
<file path=[Content_Types].xml><?xml version="1.0" encoding="utf-8"?>
<Types xmlns="http://schemas.openxmlformats.org/package/2006/content-types">
  <Default Extension="fntdata" ContentType="application/x-fontdata"/>
  <Default Extension="jpeg" ContentType="image/jpeg"/>
  <Default Extension="jpg" ContentType="image/jpeg"/>
  <Default Extension="jpg!d"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1"/>
  </p:notesMasterIdLst>
  <p:sldIdLst>
    <p:sldId id="266" r:id="rId2"/>
    <p:sldId id="268" r:id="rId3"/>
    <p:sldId id="267" r:id="rId4"/>
    <p:sldId id="269" r:id="rId5"/>
    <p:sldId id="270" r:id="rId6"/>
    <p:sldId id="295" r:id="rId7"/>
    <p:sldId id="277" r:id="rId8"/>
    <p:sldId id="297" r:id="rId9"/>
    <p:sldId id="298" r:id="rId10"/>
    <p:sldId id="278" r:id="rId11"/>
    <p:sldId id="284" r:id="rId12"/>
    <p:sldId id="271" r:id="rId13"/>
    <p:sldId id="272" r:id="rId14"/>
    <p:sldId id="274" r:id="rId15"/>
    <p:sldId id="275" r:id="rId16"/>
    <p:sldId id="276" r:id="rId17"/>
    <p:sldId id="280" r:id="rId18"/>
    <p:sldId id="285" r:id="rId19"/>
    <p:sldId id="286" r:id="rId20"/>
    <p:sldId id="290" r:id="rId21"/>
    <p:sldId id="293" r:id="rId22"/>
    <p:sldId id="287" r:id="rId23"/>
    <p:sldId id="294" r:id="rId24"/>
    <p:sldId id="289" r:id="rId25"/>
    <p:sldId id="288" r:id="rId26"/>
    <p:sldId id="299" r:id="rId27"/>
    <p:sldId id="265" r:id="rId28"/>
    <p:sldId id="291" r:id="rId29"/>
    <p:sldId id="279" r:id="rId30"/>
    <p:sldId id="273" r:id="rId31"/>
    <p:sldId id="257" r:id="rId32"/>
    <p:sldId id="256" r:id="rId33"/>
    <p:sldId id="258" r:id="rId34"/>
    <p:sldId id="259" r:id="rId35"/>
    <p:sldId id="260" r:id="rId36"/>
    <p:sldId id="261" r:id="rId37"/>
    <p:sldId id="262" r:id="rId38"/>
    <p:sldId id="263" r:id="rId39"/>
    <p:sldId id="264" r:id="rId40"/>
  </p:sldIdLst>
  <p:sldSz cx="14630400" cy="8229600"/>
  <p:notesSz cx="8229600" cy="14630400"/>
  <p:embeddedFontLst>
    <p:embeddedFont>
      <p:font typeface="Alice" pitchFamily="2" charset="0"/>
      <p:regular r:id="rId42"/>
    </p:embeddedFont>
    <p:embeddedFont>
      <p:font typeface="Century Schoolbook" panose="02040604050505020304" pitchFamily="18" charset="0"/>
      <p:regular r:id="rId43"/>
      <p:bold r:id="rId44"/>
      <p:italic r:id="rId45"/>
      <p:boldItalic r:id="rId46"/>
    </p:embeddedFont>
    <p:embeddedFont>
      <p:font typeface="DM Sans Semi Bold" pitchFamily="2" charset="77"/>
      <p:regular r:id="rId47"/>
      <p:bold r:id="rId48"/>
      <p:italic r:id="rId49"/>
      <p:boldItalic r:id="rId50"/>
    </p:embeddedFont>
    <p:embeddedFont>
      <p:font typeface="Fira Sans Extra Condensed" panose="020B0403050000020004" pitchFamily="34" charset="0"/>
      <p:regular r:id="rId51"/>
      <p:bold r:id="rId52"/>
    </p:embeddedFont>
    <p:embeddedFont>
      <p:font typeface="Fira Sans Extra Condensed Medium" panose="020B0603050000020004" pitchFamily="34" charset="0"/>
      <p:regular r:id="rId53"/>
      <p:bold r:id="rId54"/>
      <p:italic r:id="rId55"/>
      <p:boldItalic r:id="rId56"/>
    </p:embeddedFont>
    <p:embeddedFont>
      <p:font typeface="Inter Medium" panose="02000503000000020004" pitchFamily="2" charset="0"/>
      <p:regular r:id="rId57"/>
      <p:bold r:id="rId58"/>
      <p:italic r:id="rId59"/>
      <p:boldItalic r:id="rId60"/>
    </p:embeddedFont>
    <p:embeddedFont>
      <p:font typeface="Lora" pitchFamily="2" charset="77"/>
      <p:regular r:id="rId61"/>
      <p:bold r:id="rId62"/>
      <p:italic r:id="rId63"/>
      <p:boldItalic r:id="rId64"/>
    </p:embeddedFont>
    <p:embeddedFont>
      <p:font typeface="Raleway" pitchFamily="2" charset="77"/>
      <p:regular r:id="rId65"/>
      <p:bold r:id="rId66"/>
      <p:italic r:id="rId67"/>
      <p:boldItalic r:id="rId68"/>
    </p:embeddedFont>
    <p:embeddedFont>
      <p:font typeface="Roboto" panose="02000000000000000000" pitchFamily="2" charset="0"/>
      <p:regular r:id="rId69"/>
      <p:italic r:id="rId7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35F5"/>
    <a:srgbClr val="1D4F10"/>
    <a:srgbClr val="15360D"/>
    <a:srgbClr val="FEFEF9"/>
    <a:srgbClr val="D3F4F3"/>
    <a:srgbClr val="E3FF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53"/>
    <p:restoredTop sz="96197"/>
  </p:normalViewPr>
  <p:slideViewPr>
    <p:cSldViewPr snapToGrid="0" snapToObjects="1">
      <p:cViewPr>
        <p:scale>
          <a:sx n="85" d="100"/>
          <a:sy n="85" d="100"/>
        </p:scale>
        <p:origin x="-672" y="6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1.fntdata"/><Relationship Id="rId47" Type="http://schemas.openxmlformats.org/officeDocument/2006/relationships/font" Target="fonts/font6.fntdata"/><Relationship Id="rId63" Type="http://schemas.openxmlformats.org/officeDocument/2006/relationships/font" Target="fonts/font22.fntdata"/><Relationship Id="rId68" Type="http://schemas.openxmlformats.org/officeDocument/2006/relationships/font" Target="fonts/font27.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66" Type="http://schemas.openxmlformats.org/officeDocument/2006/relationships/font" Target="fonts/font25.fntdata"/><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2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font" Target="fonts/font23.fntdata"/><Relationship Id="rId69" Type="http://schemas.openxmlformats.org/officeDocument/2006/relationships/font" Target="fonts/font28.fntdata"/><Relationship Id="rId8" Type="http://schemas.openxmlformats.org/officeDocument/2006/relationships/slide" Target="slides/slide7.xml"/><Relationship Id="rId51" Type="http://schemas.openxmlformats.org/officeDocument/2006/relationships/font" Target="fonts/font10.fntdata"/><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59" Type="http://schemas.openxmlformats.org/officeDocument/2006/relationships/font" Target="fonts/font18.fntdata"/><Relationship Id="rId67" Type="http://schemas.openxmlformats.org/officeDocument/2006/relationships/font" Target="fonts/font26.fntdata"/><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font" Target="fonts/font13.fntdata"/><Relationship Id="rId62" Type="http://schemas.openxmlformats.org/officeDocument/2006/relationships/font" Target="fonts/font21.fntdata"/><Relationship Id="rId70" Type="http://schemas.openxmlformats.org/officeDocument/2006/relationships/font" Target="fonts/font2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57" Type="http://schemas.openxmlformats.org/officeDocument/2006/relationships/font" Target="fonts/font1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65" Type="http://schemas.openxmlformats.org/officeDocument/2006/relationships/font" Target="fonts/font24.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9.fntdata"/><Relationship Id="rId55" Type="http://schemas.openxmlformats.org/officeDocument/2006/relationships/font" Target="fonts/font14.fntdata"/><Relationship Id="rId7" Type="http://schemas.openxmlformats.org/officeDocument/2006/relationships/slide" Target="slides/slide6.xml"/><Relationship Id="rId7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25C077-6B04-C348-8D9D-F9DB045D676E}" type="doc">
      <dgm:prSet loTypeId="urn:microsoft.com/office/officeart/2009/3/layout/HorizontalOrganizationChart" loCatId="" qsTypeId="urn:microsoft.com/office/officeart/2005/8/quickstyle/simple4" qsCatId="simple" csTypeId="urn:microsoft.com/office/officeart/2005/8/colors/colorful5" csCatId="colorful" phldr="1"/>
      <dgm:spPr/>
      <dgm:t>
        <a:bodyPr/>
        <a:lstStyle/>
        <a:p>
          <a:endParaRPr lang="en-GB"/>
        </a:p>
      </dgm:t>
    </dgm:pt>
    <dgm:pt modelId="{2D7EF49B-165A-9F4F-9398-B11CB58DE926}">
      <dgm:prSet custT="1"/>
      <dgm:spPr/>
      <dgm:t>
        <a:bodyPr/>
        <a:lstStyle/>
        <a:p>
          <a:r>
            <a:rPr lang="en-IN" sz="1600" b="1"/>
            <a:t>Seed Round Allocation (₹622.5L):</a:t>
          </a:r>
          <a:endParaRPr lang="en-IN" sz="1600"/>
        </a:p>
      </dgm:t>
    </dgm:pt>
    <dgm:pt modelId="{6FD66C2C-A8F4-0C4B-9A62-C92C1E4CC7E9}" type="parTrans" cxnId="{0CA02EA0-A1CE-AC4F-B40E-FBB665681767}">
      <dgm:prSet/>
      <dgm:spPr/>
      <dgm:t>
        <a:bodyPr/>
        <a:lstStyle/>
        <a:p>
          <a:endParaRPr lang="en-GB" sz="1600"/>
        </a:p>
      </dgm:t>
    </dgm:pt>
    <dgm:pt modelId="{42A54DD7-864B-0E46-9EF4-18A88CB25559}" type="sibTrans" cxnId="{0CA02EA0-A1CE-AC4F-B40E-FBB665681767}">
      <dgm:prSet/>
      <dgm:spPr/>
      <dgm:t>
        <a:bodyPr/>
        <a:lstStyle/>
        <a:p>
          <a:endParaRPr lang="en-GB" sz="1600"/>
        </a:p>
      </dgm:t>
    </dgm:pt>
    <dgm:pt modelId="{A3871834-120D-7549-A0D9-3AACBFD6728F}">
      <dgm:prSet custT="1"/>
      <dgm:spPr/>
      <dgm:t>
        <a:bodyPr/>
        <a:lstStyle/>
        <a:p>
          <a:r>
            <a:rPr lang="en-IN" sz="1600" dirty="0"/>
            <a:t>Product Development: ₹249.0L (40%)</a:t>
          </a:r>
        </a:p>
      </dgm:t>
    </dgm:pt>
    <dgm:pt modelId="{6FA9E811-4151-AA40-AAF0-C2460AC1A103}" type="parTrans" cxnId="{7F711B12-6FDE-654D-B2EF-9ADD2445D8B9}">
      <dgm:prSet/>
      <dgm:spPr/>
      <dgm:t>
        <a:bodyPr/>
        <a:lstStyle/>
        <a:p>
          <a:endParaRPr lang="en-GB" sz="1600"/>
        </a:p>
      </dgm:t>
    </dgm:pt>
    <dgm:pt modelId="{0F7CFED7-B04A-CD44-8417-B834B828C4AA}" type="sibTrans" cxnId="{7F711B12-6FDE-654D-B2EF-9ADD2445D8B9}">
      <dgm:prSet/>
      <dgm:spPr/>
      <dgm:t>
        <a:bodyPr/>
        <a:lstStyle/>
        <a:p>
          <a:endParaRPr lang="en-GB" sz="1600"/>
        </a:p>
      </dgm:t>
    </dgm:pt>
    <dgm:pt modelId="{0A093575-3340-9644-989B-69CB7FC3EB6D}">
      <dgm:prSet custT="1"/>
      <dgm:spPr/>
      <dgm:t>
        <a:bodyPr/>
        <a:lstStyle/>
        <a:p>
          <a:r>
            <a:rPr lang="en-IN" sz="1600" dirty="0"/>
            <a:t>Initial Production: ₹217.9L (35%)</a:t>
          </a:r>
        </a:p>
      </dgm:t>
    </dgm:pt>
    <dgm:pt modelId="{3861A669-9AE7-A444-8FAF-4058B12459DC}" type="parTrans" cxnId="{318E5E43-27A5-2644-AD07-E73B7D9F5907}">
      <dgm:prSet/>
      <dgm:spPr/>
      <dgm:t>
        <a:bodyPr/>
        <a:lstStyle/>
        <a:p>
          <a:endParaRPr lang="en-GB" sz="1600"/>
        </a:p>
      </dgm:t>
    </dgm:pt>
    <dgm:pt modelId="{E4CBECD3-FEF6-7B45-BB29-5A5C58662441}" type="sibTrans" cxnId="{318E5E43-27A5-2644-AD07-E73B7D9F5907}">
      <dgm:prSet/>
      <dgm:spPr/>
      <dgm:t>
        <a:bodyPr/>
        <a:lstStyle/>
        <a:p>
          <a:endParaRPr lang="en-GB" sz="1600"/>
        </a:p>
      </dgm:t>
    </dgm:pt>
    <dgm:pt modelId="{D61D8A7A-8487-8149-BE9A-08774F44AC89}">
      <dgm:prSet custT="1"/>
      <dgm:spPr/>
      <dgm:t>
        <a:bodyPr/>
        <a:lstStyle/>
        <a:p>
          <a:r>
            <a:rPr lang="en-IN" sz="1600" dirty="0"/>
            <a:t>Team &amp; Operations: ₹93.4L (15%)</a:t>
          </a:r>
        </a:p>
      </dgm:t>
    </dgm:pt>
    <dgm:pt modelId="{F2CBE9AB-4084-BF4B-BD0A-32085B398340}" type="parTrans" cxnId="{1901D254-2200-124E-BD8D-D0E349EFEADA}">
      <dgm:prSet/>
      <dgm:spPr/>
      <dgm:t>
        <a:bodyPr/>
        <a:lstStyle/>
        <a:p>
          <a:endParaRPr lang="en-GB" sz="1600"/>
        </a:p>
      </dgm:t>
    </dgm:pt>
    <dgm:pt modelId="{9CC52498-569B-B041-A7F6-5405048ECCC4}" type="sibTrans" cxnId="{1901D254-2200-124E-BD8D-D0E349EFEADA}">
      <dgm:prSet/>
      <dgm:spPr/>
      <dgm:t>
        <a:bodyPr/>
        <a:lstStyle/>
        <a:p>
          <a:endParaRPr lang="en-GB" sz="1600"/>
        </a:p>
      </dgm:t>
    </dgm:pt>
    <dgm:pt modelId="{DF335B80-C3B1-8540-BF93-334F02F67D62}">
      <dgm:prSet custT="1"/>
      <dgm:spPr/>
      <dgm:t>
        <a:bodyPr/>
        <a:lstStyle/>
        <a:p>
          <a:r>
            <a:rPr lang="en-IN" sz="1600" dirty="0"/>
            <a:t>Marketing &amp; Sales: ₹62.3L (10%)</a:t>
          </a:r>
        </a:p>
      </dgm:t>
    </dgm:pt>
    <dgm:pt modelId="{D774DCDE-4595-204E-93D4-B9B215C5A85D}" type="parTrans" cxnId="{35C997BA-7C8C-054A-8EB7-3999F3009108}">
      <dgm:prSet/>
      <dgm:spPr/>
      <dgm:t>
        <a:bodyPr/>
        <a:lstStyle/>
        <a:p>
          <a:endParaRPr lang="en-GB" sz="1600"/>
        </a:p>
      </dgm:t>
    </dgm:pt>
    <dgm:pt modelId="{401A5F34-15B8-3C4E-9237-EE8BB1CBE205}" type="sibTrans" cxnId="{35C997BA-7C8C-054A-8EB7-3999F3009108}">
      <dgm:prSet/>
      <dgm:spPr/>
      <dgm:t>
        <a:bodyPr/>
        <a:lstStyle/>
        <a:p>
          <a:endParaRPr lang="en-GB" sz="1600"/>
        </a:p>
      </dgm:t>
    </dgm:pt>
    <dgm:pt modelId="{5FC46990-441A-0B4D-A564-A83D31014E9F}" type="pres">
      <dgm:prSet presAssocID="{3525C077-6B04-C348-8D9D-F9DB045D676E}" presName="hierChild1" presStyleCnt="0">
        <dgm:presLayoutVars>
          <dgm:orgChart val="1"/>
          <dgm:chPref val="1"/>
          <dgm:dir/>
          <dgm:animOne val="branch"/>
          <dgm:animLvl val="lvl"/>
          <dgm:resizeHandles/>
        </dgm:presLayoutVars>
      </dgm:prSet>
      <dgm:spPr/>
    </dgm:pt>
    <dgm:pt modelId="{EDEEA32B-DE88-F143-8E67-0D3F2F0C1A54}" type="pres">
      <dgm:prSet presAssocID="{2D7EF49B-165A-9F4F-9398-B11CB58DE926}" presName="hierRoot1" presStyleCnt="0">
        <dgm:presLayoutVars>
          <dgm:hierBranch val="init"/>
        </dgm:presLayoutVars>
      </dgm:prSet>
      <dgm:spPr/>
    </dgm:pt>
    <dgm:pt modelId="{8ECD913B-E029-5F4B-84BB-CECD94FBA9BB}" type="pres">
      <dgm:prSet presAssocID="{2D7EF49B-165A-9F4F-9398-B11CB58DE926}" presName="rootComposite1" presStyleCnt="0"/>
      <dgm:spPr/>
    </dgm:pt>
    <dgm:pt modelId="{972C6F47-B79F-EE4D-A4C3-E4F481C93A15}" type="pres">
      <dgm:prSet presAssocID="{2D7EF49B-165A-9F4F-9398-B11CB58DE926}" presName="rootText1" presStyleLbl="node0" presStyleIdx="0" presStyleCnt="1">
        <dgm:presLayoutVars>
          <dgm:chPref val="3"/>
        </dgm:presLayoutVars>
      </dgm:prSet>
      <dgm:spPr/>
    </dgm:pt>
    <dgm:pt modelId="{9B1B04D8-09A4-564B-81E8-8E7769E45B58}" type="pres">
      <dgm:prSet presAssocID="{2D7EF49B-165A-9F4F-9398-B11CB58DE926}" presName="rootConnector1" presStyleLbl="node1" presStyleIdx="0" presStyleCnt="0"/>
      <dgm:spPr/>
    </dgm:pt>
    <dgm:pt modelId="{EF545A75-70CB-D348-B013-6504293737B5}" type="pres">
      <dgm:prSet presAssocID="{2D7EF49B-165A-9F4F-9398-B11CB58DE926}" presName="hierChild2" presStyleCnt="0"/>
      <dgm:spPr/>
    </dgm:pt>
    <dgm:pt modelId="{69DB30AA-1984-4944-86A6-9752E54AC461}" type="pres">
      <dgm:prSet presAssocID="{6FA9E811-4151-AA40-AAF0-C2460AC1A103}" presName="Name64" presStyleLbl="parChTrans1D2" presStyleIdx="0" presStyleCnt="4"/>
      <dgm:spPr/>
    </dgm:pt>
    <dgm:pt modelId="{9609FDC6-E791-1941-B3B8-0BCCDA0C6E86}" type="pres">
      <dgm:prSet presAssocID="{A3871834-120D-7549-A0D9-3AACBFD6728F}" presName="hierRoot2" presStyleCnt="0">
        <dgm:presLayoutVars>
          <dgm:hierBranch val="init"/>
        </dgm:presLayoutVars>
      </dgm:prSet>
      <dgm:spPr/>
    </dgm:pt>
    <dgm:pt modelId="{E97B2AD5-69D9-BB45-9C8B-1E30DB636E59}" type="pres">
      <dgm:prSet presAssocID="{A3871834-120D-7549-A0D9-3AACBFD6728F}" presName="rootComposite" presStyleCnt="0"/>
      <dgm:spPr/>
    </dgm:pt>
    <dgm:pt modelId="{A9BB759B-59DF-7345-B7A4-C6F238559CB0}" type="pres">
      <dgm:prSet presAssocID="{A3871834-120D-7549-A0D9-3AACBFD6728F}" presName="rootText" presStyleLbl="node2" presStyleIdx="0" presStyleCnt="4">
        <dgm:presLayoutVars>
          <dgm:chPref val="3"/>
        </dgm:presLayoutVars>
      </dgm:prSet>
      <dgm:spPr/>
    </dgm:pt>
    <dgm:pt modelId="{02AFF77B-09A5-AC49-90D4-67D1C1968833}" type="pres">
      <dgm:prSet presAssocID="{A3871834-120D-7549-A0D9-3AACBFD6728F}" presName="rootConnector" presStyleLbl="node2" presStyleIdx="0" presStyleCnt="4"/>
      <dgm:spPr/>
    </dgm:pt>
    <dgm:pt modelId="{82B439AB-5427-734A-8404-98881B9F9B62}" type="pres">
      <dgm:prSet presAssocID="{A3871834-120D-7549-A0D9-3AACBFD6728F}" presName="hierChild4" presStyleCnt="0"/>
      <dgm:spPr/>
    </dgm:pt>
    <dgm:pt modelId="{F7FF8CD0-5720-3945-A5FB-0B4AE5F0832F}" type="pres">
      <dgm:prSet presAssocID="{A3871834-120D-7549-A0D9-3AACBFD6728F}" presName="hierChild5" presStyleCnt="0"/>
      <dgm:spPr/>
    </dgm:pt>
    <dgm:pt modelId="{562B3CFD-E3D9-4540-BD4C-D7D3AC90F4ED}" type="pres">
      <dgm:prSet presAssocID="{3861A669-9AE7-A444-8FAF-4058B12459DC}" presName="Name64" presStyleLbl="parChTrans1D2" presStyleIdx="1" presStyleCnt="4"/>
      <dgm:spPr/>
    </dgm:pt>
    <dgm:pt modelId="{5EEC0E73-9BDA-ED4F-B179-86225EECF31E}" type="pres">
      <dgm:prSet presAssocID="{0A093575-3340-9644-989B-69CB7FC3EB6D}" presName="hierRoot2" presStyleCnt="0">
        <dgm:presLayoutVars>
          <dgm:hierBranch val="init"/>
        </dgm:presLayoutVars>
      </dgm:prSet>
      <dgm:spPr/>
    </dgm:pt>
    <dgm:pt modelId="{5578B66E-BF3A-AD49-BCE7-2630FE084618}" type="pres">
      <dgm:prSet presAssocID="{0A093575-3340-9644-989B-69CB7FC3EB6D}" presName="rootComposite" presStyleCnt="0"/>
      <dgm:spPr/>
    </dgm:pt>
    <dgm:pt modelId="{5A86E602-5CEF-0144-BEA9-4080CB406033}" type="pres">
      <dgm:prSet presAssocID="{0A093575-3340-9644-989B-69CB7FC3EB6D}" presName="rootText" presStyleLbl="node2" presStyleIdx="1" presStyleCnt="4">
        <dgm:presLayoutVars>
          <dgm:chPref val="3"/>
        </dgm:presLayoutVars>
      </dgm:prSet>
      <dgm:spPr/>
    </dgm:pt>
    <dgm:pt modelId="{16807201-BDF5-5041-8E7E-2AE32552EDE9}" type="pres">
      <dgm:prSet presAssocID="{0A093575-3340-9644-989B-69CB7FC3EB6D}" presName="rootConnector" presStyleLbl="node2" presStyleIdx="1" presStyleCnt="4"/>
      <dgm:spPr/>
    </dgm:pt>
    <dgm:pt modelId="{62D32574-0D0E-0E40-9647-BFB526A13620}" type="pres">
      <dgm:prSet presAssocID="{0A093575-3340-9644-989B-69CB7FC3EB6D}" presName="hierChild4" presStyleCnt="0"/>
      <dgm:spPr/>
    </dgm:pt>
    <dgm:pt modelId="{99C55DD5-92A0-834F-84FF-BB54981C5CA8}" type="pres">
      <dgm:prSet presAssocID="{0A093575-3340-9644-989B-69CB7FC3EB6D}" presName="hierChild5" presStyleCnt="0"/>
      <dgm:spPr/>
    </dgm:pt>
    <dgm:pt modelId="{38468D64-0711-C242-A3D1-4E5D84EC7D92}" type="pres">
      <dgm:prSet presAssocID="{F2CBE9AB-4084-BF4B-BD0A-32085B398340}" presName="Name64" presStyleLbl="parChTrans1D2" presStyleIdx="2" presStyleCnt="4"/>
      <dgm:spPr/>
    </dgm:pt>
    <dgm:pt modelId="{29FB4452-7092-104B-B25F-932C0EA37AAE}" type="pres">
      <dgm:prSet presAssocID="{D61D8A7A-8487-8149-BE9A-08774F44AC89}" presName="hierRoot2" presStyleCnt="0">
        <dgm:presLayoutVars>
          <dgm:hierBranch val="init"/>
        </dgm:presLayoutVars>
      </dgm:prSet>
      <dgm:spPr/>
    </dgm:pt>
    <dgm:pt modelId="{1301C2E7-765F-8141-8C72-A4DD6E811E8B}" type="pres">
      <dgm:prSet presAssocID="{D61D8A7A-8487-8149-BE9A-08774F44AC89}" presName="rootComposite" presStyleCnt="0"/>
      <dgm:spPr/>
    </dgm:pt>
    <dgm:pt modelId="{71D8014A-3CCA-F248-90D1-18A9F5840FFE}" type="pres">
      <dgm:prSet presAssocID="{D61D8A7A-8487-8149-BE9A-08774F44AC89}" presName="rootText" presStyleLbl="node2" presStyleIdx="2" presStyleCnt="4">
        <dgm:presLayoutVars>
          <dgm:chPref val="3"/>
        </dgm:presLayoutVars>
      </dgm:prSet>
      <dgm:spPr/>
    </dgm:pt>
    <dgm:pt modelId="{AF7C77AB-DB5B-224C-A50F-6FD23160A5C6}" type="pres">
      <dgm:prSet presAssocID="{D61D8A7A-8487-8149-BE9A-08774F44AC89}" presName="rootConnector" presStyleLbl="node2" presStyleIdx="2" presStyleCnt="4"/>
      <dgm:spPr/>
    </dgm:pt>
    <dgm:pt modelId="{9BE71253-91FB-8941-B6EC-8BFF1F9ADA1E}" type="pres">
      <dgm:prSet presAssocID="{D61D8A7A-8487-8149-BE9A-08774F44AC89}" presName="hierChild4" presStyleCnt="0"/>
      <dgm:spPr/>
    </dgm:pt>
    <dgm:pt modelId="{0FEAD16C-F3FC-C34D-BC87-20769A4B1970}" type="pres">
      <dgm:prSet presAssocID="{D61D8A7A-8487-8149-BE9A-08774F44AC89}" presName="hierChild5" presStyleCnt="0"/>
      <dgm:spPr/>
    </dgm:pt>
    <dgm:pt modelId="{C8FA9FAF-90AF-8B4B-BFA4-5DF81004636E}" type="pres">
      <dgm:prSet presAssocID="{D774DCDE-4595-204E-93D4-B9B215C5A85D}" presName="Name64" presStyleLbl="parChTrans1D2" presStyleIdx="3" presStyleCnt="4"/>
      <dgm:spPr/>
    </dgm:pt>
    <dgm:pt modelId="{8314AA0E-5E85-5D42-AEC0-11C454F502FF}" type="pres">
      <dgm:prSet presAssocID="{DF335B80-C3B1-8540-BF93-334F02F67D62}" presName="hierRoot2" presStyleCnt="0">
        <dgm:presLayoutVars>
          <dgm:hierBranch val="init"/>
        </dgm:presLayoutVars>
      </dgm:prSet>
      <dgm:spPr/>
    </dgm:pt>
    <dgm:pt modelId="{8F1F1378-1444-344D-B598-16CE3D4231CA}" type="pres">
      <dgm:prSet presAssocID="{DF335B80-C3B1-8540-BF93-334F02F67D62}" presName="rootComposite" presStyleCnt="0"/>
      <dgm:spPr/>
    </dgm:pt>
    <dgm:pt modelId="{9D270E08-9839-C84A-9152-7BF5F847E9C7}" type="pres">
      <dgm:prSet presAssocID="{DF335B80-C3B1-8540-BF93-334F02F67D62}" presName="rootText" presStyleLbl="node2" presStyleIdx="3" presStyleCnt="4">
        <dgm:presLayoutVars>
          <dgm:chPref val="3"/>
        </dgm:presLayoutVars>
      </dgm:prSet>
      <dgm:spPr/>
    </dgm:pt>
    <dgm:pt modelId="{4E8C4CB3-E242-4140-9AAE-E6A7163FDCCC}" type="pres">
      <dgm:prSet presAssocID="{DF335B80-C3B1-8540-BF93-334F02F67D62}" presName="rootConnector" presStyleLbl="node2" presStyleIdx="3" presStyleCnt="4"/>
      <dgm:spPr/>
    </dgm:pt>
    <dgm:pt modelId="{5AACC386-431F-334C-A56B-8533582495C2}" type="pres">
      <dgm:prSet presAssocID="{DF335B80-C3B1-8540-BF93-334F02F67D62}" presName="hierChild4" presStyleCnt="0"/>
      <dgm:spPr/>
    </dgm:pt>
    <dgm:pt modelId="{4129E82E-642C-0546-AEA8-DDDE8F20FC53}" type="pres">
      <dgm:prSet presAssocID="{DF335B80-C3B1-8540-BF93-334F02F67D62}" presName="hierChild5" presStyleCnt="0"/>
      <dgm:spPr/>
    </dgm:pt>
    <dgm:pt modelId="{39D7ECEB-06A1-D848-BADD-9391C6367AC5}" type="pres">
      <dgm:prSet presAssocID="{2D7EF49B-165A-9F4F-9398-B11CB58DE926}" presName="hierChild3" presStyleCnt="0"/>
      <dgm:spPr/>
    </dgm:pt>
  </dgm:ptLst>
  <dgm:cxnLst>
    <dgm:cxn modelId="{9C804900-8977-0149-B0A1-9F9FA8B0EC62}" type="presOf" srcId="{F2CBE9AB-4084-BF4B-BD0A-32085B398340}" destId="{38468D64-0711-C242-A3D1-4E5D84EC7D92}" srcOrd="0" destOrd="0" presId="urn:microsoft.com/office/officeart/2009/3/layout/HorizontalOrganizationChart"/>
    <dgm:cxn modelId="{B622A207-927F-E940-91A4-7A574B50E0A4}" type="presOf" srcId="{DF335B80-C3B1-8540-BF93-334F02F67D62}" destId="{4E8C4CB3-E242-4140-9AAE-E6A7163FDCCC}" srcOrd="1" destOrd="0" presId="urn:microsoft.com/office/officeart/2009/3/layout/HorizontalOrganizationChart"/>
    <dgm:cxn modelId="{7F711B12-6FDE-654D-B2EF-9ADD2445D8B9}" srcId="{2D7EF49B-165A-9F4F-9398-B11CB58DE926}" destId="{A3871834-120D-7549-A0D9-3AACBFD6728F}" srcOrd="0" destOrd="0" parTransId="{6FA9E811-4151-AA40-AAF0-C2460AC1A103}" sibTransId="{0F7CFED7-B04A-CD44-8417-B834B828C4AA}"/>
    <dgm:cxn modelId="{B06AD622-FA34-5C44-AF3F-D094EAAB4C06}" type="presOf" srcId="{6FA9E811-4151-AA40-AAF0-C2460AC1A103}" destId="{69DB30AA-1984-4944-86A6-9752E54AC461}" srcOrd="0" destOrd="0" presId="urn:microsoft.com/office/officeart/2009/3/layout/HorizontalOrganizationChart"/>
    <dgm:cxn modelId="{521ED724-28F7-4A4D-94E6-9E5EE92B977E}" type="presOf" srcId="{2D7EF49B-165A-9F4F-9398-B11CB58DE926}" destId="{972C6F47-B79F-EE4D-A4C3-E4F481C93A15}" srcOrd="0" destOrd="0" presId="urn:microsoft.com/office/officeart/2009/3/layout/HorizontalOrganizationChart"/>
    <dgm:cxn modelId="{0E95DD38-4213-DA47-B7BC-498070CDEFFE}" type="presOf" srcId="{A3871834-120D-7549-A0D9-3AACBFD6728F}" destId="{A9BB759B-59DF-7345-B7A4-C6F238559CB0}" srcOrd="0" destOrd="0" presId="urn:microsoft.com/office/officeart/2009/3/layout/HorizontalOrganizationChart"/>
    <dgm:cxn modelId="{D448AA3A-4162-A14C-818C-0D68550458A4}" type="presOf" srcId="{0A093575-3340-9644-989B-69CB7FC3EB6D}" destId="{16807201-BDF5-5041-8E7E-2AE32552EDE9}" srcOrd="1" destOrd="0" presId="urn:microsoft.com/office/officeart/2009/3/layout/HorizontalOrganizationChart"/>
    <dgm:cxn modelId="{318E5E43-27A5-2644-AD07-E73B7D9F5907}" srcId="{2D7EF49B-165A-9F4F-9398-B11CB58DE926}" destId="{0A093575-3340-9644-989B-69CB7FC3EB6D}" srcOrd="1" destOrd="0" parTransId="{3861A669-9AE7-A444-8FAF-4058B12459DC}" sibTransId="{E4CBECD3-FEF6-7B45-BB29-5A5C58662441}"/>
    <dgm:cxn modelId="{117BDC47-E53C-E443-B85C-4D96D8533DE9}" type="presOf" srcId="{3525C077-6B04-C348-8D9D-F9DB045D676E}" destId="{5FC46990-441A-0B4D-A564-A83D31014E9F}" srcOrd="0" destOrd="0" presId="urn:microsoft.com/office/officeart/2009/3/layout/HorizontalOrganizationChart"/>
    <dgm:cxn modelId="{BCD1AC4A-319A-0946-AE91-65D67158F22C}" type="presOf" srcId="{2D7EF49B-165A-9F4F-9398-B11CB58DE926}" destId="{9B1B04D8-09A4-564B-81E8-8E7769E45B58}" srcOrd="1" destOrd="0" presId="urn:microsoft.com/office/officeart/2009/3/layout/HorizontalOrganizationChart"/>
    <dgm:cxn modelId="{1901D254-2200-124E-BD8D-D0E349EFEADA}" srcId="{2D7EF49B-165A-9F4F-9398-B11CB58DE926}" destId="{D61D8A7A-8487-8149-BE9A-08774F44AC89}" srcOrd="2" destOrd="0" parTransId="{F2CBE9AB-4084-BF4B-BD0A-32085B398340}" sibTransId="{9CC52498-569B-B041-A7F6-5405048ECCC4}"/>
    <dgm:cxn modelId="{191BB97E-28F6-3D45-A4E3-CB67DF18679A}" type="presOf" srcId="{3861A669-9AE7-A444-8FAF-4058B12459DC}" destId="{562B3CFD-E3D9-4540-BD4C-D7D3AC90F4ED}" srcOrd="0" destOrd="0" presId="urn:microsoft.com/office/officeart/2009/3/layout/HorizontalOrganizationChart"/>
    <dgm:cxn modelId="{E585D47F-DF05-A64E-A233-54009324543A}" type="presOf" srcId="{D61D8A7A-8487-8149-BE9A-08774F44AC89}" destId="{71D8014A-3CCA-F248-90D1-18A9F5840FFE}" srcOrd="0" destOrd="0" presId="urn:microsoft.com/office/officeart/2009/3/layout/HorizontalOrganizationChart"/>
    <dgm:cxn modelId="{7BBF9A92-9B42-0344-811F-64F98F9A1447}" type="presOf" srcId="{0A093575-3340-9644-989B-69CB7FC3EB6D}" destId="{5A86E602-5CEF-0144-BEA9-4080CB406033}" srcOrd="0" destOrd="0" presId="urn:microsoft.com/office/officeart/2009/3/layout/HorizontalOrganizationChart"/>
    <dgm:cxn modelId="{1EDA1196-BD57-914C-94B5-7DB71E9E5422}" type="presOf" srcId="{DF335B80-C3B1-8540-BF93-334F02F67D62}" destId="{9D270E08-9839-C84A-9152-7BF5F847E9C7}" srcOrd="0" destOrd="0" presId="urn:microsoft.com/office/officeart/2009/3/layout/HorizontalOrganizationChart"/>
    <dgm:cxn modelId="{0CA02EA0-A1CE-AC4F-B40E-FBB665681767}" srcId="{3525C077-6B04-C348-8D9D-F9DB045D676E}" destId="{2D7EF49B-165A-9F4F-9398-B11CB58DE926}" srcOrd="0" destOrd="0" parTransId="{6FD66C2C-A8F4-0C4B-9A62-C92C1E4CC7E9}" sibTransId="{42A54DD7-864B-0E46-9EF4-18A88CB25559}"/>
    <dgm:cxn modelId="{53DCE2A2-4BB2-EF4A-8050-25825A8E07E5}" type="presOf" srcId="{A3871834-120D-7549-A0D9-3AACBFD6728F}" destId="{02AFF77B-09A5-AC49-90D4-67D1C1968833}" srcOrd="1" destOrd="0" presId="urn:microsoft.com/office/officeart/2009/3/layout/HorizontalOrganizationChart"/>
    <dgm:cxn modelId="{35C997BA-7C8C-054A-8EB7-3999F3009108}" srcId="{2D7EF49B-165A-9F4F-9398-B11CB58DE926}" destId="{DF335B80-C3B1-8540-BF93-334F02F67D62}" srcOrd="3" destOrd="0" parTransId="{D774DCDE-4595-204E-93D4-B9B215C5A85D}" sibTransId="{401A5F34-15B8-3C4E-9237-EE8BB1CBE205}"/>
    <dgm:cxn modelId="{E873DAD2-99B5-9B43-BA05-6CE9C9F82C3E}" type="presOf" srcId="{D774DCDE-4595-204E-93D4-B9B215C5A85D}" destId="{C8FA9FAF-90AF-8B4B-BFA4-5DF81004636E}" srcOrd="0" destOrd="0" presId="urn:microsoft.com/office/officeart/2009/3/layout/HorizontalOrganizationChart"/>
    <dgm:cxn modelId="{4FEC7CFB-2CB7-CC45-AB7E-DECE4F8AEBB3}" type="presOf" srcId="{D61D8A7A-8487-8149-BE9A-08774F44AC89}" destId="{AF7C77AB-DB5B-224C-A50F-6FD23160A5C6}" srcOrd="1" destOrd="0" presId="urn:microsoft.com/office/officeart/2009/3/layout/HorizontalOrganizationChart"/>
    <dgm:cxn modelId="{2C1DF9D1-8632-CC42-8D27-BF74FC147784}" type="presParOf" srcId="{5FC46990-441A-0B4D-A564-A83D31014E9F}" destId="{EDEEA32B-DE88-F143-8E67-0D3F2F0C1A54}" srcOrd="0" destOrd="0" presId="urn:microsoft.com/office/officeart/2009/3/layout/HorizontalOrganizationChart"/>
    <dgm:cxn modelId="{BAEBF84D-C5ED-4E4A-B1B0-E6058CE4C364}" type="presParOf" srcId="{EDEEA32B-DE88-F143-8E67-0D3F2F0C1A54}" destId="{8ECD913B-E029-5F4B-84BB-CECD94FBA9BB}" srcOrd="0" destOrd="0" presId="urn:microsoft.com/office/officeart/2009/3/layout/HorizontalOrganizationChart"/>
    <dgm:cxn modelId="{11A89CBC-5E8E-6C44-94C4-3AD7E88C1E7A}" type="presParOf" srcId="{8ECD913B-E029-5F4B-84BB-CECD94FBA9BB}" destId="{972C6F47-B79F-EE4D-A4C3-E4F481C93A15}" srcOrd="0" destOrd="0" presId="urn:microsoft.com/office/officeart/2009/3/layout/HorizontalOrganizationChart"/>
    <dgm:cxn modelId="{8E165C0B-8452-6E4C-A45A-7888A4475426}" type="presParOf" srcId="{8ECD913B-E029-5F4B-84BB-CECD94FBA9BB}" destId="{9B1B04D8-09A4-564B-81E8-8E7769E45B58}" srcOrd="1" destOrd="0" presId="urn:microsoft.com/office/officeart/2009/3/layout/HorizontalOrganizationChart"/>
    <dgm:cxn modelId="{A394AEFE-0540-9546-97C5-1724815C3EE4}" type="presParOf" srcId="{EDEEA32B-DE88-F143-8E67-0D3F2F0C1A54}" destId="{EF545A75-70CB-D348-B013-6504293737B5}" srcOrd="1" destOrd="0" presId="urn:microsoft.com/office/officeart/2009/3/layout/HorizontalOrganizationChart"/>
    <dgm:cxn modelId="{9C03869E-6DDB-8542-BDBD-4C716B692CDB}" type="presParOf" srcId="{EF545A75-70CB-D348-B013-6504293737B5}" destId="{69DB30AA-1984-4944-86A6-9752E54AC461}" srcOrd="0" destOrd="0" presId="urn:microsoft.com/office/officeart/2009/3/layout/HorizontalOrganizationChart"/>
    <dgm:cxn modelId="{E990F9FD-18A0-344A-ADBF-EBA12103F562}" type="presParOf" srcId="{EF545A75-70CB-D348-B013-6504293737B5}" destId="{9609FDC6-E791-1941-B3B8-0BCCDA0C6E86}" srcOrd="1" destOrd="0" presId="urn:microsoft.com/office/officeart/2009/3/layout/HorizontalOrganizationChart"/>
    <dgm:cxn modelId="{0C4B86E5-2BF8-D04C-B82D-AF16F835E88F}" type="presParOf" srcId="{9609FDC6-E791-1941-B3B8-0BCCDA0C6E86}" destId="{E97B2AD5-69D9-BB45-9C8B-1E30DB636E59}" srcOrd="0" destOrd="0" presId="urn:microsoft.com/office/officeart/2009/3/layout/HorizontalOrganizationChart"/>
    <dgm:cxn modelId="{E03E2D21-A43A-1B47-8775-25E03A754D6B}" type="presParOf" srcId="{E97B2AD5-69D9-BB45-9C8B-1E30DB636E59}" destId="{A9BB759B-59DF-7345-B7A4-C6F238559CB0}" srcOrd="0" destOrd="0" presId="urn:microsoft.com/office/officeart/2009/3/layout/HorizontalOrganizationChart"/>
    <dgm:cxn modelId="{9DBA9371-0136-1E42-9A4B-2497BBA7A6C6}" type="presParOf" srcId="{E97B2AD5-69D9-BB45-9C8B-1E30DB636E59}" destId="{02AFF77B-09A5-AC49-90D4-67D1C1968833}" srcOrd="1" destOrd="0" presId="urn:microsoft.com/office/officeart/2009/3/layout/HorizontalOrganizationChart"/>
    <dgm:cxn modelId="{2ABA5FB1-5957-1A43-B09F-5C1E1C48EA2A}" type="presParOf" srcId="{9609FDC6-E791-1941-B3B8-0BCCDA0C6E86}" destId="{82B439AB-5427-734A-8404-98881B9F9B62}" srcOrd="1" destOrd="0" presId="urn:microsoft.com/office/officeart/2009/3/layout/HorizontalOrganizationChart"/>
    <dgm:cxn modelId="{8A381DEB-AA9F-CE43-B0F2-9845027BFA3F}" type="presParOf" srcId="{9609FDC6-E791-1941-B3B8-0BCCDA0C6E86}" destId="{F7FF8CD0-5720-3945-A5FB-0B4AE5F0832F}" srcOrd="2" destOrd="0" presId="urn:microsoft.com/office/officeart/2009/3/layout/HorizontalOrganizationChart"/>
    <dgm:cxn modelId="{020E24F3-9470-3445-BA7B-1ABB07B9C68E}" type="presParOf" srcId="{EF545A75-70CB-D348-B013-6504293737B5}" destId="{562B3CFD-E3D9-4540-BD4C-D7D3AC90F4ED}" srcOrd="2" destOrd="0" presId="urn:microsoft.com/office/officeart/2009/3/layout/HorizontalOrganizationChart"/>
    <dgm:cxn modelId="{2406B16A-31DF-874D-92A4-3DAA1F616FAE}" type="presParOf" srcId="{EF545A75-70CB-D348-B013-6504293737B5}" destId="{5EEC0E73-9BDA-ED4F-B179-86225EECF31E}" srcOrd="3" destOrd="0" presId="urn:microsoft.com/office/officeart/2009/3/layout/HorizontalOrganizationChart"/>
    <dgm:cxn modelId="{916EAB8B-D6D6-BC47-93F0-0963C180CEB0}" type="presParOf" srcId="{5EEC0E73-9BDA-ED4F-B179-86225EECF31E}" destId="{5578B66E-BF3A-AD49-BCE7-2630FE084618}" srcOrd="0" destOrd="0" presId="urn:microsoft.com/office/officeart/2009/3/layout/HorizontalOrganizationChart"/>
    <dgm:cxn modelId="{0BB1D028-7CD9-A34E-8BA2-0157ACD7C2FB}" type="presParOf" srcId="{5578B66E-BF3A-AD49-BCE7-2630FE084618}" destId="{5A86E602-5CEF-0144-BEA9-4080CB406033}" srcOrd="0" destOrd="0" presId="urn:microsoft.com/office/officeart/2009/3/layout/HorizontalOrganizationChart"/>
    <dgm:cxn modelId="{A5555EE3-C209-5A4A-98E2-223C98B8C4FE}" type="presParOf" srcId="{5578B66E-BF3A-AD49-BCE7-2630FE084618}" destId="{16807201-BDF5-5041-8E7E-2AE32552EDE9}" srcOrd="1" destOrd="0" presId="urn:microsoft.com/office/officeart/2009/3/layout/HorizontalOrganizationChart"/>
    <dgm:cxn modelId="{3B63749D-97C5-E54E-A3F1-F1D1ADE6689A}" type="presParOf" srcId="{5EEC0E73-9BDA-ED4F-B179-86225EECF31E}" destId="{62D32574-0D0E-0E40-9647-BFB526A13620}" srcOrd="1" destOrd="0" presId="urn:microsoft.com/office/officeart/2009/3/layout/HorizontalOrganizationChart"/>
    <dgm:cxn modelId="{CE70B7AB-782A-7342-8AE7-65C60DBE5FF6}" type="presParOf" srcId="{5EEC0E73-9BDA-ED4F-B179-86225EECF31E}" destId="{99C55DD5-92A0-834F-84FF-BB54981C5CA8}" srcOrd="2" destOrd="0" presId="urn:microsoft.com/office/officeart/2009/3/layout/HorizontalOrganizationChart"/>
    <dgm:cxn modelId="{6FB494E1-0C37-5446-976D-DAB59F904C7F}" type="presParOf" srcId="{EF545A75-70CB-D348-B013-6504293737B5}" destId="{38468D64-0711-C242-A3D1-4E5D84EC7D92}" srcOrd="4" destOrd="0" presId="urn:microsoft.com/office/officeart/2009/3/layout/HorizontalOrganizationChart"/>
    <dgm:cxn modelId="{430D7FF0-74A1-5242-A68F-11E128049E56}" type="presParOf" srcId="{EF545A75-70CB-D348-B013-6504293737B5}" destId="{29FB4452-7092-104B-B25F-932C0EA37AAE}" srcOrd="5" destOrd="0" presId="urn:microsoft.com/office/officeart/2009/3/layout/HorizontalOrganizationChart"/>
    <dgm:cxn modelId="{11D888CF-4B7C-D041-96CC-30B945FB1711}" type="presParOf" srcId="{29FB4452-7092-104B-B25F-932C0EA37AAE}" destId="{1301C2E7-765F-8141-8C72-A4DD6E811E8B}" srcOrd="0" destOrd="0" presId="urn:microsoft.com/office/officeart/2009/3/layout/HorizontalOrganizationChart"/>
    <dgm:cxn modelId="{104DDB6D-8776-3B4A-A82F-00EA1EF38040}" type="presParOf" srcId="{1301C2E7-765F-8141-8C72-A4DD6E811E8B}" destId="{71D8014A-3CCA-F248-90D1-18A9F5840FFE}" srcOrd="0" destOrd="0" presId="urn:microsoft.com/office/officeart/2009/3/layout/HorizontalOrganizationChart"/>
    <dgm:cxn modelId="{7D441A48-6535-6D43-AF34-5F872D53DEBD}" type="presParOf" srcId="{1301C2E7-765F-8141-8C72-A4DD6E811E8B}" destId="{AF7C77AB-DB5B-224C-A50F-6FD23160A5C6}" srcOrd="1" destOrd="0" presId="urn:microsoft.com/office/officeart/2009/3/layout/HorizontalOrganizationChart"/>
    <dgm:cxn modelId="{3BDDBAAC-840D-F444-9403-76B31338C299}" type="presParOf" srcId="{29FB4452-7092-104B-B25F-932C0EA37AAE}" destId="{9BE71253-91FB-8941-B6EC-8BFF1F9ADA1E}" srcOrd="1" destOrd="0" presId="urn:microsoft.com/office/officeart/2009/3/layout/HorizontalOrganizationChart"/>
    <dgm:cxn modelId="{65A33660-163F-D64A-8C58-2D7D345D9597}" type="presParOf" srcId="{29FB4452-7092-104B-B25F-932C0EA37AAE}" destId="{0FEAD16C-F3FC-C34D-BC87-20769A4B1970}" srcOrd="2" destOrd="0" presId="urn:microsoft.com/office/officeart/2009/3/layout/HorizontalOrganizationChart"/>
    <dgm:cxn modelId="{FC0FE0BD-5C1D-A646-AA8A-2BA93461E1B2}" type="presParOf" srcId="{EF545A75-70CB-D348-B013-6504293737B5}" destId="{C8FA9FAF-90AF-8B4B-BFA4-5DF81004636E}" srcOrd="6" destOrd="0" presId="urn:microsoft.com/office/officeart/2009/3/layout/HorizontalOrganizationChart"/>
    <dgm:cxn modelId="{A3328E1A-306E-A74B-B106-DE68066EDAC4}" type="presParOf" srcId="{EF545A75-70CB-D348-B013-6504293737B5}" destId="{8314AA0E-5E85-5D42-AEC0-11C454F502FF}" srcOrd="7" destOrd="0" presId="urn:microsoft.com/office/officeart/2009/3/layout/HorizontalOrganizationChart"/>
    <dgm:cxn modelId="{B9026143-8B80-CA4D-9D01-A21914688D18}" type="presParOf" srcId="{8314AA0E-5E85-5D42-AEC0-11C454F502FF}" destId="{8F1F1378-1444-344D-B598-16CE3D4231CA}" srcOrd="0" destOrd="0" presId="urn:microsoft.com/office/officeart/2009/3/layout/HorizontalOrganizationChart"/>
    <dgm:cxn modelId="{C9AC9842-EA5E-3D46-910F-DA8EBB5D6DED}" type="presParOf" srcId="{8F1F1378-1444-344D-B598-16CE3D4231CA}" destId="{9D270E08-9839-C84A-9152-7BF5F847E9C7}" srcOrd="0" destOrd="0" presId="urn:microsoft.com/office/officeart/2009/3/layout/HorizontalOrganizationChart"/>
    <dgm:cxn modelId="{8DFB5423-4C5E-3040-9761-5BD88665137A}" type="presParOf" srcId="{8F1F1378-1444-344D-B598-16CE3D4231CA}" destId="{4E8C4CB3-E242-4140-9AAE-E6A7163FDCCC}" srcOrd="1" destOrd="0" presId="urn:microsoft.com/office/officeart/2009/3/layout/HorizontalOrganizationChart"/>
    <dgm:cxn modelId="{FD4A00C5-C33D-DF45-A54D-C6B53F5907B1}" type="presParOf" srcId="{8314AA0E-5E85-5D42-AEC0-11C454F502FF}" destId="{5AACC386-431F-334C-A56B-8533582495C2}" srcOrd="1" destOrd="0" presId="urn:microsoft.com/office/officeart/2009/3/layout/HorizontalOrganizationChart"/>
    <dgm:cxn modelId="{EF9F3528-C99D-3B41-8114-4D3DF43B8E29}" type="presParOf" srcId="{8314AA0E-5E85-5D42-AEC0-11C454F502FF}" destId="{4129E82E-642C-0546-AEA8-DDDE8F20FC53}" srcOrd="2" destOrd="0" presId="urn:microsoft.com/office/officeart/2009/3/layout/HorizontalOrganizationChart"/>
    <dgm:cxn modelId="{8238C941-B068-3643-A929-DD17E62E3692}" type="presParOf" srcId="{EDEEA32B-DE88-F143-8E67-0D3F2F0C1A54}" destId="{39D7ECEB-06A1-D848-BADD-9391C6367AC5}"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29367B-7EDA-0845-8F30-53E070BE4EEC}" type="doc">
      <dgm:prSet loTypeId="urn:microsoft.com/office/officeart/2005/8/layout/gear1" loCatId="" qsTypeId="urn:microsoft.com/office/officeart/2005/8/quickstyle/simple1" qsCatId="simple" csTypeId="urn:microsoft.com/office/officeart/2005/8/colors/accent6_1" csCatId="accent6" phldr="1"/>
      <dgm:spPr/>
      <dgm:t>
        <a:bodyPr/>
        <a:lstStyle/>
        <a:p>
          <a:endParaRPr lang="en-GB"/>
        </a:p>
      </dgm:t>
    </dgm:pt>
    <dgm:pt modelId="{0445FB34-B042-CD45-B1A2-155C561D0AD0}">
      <dgm:prSet custT="1"/>
      <dgm:spPr/>
      <dgm:t>
        <a:bodyPr/>
        <a:lstStyle/>
        <a:p>
          <a:r>
            <a:rPr lang="en-IN" sz="1400" b="1" dirty="0"/>
            <a:t>Hardware Sales</a:t>
          </a:r>
          <a:r>
            <a:rPr lang="en-IN" sz="1400" dirty="0"/>
            <a:t>: Base units, expansion modules, accessories (65%)</a:t>
          </a:r>
        </a:p>
      </dgm:t>
    </dgm:pt>
    <dgm:pt modelId="{244E644A-EC4D-454A-9C50-2F183EFA297E}" type="parTrans" cxnId="{8F1D3D19-9F17-7549-9BCF-810DEBAE8875}">
      <dgm:prSet/>
      <dgm:spPr/>
      <dgm:t>
        <a:bodyPr/>
        <a:lstStyle/>
        <a:p>
          <a:endParaRPr lang="en-GB" sz="1400"/>
        </a:p>
      </dgm:t>
    </dgm:pt>
    <dgm:pt modelId="{763D1B6E-EB04-B445-B8F5-59E9F45B230E}" type="sibTrans" cxnId="{8F1D3D19-9F17-7549-9BCF-810DEBAE8875}">
      <dgm:prSet/>
      <dgm:spPr/>
      <dgm:t>
        <a:bodyPr/>
        <a:lstStyle/>
        <a:p>
          <a:endParaRPr lang="en-GB" sz="1400"/>
        </a:p>
      </dgm:t>
    </dgm:pt>
    <dgm:pt modelId="{A4DB71B6-1BF7-104E-87AD-11810EBD28BC}">
      <dgm:prSet custT="1"/>
      <dgm:spPr/>
      <dgm:t>
        <a:bodyPr/>
        <a:lstStyle/>
        <a:p>
          <a:r>
            <a:rPr lang="en-IN" sz="1400" b="1" dirty="0"/>
            <a:t>Subscription Revenue</a:t>
          </a:r>
          <a:r>
            <a:rPr lang="en-IN" sz="1400" dirty="0"/>
            <a:t>: Seed pods, premium app features (25%)</a:t>
          </a:r>
        </a:p>
      </dgm:t>
    </dgm:pt>
    <dgm:pt modelId="{697462E9-D858-C947-94A8-123974923DFB}" type="parTrans" cxnId="{C76DECB9-B98D-3C44-8FDB-006966FDC22B}">
      <dgm:prSet/>
      <dgm:spPr/>
      <dgm:t>
        <a:bodyPr/>
        <a:lstStyle/>
        <a:p>
          <a:endParaRPr lang="en-GB" sz="1400"/>
        </a:p>
      </dgm:t>
    </dgm:pt>
    <dgm:pt modelId="{156C0CEE-C4E9-5C40-B36B-3195935B9DF5}" type="sibTrans" cxnId="{C76DECB9-B98D-3C44-8FDB-006966FDC22B}">
      <dgm:prSet/>
      <dgm:spPr/>
      <dgm:t>
        <a:bodyPr/>
        <a:lstStyle/>
        <a:p>
          <a:endParaRPr lang="en-GB" sz="1400"/>
        </a:p>
      </dgm:t>
    </dgm:pt>
    <dgm:pt modelId="{A0807BED-61AC-7D45-A947-FBDB48868986}">
      <dgm:prSet custT="1"/>
      <dgm:spPr/>
      <dgm:t>
        <a:bodyPr/>
        <a:lstStyle/>
        <a:p>
          <a:r>
            <a:rPr lang="en-IN" sz="1400" b="1" dirty="0"/>
            <a:t>B2B Solutions</a:t>
          </a:r>
          <a:r>
            <a:rPr lang="en-IN" sz="1400" dirty="0"/>
            <a:t>: Restaurant/educational partnerships (10%)</a:t>
          </a:r>
        </a:p>
      </dgm:t>
    </dgm:pt>
    <dgm:pt modelId="{565632EE-8F13-B744-870B-BD62A068928D}" type="parTrans" cxnId="{99E48735-8E58-6C49-BA0F-E18EF61C5311}">
      <dgm:prSet/>
      <dgm:spPr/>
      <dgm:t>
        <a:bodyPr/>
        <a:lstStyle/>
        <a:p>
          <a:endParaRPr lang="en-GB" sz="1400"/>
        </a:p>
      </dgm:t>
    </dgm:pt>
    <dgm:pt modelId="{A2F84FD6-280E-D744-A848-719D3299568E}" type="sibTrans" cxnId="{99E48735-8E58-6C49-BA0F-E18EF61C5311}">
      <dgm:prSet/>
      <dgm:spPr/>
      <dgm:t>
        <a:bodyPr/>
        <a:lstStyle/>
        <a:p>
          <a:endParaRPr lang="en-GB" sz="1400"/>
        </a:p>
      </dgm:t>
    </dgm:pt>
    <dgm:pt modelId="{35F10651-A0A4-B24A-9625-E6D06860B741}" type="pres">
      <dgm:prSet presAssocID="{4A29367B-7EDA-0845-8F30-53E070BE4EEC}" presName="composite" presStyleCnt="0">
        <dgm:presLayoutVars>
          <dgm:chMax val="3"/>
          <dgm:animLvl val="lvl"/>
          <dgm:resizeHandles val="exact"/>
        </dgm:presLayoutVars>
      </dgm:prSet>
      <dgm:spPr/>
    </dgm:pt>
    <dgm:pt modelId="{B565DE57-A14B-784A-BF8D-8902FD6BB527}" type="pres">
      <dgm:prSet presAssocID="{0445FB34-B042-CD45-B1A2-155C561D0AD0}" presName="gear1" presStyleLbl="node1" presStyleIdx="0" presStyleCnt="3">
        <dgm:presLayoutVars>
          <dgm:chMax val="1"/>
          <dgm:bulletEnabled val="1"/>
        </dgm:presLayoutVars>
      </dgm:prSet>
      <dgm:spPr/>
    </dgm:pt>
    <dgm:pt modelId="{3EF4B4C2-8163-F74D-8826-942858B436BE}" type="pres">
      <dgm:prSet presAssocID="{0445FB34-B042-CD45-B1A2-155C561D0AD0}" presName="gear1srcNode" presStyleLbl="node1" presStyleIdx="0" presStyleCnt="3"/>
      <dgm:spPr/>
    </dgm:pt>
    <dgm:pt modelId="{8452D104-6444-EB4A-B31E-6681C100D0C8}" type="pres">
      <dgm:prSet presAssocID="{0445FB34-B042-CD45-B1A2-155C561D0AD0}" presName="gear1dstNode" presStyleLbl="node1" presStyleIdx="0" presStyleCnt="3"/>
      <dgm:spPr/>
    </dgm:pt>
    <dgm:pt modelId="{58C075D0-18C7-A74B-91F7-BEB72DE46139}" type="pres">
      <dgm:prSet presAssocID="{A4DB71B6-1BF7-104E-87AD-11810EBD28BC}" presName="gear2" presStyleLbl="node1" presStyleIdx="1" presStyleCnt="3" custScaleX="124745" custScaleY="120029">
        <dgm:presLayoutVars>
          <dgm:chMax val="1"/>
          <dgm:bulletEnabled val="1"/>
        </dgm:presLayoutVars>
      </dgm:prSet>
      <dgm:spPr/>
    </dgm:pt>
    <dgm:pt modelId="{453EEC72-D309-8F4D-AE90-784B0F6B3E11}" type="pres">
      <dgm:prSet presAssocID="{A4DB71B6-1BF7-104E-87AD-11810EBD28BC}" presName="gear2srcNode" presStyleLbl="node1" presStyleIdx="1" presStyleCnt="3"/>
      <dgm:spPr/>
    </dgm:pt>
    <dgm:pt modelId="{0B74B966-55BF-014E-8C6B-19CFE53CDF92}" type="pres">
      <dgm:prSet presAssocID="{A4DB71B6-1BF7-104E-87AD-11810EBD28BC}" presName="gear2dstNode" presStyleLbl="node1" presStyleIdx="1" presStyleCnt="3"/>
      <dgm:spPr/>
    </dgm:pt>
    <dgm:pt modelId="{0B20C4D2-6809-3148-B9D2-9AE576CE668B}" type="pres">
      <dgm:prSet presAssocID="{A0807BED-61AC-7D45-A947-FBDB48868986}" presName="gear3" presStyleLbl="node1" presStyleIdx="2" presStyleCnt="3"/>
      <dgm:spPr/>
    </dgm:pt>
    <dgm:pt modelId="{41446555-D06A-6F4B-97D4-B99B84952D2E}" type="pres">
      <dgm:prSet presAssocID="{A0807BED-61AC-7D45-A947-FBDB48868986}" presName="gear3tx" presStyleLbl="node1" presStyleIdx="2" presStyleCnt="3">
        <dgm:presLayoutVars>
          <dgm:chMax val="1"/>
          <dgm:bulletEnabled val="1"/>
        </dgm:presLayoutVars>
      </dgm:prSet>
      <dgm:spPr/>
    </dgm:pt>
    <dgm:pt modelId="{9E75ED60-9176-F446-ADBE-2F55A3ACBB65}" type="pres">
      <dgm:prSet presAssocID="{A0807BED-61AC-7D45-A947-FBDB48868986}" presName="gear3srcNode" presStyleLbl="node1" presStyleIdx="2" presStyleCnt="3"/>
      <dgm:spPr/>
    </dgm:pt>
    <dgm:pt modelId="{EC32F8D1-0E25-4547-B013-7EC8A6007C5E}" type="pres">
      <dgm:prSet presAssocID="{A0807BED-61AC-7D45-A947-FBDB48868986}" presName="gear3dstNode" presStyleLbl="node1" presStyleIdx="2" presStyleCnt="3"/>
      <dgm:spPr/>
    </dgm:pt>
    <dgm:pt modelId="{4C3A6C44-81E2-084A-9B39-F494E86A6C7B}" type="pres">
      <dgm:prSet presAssocID="{763D1B6E-EB04-B445-B8F5-59E9F45B230E}" presName="connector1" presStyleLbl="sibTrans2D1" presStyleIdx="0" presStyleCnt="3"/>
      <dgm:spPr/>
    </dgm:pt>
    <dgm:pt modelId="{1ABBFC54-E852-E94C-94A9-5E5805331401}" type="pres">
      <dgm:prSet presAssocID="{156C0CEE-C4E9-5C40-B36B-3195935B9DF5}" presName="connector2" presStyleLbl="sibTrans2D1" presStyleIdx="1" presStyleCnt="3"/>
      <dgm:spPr/>
    </dgm:pt>
    <dgm:pt modelId="{A60C2DB1-3AC5-EA42-8923-27D78A7A0A3F}" type="pres">
      <dgm:prSet presAssocID="{A2F84FD6-280E-D744-A848-719D3299568E}" presName="connector3" presStyleLbl="sibTrans2D1" presStyleIdx="2" presStyleCnt="3"/>
      <dgm:spPr/>
    </dgm:pt>
  </dgm:ptLst>
  <dgm:cxnLst>
    <dgm:cxn modelId="{DF87A10D-5441-8941-9CCE-E29DAC3D19E3}" type="presOf" srcId="{A4DB71B6-1BF7-104E-87AD-11810EBD28BC}" destId="{0B74B966-55BF-014E-8C6B-19CFE53CDF92}" srcOrd="2" destOrd="0" presId="urn:microsoft.com/office/officeart/2005/8/layout/gear1"/>
    <dgm:cxn modelId="{8F1D3D19-9F17-7549-9BCF-810DEBAE8875}" srcId="{4A29367B-7EDA-0845-8F30-53E070BE4EEC}" destId="{0445FB34-B042-CD45-B1A2-155C561D0AD0}" srcOrd="0" destOrd="0" parTransId="{244E644A-EC4D-454A-9C50-2F183EFA297E}" sibTransId="{763D1B6E-EB04-B445-B8F5-59E9F45B230E}"/>
    <dgm:cxn modelId="{79CEA823-AFDF-B74E-B232-73A6AB264DF4}" type="presOf" srcId="{A0807BED-61AC-7D45-A947-FBDB48868986}" destId="{41446555-D06A-6F4B-97D4-B99B84952D2E}" srcOrd="1" destOrd="0" presId="urn:microsoft.com/office/officeart/2005/8/layout/gear1"/>
    <dgm:cxn modelId="{85487D27-612A-8543-9E32-67AA82040B29}" type="presOf" srcId="{A0807BED-61AC-7D45-A947-FBDB48868986}" destId="{9E75ED60-9176-F446-ADBE-2F55A3ACBB65}" srcOrd="2" destOrd="0" presId="urn:microsoft.com/office/officeart/2005/8/layout/gear1"/>
    <dgm:cxn modelId="{79B29D33-D57F-6540-A9F2-1F5CDAC2E9FC}" type="presOf" srcId="{A4DB71B6-1BF7-104E-87AD-11810EBD28BC}" destId="{453EEC72-D309-8F4D-AE90-784B0F6B3E11}" srcOrd="1" destOrd="0" presId="urn:microsoft.com/office/officeart/2005/8/layout/gear1"/>
    <dgm:cxn modelId="{99E48735-8E58-6C49-BA0F-E18EF61C5311}" srcId="{4A29367B-7EDA-0845-8F30-53E070BE4EEC}" destId="{A0807BED-61AC-7D45-A947-FBDB48868986}" srcOrd="2" destOrd="0" parTransId="{565632EE-8F13-B744-870B-BD62A068928D}" sibTransId="{A2F84FD6-280E-D744-A848-719D3299568E}"/>
    <dgm:cxn modelId="{2A00625F-A6B4-0B40-A917-0C6ED7218998}" type="presOf" srcId="{A4DB71B6-1BF7-104E-87AD-11810EBD28BC}" destId="{58C075D0-18C7-A74B-91F7-BEB72DE46139}" srcOrd="0" destOrd="0" presId="urn:microsoft.com/office/officeart/2005/8/layout/gear1"/>
    <dgm:cxn modelId="{C4E78577-0AA5-9146-84B6-2CD32866A9EF}" type="presOf" srcId="{0445FB34-B042-CD45-B1A2-155C561D0AD0}" destId="{3EF4B4C2-8163-F74D-8826-942858B436BE}" srcOrd="1" destOrd="0" presId="urn:microsoft.com/office/officeart/2005/8/layout/gear1"/>
    <dgm:cxn modelId="{A983F082-3611-DF4F-A31A-FA01BF22BACE}" type="presOf" srcId="{0445FB34-B042-CD45-B1A2-155C561D0AD0}" destId="{B565DE57-A14B-784A-BF8D-8902FD6BB527}" srcOrd="0" destOrd="0" presId="urn:microsoft.com/office/officeart/2005/8/layout/gear1"/>
    <dgm:cxn modelId="{9AF821A1-C819-F840-958F-5AC8FC323700}" type="presOf" srcId="{4A29367B-7EDA-0845-8F30-53E070BE4EEC}" destId="{35F10651-A0A4-B24A-9625-E6D06860B741}" srcOrd="0" destOrd="0" presId="urn:microsoft.com/office/officeart/2005/8/layout/gear1"/>
    <dgm:cxn modelId="{7C9A82A1-4BFB-0C47-8FF6-F09C554124E3}" type="presOf" srcId="{A0807BED-61AC-7D45-A947-FBDB48868986}" destId="{EC32F8D1-0E25-4547-B013-7EC8A6007C5E}" srcOrd="3" destOrd="0" presId="urn:microsoft.com/office/officeart/2005/8/layout/gear1"/>
    <dgm:cxn modelId="{C76DECB9-B98D-3C44-8FDB-006966FDC22B}" srcId="{4A29367B-7EDA-0845-8F30-53E070BE4EEC}" destId="{A4DB71B6-1BF7-104E-87AD-11810EBD28BC}" srcOrd="1" destOrd="0" parTransId="{697462E9-D858-C947-94A8-123974923DFB}" sibTransId="{156C0CEE-C4E9-5C40-B36B-3195935B9DF5}"/>
    <dgm:cxn modelId="{D51702BD-46B5-4A47-BE21-96DC8755EC74}" type="presOf" srcId="{763D1B6E-EB04-B445-B8F5-59E9F45B230E}" destId="{4C3A6C44-81E2-084A-9B39-F494E86A6C7B}" srcOrd="0" destOrd="0" presId="urn:microsoft.com/office/officeart/2005/8/layout/gear1"/>
    <dgm:cxn modelId="{946E43C6-DC5C-074A-B7DB-795518E3C19C}" type="presOf" srcId="{156C0CEE-C4E9-5C40-B36B-3195935B9DF5}" destId="{1ABBFC54-E852-E94C-94A9-5E5805331401}" srcOrd="0" destOrd="0" presId="urn:microsoft.com/office/officeart/2005/8/layout/gear1"/>
    <dgm:cxn modelId="{E51CD6CF-FFB0-6A46-8B48-3FDE8F0F2D51}" type="presOf" srcId="{0445FB34-B042-CD45-B1A2-155C561D0AD0}" destId="{8452D104-6444-EB4A-B31E-6681C100D0C8}" srcOrd="2" destOrd="0" presId="urn:microsoft.com/office/officeart/2005/8/layout/gear1"/>
    <dgm:cxn modelId="{BF9433EC-FFED-7141-A186-B5A99EA7903B}" type="presOf" srcId="{A2F84FD6-280E-D744-A848-719D3299568E}" destId="{A60C2DB1-3AC5-EA42-8923-27D78A7A0A3F}" srcOrd="0" destOrd="0" presId="urn:microsoft.com/office/officeart/2005/8/layout/gear1"/>
    <dgm:cxn modelId="{4577B4FE-3AE6-CA4B-8059-3CC1197F72C6}" type="presOf" srcId="{A0807BED-61AC-7D45-A947-FBDB48868986}" destId="{0B20C4D2-6809-3148-B9D2-9AE576CE668B}" srcOrd="0" destOrd="0" presId="urn:microsoft.com/office/officeart/2005/8/layout/gear1"/>
    <dgm:cxn modelId="{82CCA56F-E32D-D349-86CF-BE1E9E7A5AC4}" type="presParOf" srcId="{35F10651-A0A4-B24A-9625-E6D06860B741}" destId="{B565DE57-A14B-784A-BF8D-8902FD6BB527}" srcOrd="0" destOrd="0" presId="urn:microsoft.com/office/officeart/2005/8/layout/gear1"/>
    <dgm:cxn modelId="{AA2D80C4-4F6B-4A4F-B887-B77BE18E9EB8}" type="presParOf" srcId="{35F10651-A0A4-B24A-9625-E6D06860B741}" destId="{3EF4B4C2-8163-F74D-8826-942858B436BE}" srcOrd="1" destOrd="0" presId="urn:microsoft.com/office/officeart/2005/8/layout/gear1"/>
    <dgm:cxn modelId="{6894E52C-D6EF-6341-BE1C-4B99A1A7A7AA}" type="presParOf" srcId="{35F10651-A0A4-B24A-9625-E6D06860B741}" destId="{8452D104-6444-EB4A-B31E-6681C100D0C8}" srcOrd="2" destOrd="0" presId="urn:microsoft.com/office/officeart/2005/8/layout/gear1"/>
    <dgm:cxn modelId="{A2E6FEA2-45AE-7A4F-A19F-82013CF2D3B0}" type="presParOf" srcId="{35F10651-A0A4-B24A-9625-E6D06860B741}" destId="{58C075D0-18C7-A74B-91F7-BEB72DE46139}" srcOrd="3" destOrd="0" presId="urn:microsoft.com/office/officeart/2005/8/layout/gear1"/>
    <dgm:cxn modelId="{B8AECD95-B3DA-A446-B39C-5AB26913BC17}" type="presParOf" srcId="{35F10651-A0A4-B24A-9625-E6D06860B741}" destId="{453EEC72-D309-8F4D-AE90-784B0F6B3E11}" srcOrd="4" destOrd="0" presId="urn:microsoft.com/office/officeart/2005/8/layout/gear1"/>
    <dgm:cxn modelId="{7E066881-F5D2-F249-8761-ACAF4F1C8C52}" type="presParOf" srcId="{35F10651-A0A4-B24A-9625-E6D06860B741}" destId="{0B74B966-55BF-014E-8C6B-19CFE53CDF92}" srcOrd="5" destOrd="0" presId="urn:microsoft.com/office/officeart/2005/8/layout/gear1"/>
    <dgm:cxn modelId="{942A35FF-A485-1746-92D6-E2907E900B79}" type="presParOf" srcId="{35F10651-A0A4-B24A-9625-E6D06860B741}" destId="{0B20C4D2-6809-3148-B9D2-9AE576CE668B}" srcOrd="6" destOrd="0" presId="urn:microsoft.com/office/officeart/2005/8/layout/gear1"/>
    <dgm:cxn modelId="{8F20B0B9-6B19-B24A-B1FE-2B0785B92E57}" type="presParOf" srcId="{35F10651-A0A4-B24A-9625-E6D06860B741}" destId="{41446555-D06A-6F4B-97D4-B99B84952D2E}" srcOrd="7" destOrd="0" presId="urn:microsoft.com/office/officeart/2005/8/layout/gear1"/>
    <dgm:cxn modelId="{76DD0690-679E-4D47-810F-96443BA70B67}" type="presParOf" srcId="{35F10651-A0A4-B24A-9625-E6D06860B741}" destId="{9E75ED60-9176-F446-ADBE-2F55A3ACBB65}" srcOrd="8" destOrd="0" presId="urn:microsoft.com/office/officeart/2005/8/layout/gear1"/>
    <dgm:cxn modelId="{CF1BD002-189C-A840-991F-414E791D1D55}" type="presParOf" srcId="{35F10651-A0A4-B24A-9625-E6D06860B741}" destId="{EC32F8D1-0E25-4547-B013-7EC8A6007C5E}" srcOrd="9" destOrd="0" presId="urn:microsoft.com/office/officeart/2005/8/layout/gear1"/>
    <dgm:cxn modelId="{C6B0174E-87A3-9046-AEFD-97DC5F0CF820}" type="presParOf" srcId="{35F10651-A0A4-B24A-9625-E6D06860B741}" destId="{4C3A6C44-81E2-084A-9B39-F494E86A6C7B}" srcOrd="10" destOrd="0" presId="urn:microsoft.com/office/officeart/2005/8/layout/gear1"/>
    <dgm:cxn modelId="{7D4FCAD2-316A-0947-A6C2-6344F27D74E1}" type="presParOf" srcId="{35F10651-A0A4-B24A-9625-E6D06860B741}" destId="{1ABBFC54-E852-E94C-94A9-5E5805331401}" srcOrd="11" destOrd="0" presId="urn:microsoft.com/office/officeart/2005/8/layout/gear1"/>
    <dgm:cxn modelId="{DA4D1132-7421-BD4C-8D15-831737FF43B1}" type="presParOf" srcId="{35F10651-A0A4-B24A-9625-E6D06860B741}" destId="{A60C2DB1-3AC5-EA42-8923-27D78A7A0A3F}"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DBA33E-2FDE-0542-A88D-51532E49BDF0}" type="doc">
      <dgm:prSet loTypeId="urn:microsoft.com/office/officeart/2005/8/layout/vList2" loCatId="list" qsTypeId="urn:microsoft.com/office/officeart/2005/8/quickstyle/simple1" qsCatId="simple" csTypeId="urn:microsoft.com/office/officeart/2005/8/colors/accent6_4" csCatId="accent6" phldr="1"/>
      <dgm:spPr/>
      <dgm:t>
        <a:bodyPr/>
        <a:lstStyle/>
        <a:p>
          <a:endParaRPr lang="en-GB"/>
        </a:p>
      </dgm:t>
    </dgm:pt>
    <dgm:pt modelId="{91707B5E-3A29-2C4B-975B-D768656A2FDB}" type="pres">
      <dgm:prSet presAssocID="{FDDBA33E-2FDE-0542-A88D-51532E49BDF0}" presName="linear" presStyleCnt="0">
        <dgm:presLayoutVars>
          <dgm:animLvl val="lvl"/>
          <dgm:resizeHandles val="exact"/>
        </dgm:presLayoutVars>
      </dgm:prSet>
      <dgm:spPr/>
    </dgm:pt>
  </dgm:ptLst>
  <dgm:cxnLst>
    <dgm:cxn modelId="{3D694A23-0F12-FB4B-BF2E-383773168AA7}" type="presOf" srcId="{FDDBA33E-2FDE-0542-A88D-51532E49BDF0}" destId="{91707B5E-3A29-2C4B-975B-D768656A2FDB}"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FA9FAF-90AF-8B4B-BFA4-5DF81004636E}">
      <dsp:nvSpPr>
        <dsp:cNvPr id="0" name=""/>
        <dsp:cNvSpPr/>
      </dsp:nvSpPr>
      <dsp:spPr>
        <a:xfrm>
          <a:off x="2818886" y="1742263"/>
          <a:ext cx="436755" cy="1408535"/>
        </a:xfrm>
        <a:custGeom>
          <a:avLst/>
          <a:gdLst/>
          <a:ahLst/>
          <a:cxnLst/>
          <a:rect l="0" t="0" r="0" b="0"/>
          <a:pathLst>
            <a:path>
              <a:moveTo>
                <a:pt x="0" y="0"/>
              </a:moveTo>
              <a:lnTo>
                <a:pt x="218377" y="0"/>
              </a:lnTo>
              <a:lnTo>
                <a:pt x="218377" y="1408535"/>
              </a:lnTo>
              <a:lnTo>
                <a:pt x="436755" y="1408535"/>
              </a:lnTo>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8468D64-0711-C242-A3D1-4E5D84EC7D92}">
      <dsp:nvSpPr>
        <dsp:cNvPr id="0" name=""/>
        <dsp:cNvSpPr/>
      </dsp:nvSpPr>
      <dsp:spPr>
        <a:xfrm>
          <a:off x="2818886" y="1742263"/>
          <a:ext cx="436755" cy="469511"/>
        </a:xfrm>
        <a:custGeom>
          <a:avLst/>
          <a:gdLst/>
          <a:ahLst/>
          <a:cxnLst/>
          <a:rect l="0" t="0" r="0" b="0"/>
          <a:pathLst>
            <a:path>
              <a:moveTo>
                <a:pt x="0" y="0"/>
              </a:moveTo>
              <a:lnTo>
                <a:pt x="218377" y="0"/>
              </a:lnTo>
              <a:lnTo>
                <a:pt x="218377" y="469511"/>
              </a:lnTo>
              <a:lnTo>
                <a:pt x="436755" y="469511"/>
              </a:lnTo>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62B3CFD-E3D9-4540-BD4C-D7D3AC90F4ED}">
      <dsp:nvSpPr>
        <dsp:cNvPr id="0" name=""/>
        <dsp:cNvSpPr/>
      </dsp:nvSpPr>
      <dsp:spPr>
        <a:xfrm>
          <a:off x="2818886" y="1272751"/>
          <a:ext cx="436755" cy="469511"/>
        </a:xfrm>
        <a:custGeom>
          <a:avLst/>
          <a:gdLst/>
          <a:ahLst/>
          <a:cxnLst/>
          <a:rect l="0" t="0" r="0" b="0"/>
          <a:pathLst>
            <a:path>
              <a:moveTo>
                <a:pt x="0" y="469511"/>
              </a:moveTo>
              <a:lnTo>
                <a:pt x="218377" y="469511"/>
              </a:lnTo>
              <a:lnTo>
                <a:pt x="218377" y="0"/>
              </a:lnTo>
              <a:lnTo>
                <a:pt x="436755" y="0"/>
              </a:lnTo>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9DB30AA-1984-4944-86A6-9752E54AC461}">
      <dsp:nvSpPr>
        <dsp:cNvPr id="0" name=""/>
        <dsp:cNvSpPr/>
      </dsp:nvSpPr>
      <dsp:spPr>
        <a:xfrm>
          <a:off x="2818886" y="333728"/>
          <a:ext cx="436755" cy="1408535"/>
        </a:xfrm>
        <a:custGeom>
          <a:avLst/>
          <a:gdLst/>
          <a:ahLst/>
          <a:cxnLst/>
          <a:rect l="0" t="0" r="0" b="0"/>
          <a:pathLst>
            <a:path>
              <a:moveTo>
                <a:pt x="0" y="1408535"/>
              </a:moveTo>
              <a:lnTo>
                <a:pt x="218377" y="1408535"/>
              </a:lnTo>
              <a:lnTo>
                <a:pt x="218377" y="0"/>
              </a:lnTo>
              <a:lnTo>
                <a:pt x="436755" y="0"/>
              </a:lnTo>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72C6F47-B79F-EE4D-A4C3-E4F481C93A15}">
      <dsp:nvSpPr>
        <dsp:cNvPr id="0" name=""/>
        <dsp:cNvSpPr/>
      </dsp:nvSpPr>
      <dsp:spPr>
        <a:xfrm>
          <a:off x="635111" y="1409237"/>
          <a:ext cx="2183775" cy="666051"/>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a:t>Seed Round Allocation (₹622.5L):</a:t>
          </a:r>
          <a:endParaRPr lang="en-IN" sz="1600" kern="1200"/>
        </a:p>
      </dsp:txBody>
      <dsp:txXfrm>
        <a:off x="635111" y="1409237"/>
        <a:ext cx="2183775" cy="666051"/>
      </dsp:txXfrm>
    </dsp:sp>
    <dsp:sp modelId="{A9BB759B-59DF-7345-B7A4-C6F238559CB0}">
      <dsp:nvSpPr>
        <dsp:cNvPr id="0" name=""/>
        <dsp:cNvSpPr/>
      </dsp:nvSpPr>
      <dsp:spPr>
        <a:xfrm>
          <a:off x="3255642" y="702"/>
          <a:ext cx="2183775" cy="666051"/>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dirty="0"/>
            <a:t>Product Development: ₹249.0L (40%)</a:t>
          </a:r>
        </a:p>
      </dsp:txBody>
      <dsp:txXfrm>
        <a:off x="3255642" y="702"/>
        <a:ext cx="2183775" cy="666051"/>
      </dsp:txXfrm>
    </dsp:sp>
    <dsp:sp modelId="{5A86E602-5CEF-0144-BEA9-4080CB406033}">
      <dsp:nvSpPr>
        <dsp:cNvPr id="0" name=""/>
        <dsp:cNvSpPr/>
      </dsp:nvSpPr>
      <dsp:spPr>
        <a:xfrm>
          <a:off x="3255642" y="939726"/>
          <a:ext cx="2183775" cy="666051"/>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dirty="0"/>
            <a:t>Initial Production: ₹217.9L (35%)</a:t>
          </a:r>
        </a:p>
      </dsp:txBody>
      <dsp:txXfrm>
        <a:off x="3255642" y="939726"/>
        <a:ext cx="2183775" cy="666051"/>
      </dsp:txXfrm>
    </dsp:sp>
    <dsp:sp modelId="{71D8014A-3CCA-F248-90D1-18A9F5840FFE}">
      <dsp:nvSpPr>
        <dsp:cNvPr id="0" name=""/>
        <dsp:cNvSpPr/>
      </dsp:nvSpPr>
      <dsp:spPr>
        <a:xfrm>
          <a:off x="3255642" y="1878749"/>
          <a:ext cx="2183775" cy="666051"/>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dirty="0"/>
            <a:t>Team &amp; Operations: ₹93.4L (15%)</a:t>
          </a:r>
        </a:p>
      </dsp:txBody>
      <dsp:txXfrm>
        <a:off x="3255642" y="1878749"/>
        <a:ext cx="2183775" cy="666051"/>
      </dsp:txXfrm>
    </dsp:sp>
    <dsp:sp modelId="{9D270E08-9839-C84A-9152-7BF5F847E9C7}">
      <dsp:nvSpPr>
        <dsp:cNvPr id="0" name=""/>
        <dsp:cNvSpPr/>
      </dsp:nvSpPr>
      <dsp:spPr>
        <a:xfrm>
          <a:off x="3255642" y="2817772"/>
          <a:ext cx="2183775" cy="666051"/>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dirty="0"/>
            <a:t>Marketing &amp; Sales: ₹62.3L (10%)</a:t>
          </a:r>
        </a:p>
      </dsp:txBody>
      <dsp:txXfrm>
        <a:off x="3255642" y="2817772"/>
        <a:ext cx="2183775" cy="6660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65DE57-A14B-784A-BF8D-8902FD6BB527}">
      <dsp:nvSpPr>
        <dsp:cNvPr id="0" name=""/>
        <dsp:cNvSpPr/>
      </dsp:nvSpPr>
      <dsp:spPr>
        <a:xfrm>
          <a:off x="5060569" y="2079882"/>
          <a:ext cx="2542078" cy="2542078"/>
        </a:xfrm>
        <a:prstGeom prst="gear9">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b="1" kern="1200" dirty="0"/>
            <a:t>Hardware Sales</a:t>
          </a:r>
          <a:r>
            <a:rPr lang="en-IN" sz="1400" kern="1200" dirty="0"/>
            <a:t>: Base units, expansion modules, accessories (65%)</a:t>
          </a:r>
        </a:p>
      </dsp:txBody>
      <dsp:txXfrm>
        <a:off x="5571640" y="2675352"/>
        <a:ext cx="1519936" cy="1306680"/>
      </dsp:txXfrm>
    </dsp:sp>
    <dsp:sp modelId="{58C075D0-18C7-A74B-91F7-BEB72DE46139}">
      <dsp:nvSpPr>
        <dsp:cNvPr id="0" name=""/>
        <dsp:cNvSpPr/>
      </dsp:nvSpPr>
      <dsp:spPr>
        <a:xfrm>
          <a:off x="3352801" y="1293881"/>
          <a:ext cx="2306266" cy="2219077"/>
        </a:xfrm>
        <a:prstGeom prst="gear6">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b="1" kern="1200" dirty="0"/>
            <a:t>Subscription Revenue</a:t>
          </a:r>
          <a:r>
            <a:rPr lang="en-IN" sz="1400" kern="1200" dirty="0"/>
            <a:t>: Seed pods, premium app features (25%)</a:t>
          </a:r>
        </a:p>
      </dsp:txBody>
      <dsp:txXfrm>
        <a:off x="3924134" y="1855917"/>
        <a:ext cx="1163600" cy="1095005"/>
      </dsp:txXfrm>
    </dsp:sp>
    <dsp:sp modelId="{0B20C4D2-6809-3148-B9D2-9AE576CE668B}">
      <dsp:nvSpPr>
        <dsp:cNvPr id="0" name=""/>
        <dsp:cNvSpPr/>
      </dsp:nvSpPr>
      <dsp:spPr>
        <a:xfrm rot="20700000">
          <a:off x="4617049" y="203554"/>
          <a:ext cx="1811431" cy="1811431"/>
        </a:xfrm>
        <a:prstGeom prst="gear6">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b="1" kern="1200" dirty="0"/>
            <a:t>B2B Solutions</a:t>
          </a:r>
          <a:r>
            <a:rPr lang="en-IN" sz="1400" kern="1200" dirty="0"/>
            <a:t>: Restaurant/educational partnerships (10%)</a:t>
          </a:r>
        </a:p>
      </dsp:txBody>
      <dsp:txXfrm rot="-20700000">
        <a:off x="5014349" y="600854"/>
        <a:ext cx="1016831" cy="1016831"/>
      </dsp:txXfrm>
    </dsp:sp>
    <dsp:sp modelId="{4C3A6C44-81E2-084A-9B39-F494E86A6C7B}">
      <dsp:nvSpPr>
        <dsp:cNvPr id="0" name=""/>
        <dsp:cNvSpPr/>
      </dsp:nvSpPr>
      <dsp:spPr>
        <a:xfrm>
          <a:off x="4869820" y="1693598"/>
          <a:ext cx="3253860" cy="3253860"/>
        </a:xfrm>
        <a:prstGeom prst="circularArrow">
          <a:avLst>
            <a:gd name="adj1" fmla="val 4688"/>
            <a:gd name="adj2" fmla="val 299029"/>
            <a:gd name="adj3" fmla="val 2525520"/>
            <a:gd name="adj4" fmla="val 15841270"/>
            <a:gd name="adj5" fmla="val 5469"/>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ABBFC54-E852-E94C-94A9-5E5805331401}">
      <dsp:nvSpPr>
        <dsp:cNvPr id="0" name=""/>
        <dsp:cNvSpPr/>
      </dsp:nvSpPr>
      <dsp:spPr>
        <a:xfrm>
          <a:off x="3254125" y="1068126"/>
          <a:ext cx="2364133" cy="2364133"/>
        </a:xfrm>
        <a:prstGeom prst="leftCircularArrow">
          <a:avLst>
            <a:gd name="adj1" fmla="val 6452"/>
            <a:gd name="adj2" fmla="val 429999"/>
            <a:gd name="adj3" fmla="val 10489124"/>
            <a:gd name="adj4" fmla="val 14837806"/>
            <a:gd name="adj5" fmla="val 7527"/>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0C2DB1-3AC5-EA42-8923-27D78A7A0A3F}">
      <dsp:nvSpPr>
        <dsp:cNvPr id="0" name=""/>
        <dsp:cNvSpPr/>
      </dsp:nvSpPr>
      <dsp:spPr>
        <a:xfrm>
          <a:off x="4198047" y="-195051"/>
          <a:ext cx="2549011" cy="2549011"/>
        </a:xfrm>
        <a:prstGeom prst="circularArrow">
          <a:avLst>
            <a:gd name="adj1" fmla="val 5984"/>
            <a:gd name="adj2" fmla="val 394124"/>
            <a:gd name="adj3" fmla="val 13313824"/>
            <a:gd name="adj4" fmla="val 10508221"/>
            <a:gd name="adj5" fmla="val 6981"/>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0060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endParaRPr lang="en-US"/>
          </a:p>
        </p:txBody>
      </p:sp>
    </p:spTree>
    <p:extLst>
      <p:ext uri="{BB962C8B-B14F-4D97-AF65-F5344CB8AC3E}">
        <p14:creationId xmlns:p14="http://schemas.microsoft.com/office/powerpoint/2010/main" val="3154461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endParaRPr lang="en-US"/>
          </a:p>
        </p:txBody>
      </p:sp>
    </p:spTree>
    <p:extLst>
      <p:ext uri="{BB962C8B-B14F-4D97-AF65-F5344CB8AC3E}">
        <p14:creationId xmlns:p14="http://schemas.microsoft.com/office/powerpoint/2010/main" val="1537376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wallpaperflare.com/field-filled-with-green-leafed-plants-soybean-field-farming-wallpaper-zvisu"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pxhere.com/en/photo/1168013" TargetMode="External"/><Relationship Id="rId2" Type="http://schemas.openxmlformats.org/officeDocument/2006/relationships/image" Target="../media/image30.jpg!d"/><Relationship Id="rId1" Type="http://schemas.openxmlformats.org/officeDocument/2006/relationships/slideLayout" Target="../slideLayouts/slideLayout2.xml"/><Relationship Id="rId5" Type="http://schemas.openxmlformats.org/officeDocument/2006/relationships/image" Target="../media/image32.sv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hyperlink" Target="https://pxhere.com/en/photo/1168013" TargetMode="External"/><Relationship Id="rId7" Type="http://schemas.microsoft.com/office/2007/relationships/hdphoto" Target="../media/hdphoto1.wdp"/><Relationship Id="rId2" Type="http://schemas.openxmlformats.org/officeDocument/2006/relationships/image" Target="../media/image30.jpg!d"/><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 Id="rId9"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hyperlink" Target="https://freepngimg.com/png/37361-green-leaves-photos" TargetMode="External"/><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8" Type="http://schemas.openxmlformats.org/officeDocument/2006/relationships/hyperlink" Target="https://svgsilh.com/image/1985655.html" TargetMode="External"/><Relationship Id="rId3" Type="http://schemas.openxmlformats.org/officeDocument/2006/relationships/image" Target="../media/image44.png"/><Relationship Id="rId7" Type="http://schemas.openxmlformats.org/officeDocument/2006/relationships/image" Target="../media/image48.sv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10" Type="http://schemas.openxmlformats.org/officeDocument/2006/relationships/image" Target="../media/image50.svg"/><Relationship Id="rId4" Type="http://schemas.openxmlformats.org/officeDocument/2006/relationships/image" Target="../media/image45.png"/><Relationship Id="rId9"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sv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20.png"/><Relationship Id="rId5" Type="http://schemas.openxmlformats.org/officeDocument/2006/relationships/image" Target="../media/image74.png"/><Relationship Id="rId4" Type="http://schemas.openxmlformats.org/officeDocument/2006/relationships/image" Target="../media/image73.png"/></Relationships>
</file>

<file path=ppt/slides/_rels/slide2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image" Target="../media/image76.png"/><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3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3.png"/></Relationships>
</file>

<file path=ppt/slides/_rels/slide3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87.png"/><Relationship Id="rId4" Type="http://schemas.openxmlformats.org/officeDocument/2006/relationships/image" Target="../media/image86.png"/></Relationships>
</file>

<file path=ppt/slides/_rels/slide3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91.png"/><Relationship Id="rId4" Type="http://schemas.openxmlformats.org/officeDocument/2006/relationships/image" Target="../media/image9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92.png"/><Relationship Id="rId5" Type="http://schemas.openxmlformats.org/officeDocument/2006/relationships/image" Target="../media/image41.png"/><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24.png"/><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25CF8AA-A741-D40E-F200-CEC9B39A4B2B}"/>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0" y="-1"/>
            <a:ext cx="14630400" cy="8005665"/>
          </a:xfrm>
          <a:prstGeom prst="rect">
            <a:avLst/>
          </a:prstGeom>
        </p:spPr>
      </p:pic>
      <p:sp>
        <p:nvSpPr>
          <p:cNvPr id="7" name="Rectangle 6">
            <a:extLst>
              <a:ext uri="{FF2B5EF4-FFF2-40B4-BE49-F238E27FC236}">
                <a16:creationId xmlns:a16="http://schemas.microsoft.com/office/drawing/2014/main" id="{97560833-974F-D504-C415-01CE6631C00A}"/>
              </a:ext>
            </a:extLst>
          </p:cNvPr>
          <p:cNvSpPr/>
          <p:nvPr/>
        </p:nvSpPr>
        <p:spPr>
          <a:xfrm>
            <a:off x="0" y="-1"/>
            <a:ext cx="14630400" cy="8005665"/>
          </a:xfrm>
          <a:prstGeom prst="rect">
            <a:avLst/>
          </a:prstGeom>
          <a:solidFill>
            <a:schemeClr val="dk1">
              <a:alpha val="5574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6593C1F-2A95-391B-4BA9-DCCFFA97B199}"/>
              </a:ext>
            </a:extLst>
          </p:cNvPr>
          <p:cNvSpPr/>
          <p:nvPr/>
        </p:nvSpPr>
        <p:spPr>
          <a:xfrm>
            <a:off x="0" y="8005664"/>
            <a:ext cx="14630400" cy="223935"/>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F183174-6583-2F6F-33F0-E4D35B0F3C38}"/>
              </a:ext>
            </a:extLst>
          </p:cNvPr>
          <p:cNvSpPr/>
          <p:nvPr/>
        </p:nvSpPr>
        <p:spPr>
          <a:xfrm>
            <a:off x="1922107" y="1651517"/>
            <a:ext cx="2239346" cy="2099389"/>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8000" dirty="0"/>
              <a:t>HYD</a:t>
            </a:r>
          </a:p>
        </p:txBody>
      </p:sp>
      <p:sp>
        <p:nvSpPr>
          <p:cNvPr id="11" name="TextBox 10">
            <a:extLst>
              <a:ext uri="{FF2B5EF4-FFF2-40B4-BE49-F238E27FC236}">
                <a16:creationId xmlns:a16="http://schemas.microsoft.com/office/drawing/2014/main" id="{6936B72E-A252-80E7-AF2D-C44F80D70F95}"/>
              </a:ext>
            </a:extLst>
          </p:cNvPr>
          <p:cNvSpPr txBox="1"/>
          <p:nvPr/>
        </p:nvSpPr>
        <p:spPr>
          <a:xfrm>
            <a:off x="3806890" y="2036650"/>
            <a:ext cx="9703837" cy="3785652"/>
          </a:xfrm>
          <a:prstGeom prst="rect">
            <a:avLst/>
          </a:prstGeom>
          <a:noFill/>
        </p:spPr>
        <p:txBody>
          <a:bodyPr wrap="square" rtlCol="0">
            <a:spAutoFit/>
          </a:bodyPr>
          <a:lstStyle/>
          <a:p>
            <a:r>
              <a:rPr lang="en-US" sz="8000" dirty="0">
                <a:solidFill>
                  <a:schemeClr val="bg1"/>
                </a:solidFill>
              </a:rPr>
              <a:t>ROPOD :       Revolutionizing Home Agriculture</a:t>
            </a:r>
          </a:p>
        </p:txBody>
      </p:sp>
    </p:spTree>
    <p:extLst>
      <p:ext uri="{BB962C8B-B14F-4D97-AF65-F5344CB8AC3E}">
        <p14:creationId xmlns:p14="http://schemas.microsoft.com/office/powerpoint/2010/main" val="664412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a:extLst>
              <a:ext uri="{FF2B5EF4-FFF2-40B4-BE49-F238E27FC236}">
                <a16:creationId xmlns:a16="http://schemas.microsoft.com/office/drawing/2014/main" id="{19133F7E-578A-E151-9434-EA3097F7071F}"/>
              </a:ext>
            </a:extLst>
          </p:cNvPr>
          <p:cNvSpPr/>
          <p:nvPr/>
        </p:nvSpPr>
        <p:spPr>
          <a:xfrm>
            <a:off x="862371" y="2930782"/>
            <a:ext cx="3608030" cy="613410"/>
          </a:xfrm>
          <a:prstGeom prst="rect">
            <a:avLst/>
          </a:prstGeom>
          <a:noFill/>
          <a:ln/>
        </p:spPr>
        <p:txBody>
          <a:bodyPr wrap="square" lIns="0" tIns="0" rIns="0" bIns="0" rtlCol="0" anchor="t"/>
          <a:lstStyle/>
          <a:p>
            <a:pPr marL="0" indent="0" algn="l">
              <a:lnSpc>
                <a:spcPts val="2400"/>
              </a:lnSpc>
              <a:buNone/>
            </a:pPr>
            <a:endParaRPr lang="en-US" sz="1500" dirty="0"/>
          </a:p>
        </p:txBody>
      </p:sp>
      <p:sp>
        <p:nvSpPr>
          <p:cNvPr id="30" name="Rectangle 29">
            <a:extLst>
              <a:ext uri="{FF2B5EF4-FFF2-40B4-BE49-F238E27FC236}">
                <a16:creationId xmlns:a16="http://schemas.microsoft.com/office/drawing/2014/main" id="{135FEB75-1B89-3D2B-435E-3DF0E2F80035}"/>
              </a:ext>
            </a:extLst>
          </p:cNvPr>
          <p:cNvSpPr/>
          <p:nvPr/>
        </p:nvSpPr>
        <p:spPr>
          <a:xfrm>
            <a:off x="0" y="839571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latin typeface=""/>
            </a:endParaRPr>
          </a:p>
        </p:txBody>
      </p:sp>
      <p:pic>
        <p:nvPicPr>
          <p:cNvPr id="36" name="Picture 35">
            <a:extLst>
              <a:ext uri="{FF2B5EF4-FFF2-40B4-BE49-F238E27FC236}">
                <a16:creationId xmlns:a16="http://schemas.microsoft.com/office/drawing/2014/main" id="{4DF5805A-A705-1792-1698-E398717161D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9461" y="-104390"/>
            <a:ext cx="14922512" cy="9865438"/>
          </a:xfrm>
          <a:prstGeom prst="rect">
            <a:avLst/>
          </a:prstGeom>
          <a:effectLst>
            <a:outerShdw blurRad="50800" dist="50800" dir="5400000" algn="ctr" rotWithShape="0">
              <a:srgbClr val="000000">
                <a:alpha val="73000"/>
              </a:srgbClr>
            </a:outerShdw>
          </a:effectLst>
        </p:spPr>
      </p:pic>
      <p:sp>
        <p:nvSpPr>
          <p:cNvPr id="37" name="Rectangle 36">
            <a:extLst>
              <a:ext uri="{FF2B5EF4-FFF2-40B4-BE49-F238E27FC236}">
                <a16:creationId xmlns:a16="http://schemas.microsoft.com/office/drawing/2014/main" id="{83A856D9-890E-5C81-FE88-76909F36A380}"/>
              </a:ext>
            </a:extLst>
          </p:cNvPr>
          <p:cNvSpPr/>
          <p:nvPr/>
        </p:nvSpPr>
        <p:spPr>
          <a:xfrm>
            <a:off x="-79461" y="-148856"/>
            <a:ext cx="15071368" cy="9909544"/>
          </a:xfrm>
          <a:prstGeom prst="rect">
            <a:avLst/>
          </a:prstGeom>
          <a:solidFill>
            <a:schemeClr val="tx1">
              <a:alpha val="7715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8" name="Google Shape;433;p54">
            <a:extLst>
              <a:ext uri="{FF2B5EF4-FFF2-40B4-BE49-F238E27FC236}">
                <a16:creationId xmlns:a16="http://schemas.microsoft.com/office/drawing/2014/main" id="{A39DACCD-0893-785C-21B5-9E2834CF31CB}"/>
              </a:ext>
            </a:extLst>
          </p:cNvPr>
          <p:cNvGrpSpPr/>
          <p:nvPr/>
        </p:nvGrpSpPr>
        <p:grpSpPr>
          <a:xfrm>
            <a:off x="2071758" y="1907797"/>
            <a:ext cx="12531075" cy="6142075"/>
            <a:chOff x="2324326" y="1535775"/>
            <a:chExt cx="4215640" cy="1623409"/>
          </a:xfrm>
        </p:grpSpPr>
        <p:grpSp>
          <p:nvGrpSpPr>
            <p:cNvPr id="39" name="Google Shape;434;p54">
              <a:extLst>
                <a:ext uri="{FF2B5EF4-FFF2-40B4-BE49-F238E27FC236}">
                  <a16:creationId xmlns:a16="http://schemas.microsoft.com/office/drawing/2014/main" id="{EE9F71E6-C1F1-F0C5-225D-F21BE2CC65A1}"/>
                </a:ext>
              </a:extLst>
            </p:cNvPr>
            <p:cNvGrpSpPr/>
            <p:nvPr/>
          </p:nvGrpSpPr>
          <p:grpSpPr>
            <a:xfrm>
              <a:off x="2324326" y="1535775"/>
              <a:ext cx="4215640" cy="1623409"/>
              <a:chOff x="2324326" y="1535775"/>
              <a:chExt cx="4215640" cy="1623409"/>
            </a:xfrm>
          </p:grpSpPr>
          <p:sp>
            <p:nvSpPr>
              <p:cNvPr id="41" name="Google Shape;440;p54">
                <a:extLst>
                  <a:ext uri="{FF2B5EF4-FFF2-40B4-BE49-F238E27FC236}">
                    <a16:creationId xmlns:a16="http://schemas.microsoft.com/office/drawing/2014/main" id="{50BA8E66-84EE-FAF2-2F9F-BC16245CF557}"/>
                  </a:ext>
                </a:extLst>
              </p:cNvPr>
              <p:cNvSpPr/>
              <p:nvPr/>
            </p:nvSpPr>
            <p:spPr>
              <a:xfrm rot="5400000">
                <a:off x="5024686" y="1643904"/>
                <a:ext cx="1623409" cy="1407151"/>
              </a:xfrm>
              <a:custGeom>
                <a:avLst/>
                <a:gdLst/>
                <a:ahLst/>
                <a:cxnLst/>
                <a:rect l="l" t="t" r="r" b="b"/>
                <a:pathLst>
                  <a:path w="31949" h="27693" extrusionOk="0">
                    <a:moveTo>
                      <a:pt x="7959" y="1"/>
                    </a:moveTo>
                    <a:lnTo>
                      <a:pt x="1" y="13847"/>
                    </a:lnTo>
                    <a:lnTo>
                      <a:pt x="7959" y="27693"/>
                    </a:lnTo>
                    <a:lnTo>
                      <a:pt x="23991" y="27693"/>
                    </a:lnTo>
                    <a:lnTo>
                      <a:pt x="31949" y="13847"/>
                    </a:lnTo>
                    <a:lnTo>
                      <a:pt x="23991" y="1"/>
                    </a:lnTo>
                    <a:close/>
                  </a:path>
                </a:pathLst>
              </a:custGeom>
              <a:gradFill>
                <a:gsLst>
                  <a:gs pos="0">
                    <a:srgbClr val="FFFFFF">
                      <a:alpha val="0"/>
                    </a:srgbClr>
                  </a:gs>
                  <a:gs pos="100000">
                    <a:srgbClr val="FFFFFF">
                      <a:alpha val="39215"/>
                    </a:srgbClr>
                  </a:gs>
                </a:gsLst>
                <a:path path="circle">
                  <a:fillToRect l="50000" t="50000" r="50000" b="50000"/>
                </a:path>
                <a:tileRect/>
              </a:gradFill>
              <a:ln w="1905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sp>
            <p:nvSpPr>
              <p:cNvPr id="42" name="Google Shape;435;p54">
                <a:extLst>
                  <a:ext uri="{FF2B5EF4-FFF2-40B4-BE49-F238E27FC236}">
                    <a16:creationId xmlns:a16="http://schemas.microsoft.com/office/drawing/2014/main" id="{F92B76CB-6152-88DA-6DFF-F9E54BC0F433}"/>
                  </a:ext>
                </a:extLst>
              </p:cNvPr>
              <p:cNvSpPr/>
              <p:nvPr/>
            </p:nvSpPr>
            <p:spPr>
              <a:xfrm rot="5400000">
                <a:off x="2216197" y="1643904"/>
                <a:ext cx="1623409" cy="1407151"/>
              </a:xfrm>
              <a:custGeom>
                <a:avLst/>
                <a:gdLst/>
                <a:ahLst/>
                <a:cxnLst/>
                <a:rect l="l" t="t" r="r" b="b"/>
                <a:pathLst>
                  <a:path w="31949" h="27693" extrusionOk="0">
                    <a:moveTo>
                      <a:pt x="7959" y="1"/>
                    </a:moveTo>
                    <a:lnTo>
                      <a:pt x="1" y="13846"/>
                    </a:lnTo>
                    <a:lnTo>
                      <a:pt x="7959" y="27692"/>
                    </a:lnTo>
                    <a:lnTo>
                      <a:pt x="23991" y="27692"/>
                    </a:lnTo>
                    <a:lnTo>
                      <a:pt x="31949" y="13846"/>
                    </a:lnTo>
                    <a:lnTo>
                      <a:pt x="23991" y="1"/>
                    </a:lnTo>
                    <a:close/>
                  </a:path>
                </a:pathLst>
              </a:custGeom>
              <a:gradFill>
                <a:gsLst>
                  <a:gs pos="0">
                    <a:srgbClr val="FFFFFF">
                      <a:alpha val="0"/>
                    </a:srgbClr>
                  </a:gs>
                  <a:gs pos="100000">
                    <a:srgbClr val="FFFFFF">
                      <a:alpha val="39215"/>
                    </a:srgbClr>
                  </a:gs>
                </a:gsLst>
                <a:path path="circle">
                  <a:fillToRect l="50000" t="50000" r="50000" b="50000"/>
                </a:path>
                <a:tileRect/>
              </a:gradFill>
              <a:ln w="1905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IN" dirty="0">
                  <a:solidFill>
                    <a:schemeClr val="bg1"/>
                  </a:solidFill>
                </a:endParaRPr>
              </a:p>
            </p:txBody>
          </p:sp>
          <p:sp>
            <p:nvSpPr>
              <p:cNvPr id="43" name="Google Shape;436;p54">
                <a:extLst>
                  <a:ext uri="{FF2B5EF4-FFF2-40B4-BE49-F238E27FC236}">
                    <a16:creationId xmlns:a16="http://schemas.microsoft.com/office/drawing/2014/main" id="{6DFA204C-D37D-C10B-2939-210F9B39C56B}"/>
                  </a:ext>
                </a:extLst>
              </p:cNvPr>
              <p:cNvSpPr/>
              <p:nvPr/>
            </p:nvSpPr>
            <p:spPr>
              <a:xfrm rot="5400000">
                <a:off x="3623309" y="1643904"/>
                <a:ext cx="1623409" cy="1407151"/>
              </a:xfrm>
              <a:custGeom>
                <a:avLst/>
                <a:gdLst/>
                <a:ahLst/>
                <a:cxnLst/>
                <a:rect l="l" t="t" r="r" b="b"/>
                <a:pathLst>
                  <a:path w="31949" h="27693" extrusionOk="0">
                    <a:moveTo>
                      <a:pt x="7959" y="1"/>
                    </a:moveTo>
                    <a:lnTo>
                      <a:pt x="1" y="13847"/>
                    </a:lnTo>
                    <a:lnTo>
                      <a:pt x="7959" y="27693"/>
                    </a:lnTo>
                    <a:lnTo>
                      <a:pt x="23991" y="27693"/>
                    </a:lnTo>
                    <a:lnTo>
                      <a:pt x="31949" y="13847"/>
                    </a:lnTo>
                    <a:lnTo>
                      <a:pt x="23991" y="1"/>
                    </a:lnTo>
                    <a:close/>
                  </a:path>
                </a:pathLst>
              </a:custGeom>
              <a:noFill/>
              <a:ln w="1905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grpSp>
        <p:sp>
          <p:nvSpPr>
            <p:cNvPr id="40" name="Google Shape;449;p54">
              <a:extLst>
                <a:ext uri="{FF2B5EF4-FFF2-40B4-BE49-F238E27FC236}">
                  <a16:creationId xmlns:a16="http://schemas.microsoft.com/office/drawing/2014/main" id="{EEEDD4B3-618A-C9AC-1934-2B22E38C24F8}"/>
                </a:ext>
              </a:extLst>
            </p:cNvPr>
            <p:cNvSpPr/>
            <p:nvPr/>
          </p:nvSpPr>
          <p:spPr>
            <a:xfrm>
              <a:off x="5796476" y="2240676"/>
              <a:ext cx="19515" cy="19515"/>
            </a:xfrm>
            <a:custGeom>
              <a:avLst/>
              <a:gdLst/>
              <a:ahLst/>
              <a:cxnLst/>
              <a:rect l="l" t="t" r="r" b="b"/>
              <a:pathLst>
                <a:path w="694" h="694" extrusionOk="0">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46" name="Google Shape;460;p54">
            <a:extLst>
              <a:ext uri="{FF2B5EF4-FFF2-40B4-BE49-F238E27FC236}">
                <a16:creationId xmlns:a16="http://schemas.microsoft.com/office/drawing/2014/main" id="{21C91329-D911-1464-0B2A-2C858B28CD08}"/>
              </a:ext>
            </a:extLst>
          </p:cNvPr>
          <p:cNvSpPr txBox="1">
            <a:spLocks/>
          </p:cNvSpPr>
          <p:nvPr/>
        </p:nvSpPr>
        <p:spPr>
          <a:xfrm>
            <a:off x="3005044" y="2314558"/>
            <a:ext cx="2641577" cy="1105326"/>
          </a:xfrm>
          <a:prstGeom prst="rect">
            <a:avLst/>
          </a:prstGeom>
        </p:spPr>
        <p:txBody>
          <a:bodyPr spcFirstLastPara="1" wrap="square" lIns="91425" tIns="91425" rIns="91425" bIns="91425" anchor="ctr"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spcAft>
                <a:spcPts val="1600"/>
              </a:spcAft>
              <a:buClr>
                <a:schemeClr val="dk1"/>
              </a:buClr>
              <a:buSzPts val="1100"/>
              <a:buFont typeface="Arial"/>
              <a:buNone/>
            </a:pPr>
            <a:endParaRPr lang="en-IN" sz="1000" dirty="0">
              <a:solidFill>
                <a:schemeClr val="bg1"/>
              </a:solidFill>
            </a:endParaRPr>
          </a:p>
        </p:txBody>
      </p:sp>
      <p:sp>
        <p:nvSpPr>
          <p:cNvPr id="48" name="TextBox 47">
            <a:extLst>
              <a:ext uri="{FF2B5EF4-FFF2-40B4-BE49-F238E27FC236}">
                <a16:creationId xmlns:a16="http://schemas.microsoft.com/office/drawing/2014/main" id="{8FF31B87-4D78-86A3-6AD6-0102A2182C3B}"/>
              </a:ext>
            </a:extLst>
          </p:cNvPr>
          <p:cNvSpPr txBox="1"/>
          <p:nvPr/>
        </p:nvSpPr>
        <p:spPr>
          <a:xfrm rot="19413395">
            <a:off x="1696254" y="2236708"/>
            <a:ext cx="2319867" cy="430887"/>
          </a:xfrm>
          <a:prstGeom prst="rect">
            <a:avLst/>
          </a:prstGeom>
          <a:noFill/>
        </p:spPr>
        <p:txBody>
          <a:bodyPr wrap="square" rtlCol="0">
            <a:spAutoFit/>
          </a:bodyPr>
          <a:lstStyle/>
          <a:p>
            <a:r>
              <a:rPr lang="en-US" sz="2200" b="1" dirty="0">
                <a:solidFill>
                  <a:schemeClr val="bg1"/>
                </a:solidFill>
              </a:rPr>
              <a:t>HYDROPOD BASIC</a:t>
            </a:r>
          </a:p>
        </p:txBody>
      </p:sp>
      <p:sp>
        <p:nvSpPr>
          <p:cNvPr id="49" name="TextBox 48">
            <a:extLst>
              <a:ext uri="{FF2B5EF4-FFF2-40B4-BE49-F238E27FC236}">
                <a16:creationId xmlns:a16="http://schemas.microsoft.com/office/drawing/2014/main" id="{12554AC5-3C6F-3A8D-A631-6CCBF170FCB8}"/>
              </a:ext>
            </a:extLst>
          </p:cNvPr>
          <p:cNvSpPr txBox="1"/>
          <p:nvPr/>
        </p:nvSpPr>
        <p:spPr>
          <a:xfrm rot="19391088">
            <a:off x="5942892" y="2175622"/>
            <a:ext cx="2319867" cy="446276"/>
          </a:xfrm>
          <a:prstGeom prst="rect">
            <a:avLst/>
          </a:prstGeom>
          <a:noFill/>
        </p:spPr>
        <p:txBody>
          <a:bodyPr wrap="square" rtlCol="0">
            <a:spAutoFit/>
          </a:bodyPr>
          <a:lstStyle/>
          <a:p>
            <a:r>
              <a:rPr lang="en-US" sz="2200" b="1" dirty="0">
                <a:solidFill>
                  <a:schemeClr val="bg1"/>
                </a:solidFill>
              </a:rPr>
              <a:t>HYDROPOD PLUS</a:t>
            </a:r>
          </a:p>
        </p:txBody>
      </p:sp>
      <p:graphicFrame>
        <p:nvGraphicFramePr>
          <p:cNvPr id="50" name="Table 49">
            <a:extLst>
              <a:ext uri="{FF2B5EF4-FFF2-40B4-BE49-F238E27FC236}">
                <a16:creationId xmlns:a16="http://schemas.microsoft.com/office/drawing/2014/main" id="{4B4B7DF1-D426-E28B-888B-E91CD733F161}"/>
              </a:ext>
            </a:extLst>
          </p:cNvPr>
          <p:cNvGraphicFramePr>
            <a:graphicFrameLocks noGrp="1"/>
          </p:cNvGraphicFramePr>
          <p:nvPr>
            <p:extLst>
              <p:ext uri="{D42A27DB-BD31-4B8C-83A1-F6EECF244321}">
                <p14:modId xmlns:p14="http://schemas.microsoft.com/office/powerpoint/2010/main" val="1015488131"/>
              </p:ext>
            </p:extLst>
          </p:nvPr>
        </p:nvGraphicFramePr>
        <p:xfrm>
          <a:off x="2223518" y="3183795"/>
          <a:ext cx="3812756" cy="4158730"/>
        </p:xfrm>
        <a:graphic>
          <a:graphicData uri="http://schemas.openxmlformats.org/drawingml/2006/table">
            <a:tbl>
              <a:tblPr firstRow="1" bandRow="1">
                <a:noFill/>
                <a:tableStyleId>{5C22544A-7EE6-4342-B048-85BDC9FD1C3A}</a:tableStyleId>
              </a:tblPr>
              <a:tblGrid>
                <a:gridCol w="3812756">
                  <a:extLst>
                    <a:ext uri="{9D8B030D-6E8A-4147-A177-3AD203B41FA5}">
                      <a16:colId xmlns:a16="http://schemas.microsoft.com/office/drawing/2014/main" val="1347498477"/>
                    </a:ext>
                  </a:extLst>
                </a:gridCol>
              </a:tblGrid>
              <a:tr h="646363">
                <a:tc>
                  <a:txBody>
                    <a:bodyPr/>
                    <a:lstStyle/>
                    <a:p>
                      <a:pPr algn="ctr"/>
                      <a:r>
                        <a:rPr lang="en-IN" sz="1600" b="0" dirty="0">
                          <a:solidFill>
                            <a:schemeClr val="bg1"/>
                          </a:solidFill>
                          <a:latin typeface=""/>
                        </a:rPr>
                        <a:t>12 plants, compact (12"x12"), smart lighting &amp; water system</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0195365"/>
                  </a:ext>
                </a:extLst>
              </a:tr>
              <a:tr h="524426">
                <a:tc>
                  <a:txBody>
                    <a:bodyPr/>
                    <a:lstStyle/>
                    <a:p>
                      <a:pPr algn="ctr"/>
                      <a:r>
                        <a:rPr lang="en-IN" sz="1600" dirty="0">
                          <a:solidFill>
                            <a:schemeClr val="bg1"/>
                          </a:solidFill>
                          <a:latin typeface=""/>
                        </a:rPr>
                        <a:t>₹24,817 (48% margin)</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60870550"/>
                  </a:ext>
                </a:extLst>
              </a:tr>
              <a:tr h="646363">
                <a:tc>
                  <a:txBody>
                    <a:bodyPr/>
                    <a:lstStyle/>
                    <a:p>
                      <a:pPr algn="ctr"/>
                      <a:r>
                        <a:rPr lang="en-IN" sz="1600" dirty="0">
                          <a:solidFill>
                            <a:schemeClr val="bg1"/>
                          </a:solidFill>
                          <a:latin typeface=""/>
                        </a:rPr>
                        <a:t>E-commerce (Amazon, Flipkart), urban retail</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07073836"/>
                  </a:ext>
                </a:extLst>
              </a:tr>
              <a:tr h="646363">
                <a:tc>
                  <a:txBody>
                    <a:bodyPr/>
                    <a:lstStyle/>
                    <a:p>
                      <a:pPr algn="ctr"/>
                      <a:r>
                        <a:rPr lang="en-IN" sz="1600" dirty="0">
                          <a:solidFill>
                            <a:schemeClr val="bg1"/>
                          </a:solidFill>
                          <a:latin typeface=""/>
                        </a:rPr>
                        <a:t>Social media tutorials, entry-level incentives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89464709"/>
                  </a:ext>
                </a:extLst>
              </a:tr>
              <a:tr h="524426">
                <a:tc>
                  <a:txBody>
                    <a:bodyPr/>
                    <a:lstStyle/>
                    <a:p>
                      <a:pPr algn="ctr"/>
                      <a:r>
                        <a:rPr lang="en-IN" sz="1600" dirty="0">
                          <a:solidFill>
                            <a:schemeClr val="bg1"/>
                          </a:solidFill>
                          <a:latin typeface=""/>
                        </a:rPr>
                        <a:t>Q4 2025 launch, metro cities first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9189604"/>
                  </a:ext>
                </a:extLst>
              </a:tr>
              <a:tr h="524426">
                <a:tc>
                  <a:txBody>
                    <a:bodyPr/>
                    <a:lstStyle/>
                    <a:p>
                      <a:pPr algn="ctr"/>
                      <a:r>
                        <a:rPr lang="en-IN" sz="1600" dirty="0">
                          <a:solidFill>
                            <a:schemeClr val="bg1"/>
                          </a:solidFill>
                          <a:latin typeface=""/>
                        </a:rPr>
                        <a:t>Eco-friendly packaging, 3-5 day delivery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20054901"/>
                  </a:ext>
                </a:extLst>
              </a:tr>
              <a:tr h="646363">
                <a:tc>
                  <a:txBody>
                    <a:bodyPr/>
                    <a:lstStyle/>
                    <a:p>
                      <a:pPr algn="ctr"/>
                      <a:r>
                        <a:rPr lang="en-IN" sz="1600" dirty="0">
                          <a:solidFill>
                            <a:schemeClr val="bg1"/>
                          </a:solidFill>
                          <a:latin typeface=""/>
                        </a:rPr>
                        <a:t>      Basic onboarding, </a:t>
                      </a:r>
                    </a:p>
                    <a:p>
                      <a:pPr algn="ctr"/>
                      <a:r>
                        <a:rPr lang="en-IN" sz="1600" dirty="0">
                          <a:solidFill>
                            <a:schemeClr val="bg1"/>
                          </a:solidFill>
                          <a:latin typeface=""/>
                        </a:rPr>
                        <a:t>    standard support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84279563"/>
                  </a:ext>
                </a:extLst>
              </a:tr>
            </a:tbl>
          </a:graphicData>
        </a:graphic>
      </p:graphicFrame>
      <p:graphicFrame>
        <p:nvGraphicFramePr>
          <p:cNvPr id="51" name="Table 50">
            <a:extLst>
              <a:ext uri="{FF2B5EF4-FFF2-40B4-BE49-F238E27FC236}">
                <a16:creationId xmlns:a16="http://schemas.microsoft.com/office/drawing/2014/main" id="{A1C70CF3-BE77-37BF-6E13-CB38B543A300}"/>
              </a:ext>
            </a:extLst>
          </p:cNvPr>
          <p:cNvGraphicFramePr>
            <a:graphicFrameLocks noGrp="1"/>
          </p:cNvGraphicFramePr>
          <p:nvPr>
            <p:extLst>
              <p:ext uri="{D42A27DB-BD31-4B8C-83A1-F6EECF244321}">
                <p14:modId xmlns:p14="http://schemas.microsoft.com/office/powerpoint/2010/main" val="1384600965"/>
              </p:ext>
            </p:extLst>
          </p:nvPr>
        </p:nvGraphicFramePr>
        <p:xfrm>
          <a:off x="6512076" y="3110564"/>
          <a:ext cx="3607147" cy="4231960"/>
        </p:xfrm>
        <a:graphic>
          <a:graphicData uri="http://schemas.openxmlformats.org/drawingml/2006/table">
            <a:tbl>
              <a:tblPr firstRow="1" bandRow="1">
                <a:noFill/>
                <a:tableStyleId>{5C22544A-7EE6-4342-B048-85BDC9FD1C3A}</a:tableStyleId>
              </a:tblPr>
              <a:tblGrid>
                <a:gridCol w="3607147">
                  <a:extLst>
                    <a:ext uri="{9D8B030D-6E8A-4147-A177-3AD203B41FA5}">
                      <a16:colId xmlns:a16="http://schemas.microsoft.com/office/drawing/2014/main" val="940722835"/>
                    </a:ext>
                  </a:extLst>
                </a:gridCol>
              </a:tblGrid>
              <a:tr h="621310">
                <a:tc>
                  <a:txBody>
                    <a:bodyPr/>
                    <a:lstStyle/>
                    <a:p>
                      <a:pPr algn="ctr"/>
                      <a:r>
                        <a:rPr lang="en-IN" sz="1600" b="0" dirty="0">
                          <a:solidFill>
                            <a:schemeClr val="bg1"/>
                          </a:solidFill>
                          <a:latin typeface=""/>
                        </a:rPr>
                        <a:t>18 plants, larger (15"x15"), enhanced lighting &amp; water monitoring</a:t>
                      </a:r>
                      <a:endParaRPr lang="en-US" sz="1600" b="0" dirty="0">
                        <a:solidFill>
                          <a:schemeClr val="bg1"/>
                        </a:solidFill>
                        <a:latin typeface=""/>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39315983"/>
                  </a:ext>
                </a:extLst>
              </a:tr>
              <a:tr h="504100">
                <a:tc>
                  <a:txBody>
                    <a:bodyPr/>
                    <a:lstStyle/>
                    <a:p>
                      <a:pPr algn="ctr"/>
                      <a:r>
                        <a:rPr lang="en-IN" sz="1600" dirty="0">
                          <a:solidFill>
                            <a:schemeClr val="bg1"/>
                          </a:solidFill>
                          <a:latin typeface=""/>
                        </a:rPr>
                        <a:t>₹33,117 (51% margin)</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06560724"/>
                  </a:ext>
                </a:extLst>
              </a:tr>
              <a:tr h="621310">
                <a:tc>
                  <a:txBody>
                    <a:bodyPr/>
                    <a:lstStyle/>
                    <a:p>
                      <a:pPr algn="ctr"/>
                      <a:r>
                        <a:rPr lang="en-IN" sz="1600" dirty="0">
                          <a:solidFill>
                            <a:schemeClr val="bg1"/>
                          </a:solidFill>
                          <a:latin typeface=""/>
                        </a:rPr>
                        <a:t>Premium home stores, specialty garden </a:t>
                      </a:r>
                      <a:r>
                        <a:rPr lang="en-IN" sz="1600" dirty="0" err="1">
                          <a:solidFill>
                            <a:schemeClr val="bg1"/>
                          </a:solidFill>
                          <a:latin typeface=""/>
                        </a:rPr>
                        <a:t>centers</a:t>
                      </a:r>
                      <a:r>
                        <a:rPr lang="en-IN" sz="1600" dirty="0">
                          <a:solidFill>
                            <a:schemeClr val="bg1"/>
                          </a:solidFill>
                          <a:latin typeface=""/>
                        </a:rPr>
                        <a:t>, real estate partners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22079411"/>
                  </a:ext>
                </a:extLst>
              </a:tr>
              <a:tr h="621310">
                <a:tc>
                  <a:txBody>
                    <a:bodyPr/>
                    <a:lstStyle/>
                    <a:p>
                      <a:pPr algn="ctr"/>
                      <a:r>
                        <a:rPr lang="en-IN" sz="1600" dirty="0">
                          <a:solidFill>
                            <a:schemeClr val="bg1"/>
                          </a:solidFill>
                          <a:latin typeface=""/>
                        </a:rPr>
                        <a:t>Family health campaigns, influencer partnerships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22216883"/>
                  </a:ext>
                </a:extLst>
              </a:tr>
              <a:tr h="621310">
                <a:tc>
                  <a:txBody>
                    <a:bodyPr/>
                    <a:lstStyle/>
                    <a:p>
                      <a:pPr algn="ctr"/>
                      <a:r>
                        <a:rPr lang="en-IN" sz="1600" dirty="0">
                          <a:solidFill>
                            <a:schemeClr val="bg1"/>
                          </a:solidFill>
                          <a:latin typeface=""/>
                        </a:rPr>
                        <a:t>Tier 1 &amp; 2 cities, quarterly feature updates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95181656"/>
                  </a:ext>
                </a:extLst>
              </a:tr>
              <a:tr h="621310">
                <a:tc>
                  <a:txBody>
                    <a:bodyPr/>
                    <a:lstStyle/>
                    <a:p>
                      <a:pPr algn="ctr"/>
                      <a:r>
                        <a:rPr lang="en-IN" sz="1600" dirty="0">
                          <a:solidFill>
                            <a:schemeClr val="bg1"/>
                          </a:solidFill>
                          <a:latin typeface=""/>
                        </a:rPr>
                        <a:t>Premium unboxing, scheduled delivery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91323868"/>
                  </a:ext>
                </a:extLst>
              </a:tr>
              <a:tr h="621310">
                <a:tc>
                  <a:txBody>
                    <a:bodyPr/>
                    <a:lstStyle/>
                    <a:p>
                      <a:pPr algn="ctr"/>
                      <a:r>
                        <a:rPr lang="en-IN" sz="1600" dirty="0">
                          <a:solidFill>
                            <a:schemeClr val="bg1"/>
                          </a:solidFill>
                          <a:latin typeface=""/>
                        </a:rPr>
                        <a:t>Priority phone support, </a:t>
                      </a:r>
                    </a:p>
                    <a:p>
                      <a:pPr algn="ctr"/>
                      <a:r>
                        <a:rPr lang="en-IN" sz="1600" dirty="0">
                          <a:solidFill>
                            <a:schemeClr val="bg1"/>
                          </a:solidFill>
                          <a:latin typeface=""/>
                        </a:rPr>
                        <a:t>recipe sharing</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85190955"/>
                  </a:ext>
                </a:extLst>
              </a:tr>
            </a:tbl>
          </a:graphicData>
        </a:graphic>
      </p:graphicFrame>
      <p:graphicFrame>
        <p:nvGraphicFramePr>
          <p:cNvPr id="52" name="Table 51">
            <a:extLst>
              <a:ext uri="{FF2B5EF4-FFF2-40B4-BE49-F238E27FC236}">
                <a16:creationId xmlns:a16="http://schemas.microsoft.com/office/drawing/2014/main" id="{AEB3F183-167D-24BD-B2CA-94BC11811028}"/>
              </a:ext>
            </a:extLst>
          </p:cNvPr>
          <p:cNvGraphicFramePr>
            <a:graphicFrameLocks noGrp="1"/>
          </p:cNvGraphicFramePr>
          <p:nvPr>
            <p:extLst>
              <p:ext uri="{D42A27DB-BD31-4B8C-83A1-F6EECF244321}">
                <p14:modId xmlns:p14="http://schemas.microsoft.com/office/powerpoint/2010/main" val="3420405614"/>
              </p:ext>
            </p:extLst>
          </p:nvPr>
        </p:nvGraphicFramePr>
        <p:xfrm>
          <a:off x="152749" y="3176101"/>
          <a:ext cx="2006933" cy="4234434"/>
        </p:xfrm>
        <a:graphic>
          <a:graphicData uri="http://schemas.openxmlformats.org/drawingml/2006/table">
            <a:tbl>
              <a:tblPr firstRow="1" bandRow="1">
                <a:noFill/>
                <a:tableStyleId>{5C22544A-7EE6-4342-B048-85BDC9FD1C3A}</a:tableStyleId>
              </a:tblPr>
              <a:tblGrid>
                <a:gridCol w="2006933">
                  <a:extLst>
                    <a:ext uri="{9D8B030D-6E8A-4147-A177-3AD203B41FA5}">
                      <a16:colId xmlns:a16="http://schemas.microsoft.com/office/drawing/2014/main" val="1928142438"/>
                    </a:ext>
                  </a:extLst>
                </a:gridCol>
              </a:tblGrid>
              <a:tr h="640854">
                <a:tc>
                  <a:txBody>
                    <a:bodyPr/>
                    <a:lstStyle/>
                    <a:p>
                      <a:r>
                        <a:rPr lang="en-US" b="1" dirty="0">
                          <a:solidFill>
                            <a:schemeClr val="bg1"/>
                          </a:solidFill>
                          <a:latin typeface=""/>
                        </a:rPr>
                        <a:t>Product Details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21562416"/>
                  </a:ext>
                </a:extLst>
              </a:tr>
              <a:tr h="590700">
                <a:tc>
                  <a:txBody>
                    <a:bodyPr/>
                    <a:lstStyle/>
                    <a:p>
                      <a:r>
                        <a:rPr lang="en-US" b="1" dirty="0">
                          <a:solidFill>
                            <a:schemeClr val="bg1"/>
                          </a:solidFill>
                          <a:latin typeface=""/>
                        </a:rPr>
                        <a:t>Pricing</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68325308"/>
                  </a:ext>
                </a:extLst>
              </a:tr>
              <a:tr h="590700">
                <a:tc>
                  <a:txBody>
                    <a:bodyPr/>
                    <a:lstStyle/>
                    <a:p>
                      <a:r>
                        <a:rPr lang="en-US" b="1" dirty="0">
                          <a:solidFill>
                            <a:schemeClr val="bg1"/>
                          </a:solidFill>
                          <a:latin typeface=""/>
                        </a:rPr>
                        <a:t>Place &amp; distribution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91383998"/>
                  </a:ext>
                </a:extLst>
              </a:tr>
              <a:tr h="590700">
                <a:tc>
                  <a:txBody>
                    <a:bodyPr/>
                    <a:lstStyle/>
                    <a:p>
                      <a:r>
                        <a:rPr lang="en-US" b="1" dirty="0">
                          <a:solidFill>
                            <a:schemeClr val="bg1"/>
                          </a:solidFill>
                          <a:latin typeface=""/>
                        </a:rPr>
                        <a:t>Promotion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35050172"/>
                  </a:ext>
                </a:extLst>
              </a:tr>
              <a:tr h="590700">
                <a:tc>
                  <a:txBody>
                    <a:bodyPr/>
                    <a:lstStyle/>
                    <a:p>
                      <a:r>
                        <a:rPr lang="en-US" b="1" dirty="0">
                          <a:solidFill>
                            <a:schemeClr val="bg1"/>
                          </a:solidFill>
                          <a:latin typeface=""/>
                        </a:rPr>
                        <a:t>Pace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76954946"/>
                  </a:ext>
                </a:extLst>
              </a:tr>
              <a:tr h="590700">
                <a:tc>
                  <a:txBody>
                    <a:bodyPr/>
                    <a:lstStyle/>
                    <a:p>
                      <a:r>
                        <a:rPr lang="en-US" b="1" dirty="0">
                          <a:solidFill>
                            <a:schemeClr val="bg1"/>
                          </a:solidFill>
                          <a:latin typeface=""/>
                        </a:rPr>
                        <a:t>Product Delivery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57750416"/>
                  </a:ext>
                </a:extLst>
              </a:tr>
              <a:tr h="590700">
                <a:tc>
                  <a:txBody>
                    <a:bodyPr/>
                    <a:lstStyle/>
                    <a:p>
                      <a:r>
                        <a:rPr lang="en-US" b="1" dirty="0">
                          <a:solidFill>
                            <a:schemeClr val="bg1"/>
                          </a:solidFill>
                          <a:latin typeface=""/>
                        </a:rPr>
                        <a:t>Customer Exp.</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83830408"/>
                  </a:ext>
                </a:extLst>
              </a:tr>
            </a:tbl>
          </a:graphicData>
        </a:graphic>
      </p:graphicFrame>
      <p:sp>
        <p:nvSpPr>
          <p:cNvPr id="54" name="TextBox 53">
            <a:extLst>
              <a:ext uri="{FF2B5EF4-FFF2-40B4-BE49-F238E27FC236}">
                <a16:creationId xmlns:a16="http://schemas.microsoft.com/office/drawing/2014/main" id="{C8FF0E12-5F2B-EE97-39DC-FB9E2053D0FC}"/>
              </a:ext>
            </a:extLst>
          </p:cNvPr>
          <p:cNvSpPr txBox="1"/>
          <p:nvPr/>
        </p:nvSpPr>
        <p:spPr>
          <a:xfrm rot="19391088">
            <a:off x="10069762" y="2140638"/>
            <a:ext cx="2319867" cy="446276"/>
          </a:xfrm>
          <a:prstGeom prst="rect">
            <a:avLst/>
          </a:prstGeom>
          <a:noFill/>
        </p:spPr>
        <p:txBody>
          <a:bodyPr wrap="square" rtlCol="0">
            <a:spAutoFit/>
          </a:bodyPr>
          <a:lstStyle/>
          <a:p>
            <a:r>
              <a:rPr lang="en-US" sz="2200" b="1" dirty="0">
                <a:solidFill>
                  <a:schemeClr val="bg1"/>
                </a:solidFill>
              </a:rPr>
              <a:t>HYDROPOD PRO</a:t>
            </a:r>
          </a:p>
        </p:txBody>
      </p:sp>
      <p:sp>
        <p:nvSpPr>
          <p:cNvPr id="55" name="Rectangle 54">
            <a:extLst>
              <a:ext uri="{FF2B5EF4-FFF2-40B4-BE49-F238E27FC236}">
                <a16:creationId xmlns:a16="http://schemas.microsoft.com/office/drawing/2014/main" id="{C1B9B70C-65D3-60DA-B2D5-3D934096AE79}"/>
              </a:ext>
            </a:extLst>
          </p:cNvPr>
          <p:cNvSpPr/>
          <p:nvPr/>
        </p:nvSpPr>
        <p:spPr>
          <a:xfrm>
            <a:off x="862371" y="344522"/>
            <a:ext cx="1637413" cy="1033173"/>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4800" dirty="0"/>
              <a:t>HYD</a:t>
            </a:r>
          </a:p>
        </p:txBody>
      </p:sp>
      <p:sp>
        <p:nvSpPr>
          <p:cNvPr id="56" name="TextBox 55">
            <a:extLst>
              <a:ext uri="{FF2B5EF4-FFF2-40B4-BE49-F238E27FC236}">
                <a16:creationId xmlns:a16="http://schemas.microsoft.com/office/drawing/2014/main" id="{E8B51156-DF2A-3E1D-154B-E7CC3571ACC6}"/>
              </a:ext>
            </a:extLst>
          </p:cNvPr>
          <p:cNvSpPr txBox="1"/>
          <p:nvPr/>
        </p:nvSpPr>
        <p:spPr>
          <a:xfrm>
            <a:off x="2159682" y="463932"/>
            <a:ext cx="9770048" cy="830997"/>
          </a:xfrm>
          <a:prstGeom prst="rect">
            <a:avLst/>
          </a:prstGeom>
          <a:noFill/>
        </p:spPr>
        <p:txBody>
          <a:bodyPr wrap="square" rtlCol="0">
            <a:spAutoFit/>
          </a:bodyPr>
          <a:lstStyle/>
          <a:p>
            <a:r>
              <a:rPr lang="en-US" sz="4800" dirty="0">
                <a:solidFill>
                  <a:schemeClr val="bg1"/>
                </a:solidFill>
              </a:rPr>
              <a:t>ROPOD : PRODUCT SEGMENT 1 of 2</a:t>
            </a:r>
          </a:p>
        </p:txBody>
      </p:sp>
      <p:pic>
        <p:nvPicPr>
          <p:cNvPr id="58" name="Graphic 57" descr="Medical with solid fill">
            <a:extLst>
              <a:ext uri="{FF2B5EF4-FFF2-40B4-BE49-F238E27FC236}">
                <a16:creationId xmlns:a16="http://schemas.microsoft.com/office/drawing/2014/main" id="{1A6361BC-5A1E-8341-56DF-315132FEEF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71721" y="2406460"/>
            <a:ext cx="605930" cy="605930"/>
          </a:xfrm>
          <a:prstGeom prst="rect">
            <a:avLst/>
          </a:prstGeom>
        </p:spPr>
      </p:pic>
      <p:graphicFrame>
        <p:nvGraphicFramePr>
          <p:cNvPr id="61" name="Table 60">
            <a:extLst>
              <a:ext uri="{FF2B5EF4-FFF2-40B4-BE49-F238E27FC236}">
                <a16:creationId xmlns:a16="http://schemas.microsoft.com/office/drawing/2014/main" id="{87EEDE89-02DB-F551-7900-C183BE4E105C}"/>
              </a:ext>
            </a:extLst>
          </p:cNvPr>
          <p:cNvGraphicFramePr>
            <a:graphicFrameLocks noGrp="1"/>
          </p:cNvGraphicFramePr>
          <p:nvPr>
            <p:extLst>
              <p:ext uri="{D42A27DB-BD31-4B8C-83A1-F6EECF244321}">
                <p14:modId xmlns:p14="http://schemas.microsoft.com/office/powerpoint/2010/main" val="2500902154"/>
              </p:ext>
            </p:extLst>
          </p:nvPr>
        </p:nvGraphicFramePr>
        <p:xfrm>
          <a:off x="10738037" y="3176101"/>
          <a:ext cx="3739614" cy="3726694"/>
        </p:xfrm>
        <a:graphic>
          <a:graphicData uri="http://schemas.openxmlformats.org/drawingml/2006/table">
            <a:tbl>
              <a:tblPr firstRow="1" firstCol="1" bandRow="1">
                <a:tableStyleId>{5C22544A-7EE6-4342-B048-85BDC9FD1C3A}</a:tableStyleId>
              </a:tblPr>
              <a:tblGrid>
                <a:gridCol w="3739614">
                  <a:extLst>
                    <a:ext uri="{9D8B030D-6E8A-4147-A177-3AD203B41FA5}">
                      <a16:colId xmlns:a16="http://schemas.microsoft.com/office/drawing/2014/main" val="4059483"/>
                    </a:ext>
                  </a:extLst>
                </a:gridCol>
              </a:tblGrid>
              <a:tr h="561865">
                <a:tc>
                  <a:txBody>
                    <a:bodyPr/>
                    <a:lstStyle/>
                    <a:p>
                      <a:pPr algn="ctr">
                        <a:lnSpc>
                          <a:spcPct val="115000"/>
                        </a:lnSpc>
                      </a:pPr>
                      <a:r>
                        <a:rPr lang="en-IN" sz="1800" b="1" kern="1200" dirty="0">
                          <a:solidFill>
                            <a:schemeClr val="lt1"/>
                          </a:solidFill>
                          <a:effectLst/>
                          <a:latin typeface="+mn-lt"/>
                          <a:ea typeface="+mn-ea"/>
                          <a:cs typeface="+mn-cs"/>
                        </a:rPr>
                        <a:t>24 plants, premium build, advanced analytics</a:t>
                      </a:r>
                      <a:r>
                        <a:rPr lang="en-IN" sz="1600" dirty="0">
                          <a:effectLst/>
                        </a:rPr>
                        <a:t> </a:t>
                      </a:r>
                      <a:endParaRPr lang="en-IN" sz="1600" kern="100" dirty="0">
                        <a:effectLst/>
                        <a:latin typeface="Times New Roman" panose="02020603050405020304" pitchFamily="18" charset="0"/>
                        <a:ea typeface="Times New Roman" panose="02020603050405020304" pitchFamily="18" charset="0"/>
                      </a:endParaRPr>
                    </a:p>
                  </a:txBody>
                  <a:tcPr marL="9525" marR="9525" marT="9525" marB="9525"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41076814"/>
                  </a:ext>
                </a:extLst>
              </a:tr>
              <a:tr h="284740">
                <a:tc>
                  <a:txBody>
                    <a:bodyPr/>
                    <a:lstStyle/>
                    <a:p>
                      <a:pPr algn="ctr">
                        <a:lnSpc>
                          <a:spcPct val="115000"/>
                        </a:lnSpc>
                      </a:pPr>
                      <a:r>
                        <a:rPr lang="en-IN" sz="1600" kern="100">
                          <a:effectLst/>
                        </a:rPr>
                        <a:t>₹41,417 (53% margin)</a:t>
                      </a:r>
                      <a:endParaRPr lang="en-IN" sz="1600" kern="100">
                        <a:effectLst/>
                        <a:latin typeface="Times New Roman" panose="02020603050405020304" pitchFamily="18" charset="0"/>
                        <a:ea typeface="Times New Roman" panose="02020603050405020304" pitchFamily="18" charset="0"/>
                      </a:endParaRPr>
                    </a:p>
                  </a:txBody>
                  <a:tcPr marL="9525" marR="9525" marT="9525" marB="9525"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2678209"/>
                  </a:ext>
                </a:extLst>
              </a:tr>
              <a:tr h="561865">
                <a:tc>
                  <a:txBody>
                    <a:bodyPr/>
                    <a:lstStyle/>
                    <a:p>
                      <a:pPr algn="ctr">
                        <a:lnSpc>
                          <a:spcPct val="115000"/>
                        </a:lnSpc>
                      </a:pPr>
                      <a:r>
                        <a:rPr lang="en-IN" sz="1600" kern="100">
                          <a:effectLst/>
                        </a:rPr>
                        <a:t>High-end retail, restaurants, culinary academies</a:t>
                      </a:r>
                      <a:endParaRPr lang="en-IN" sz="1600" kern="100">
                        <a:effectLst/>
                        <a:latin typeface="Times New Roman" panose="02020603050405020304" pitchFamily="18" charset="0"/>
                        <a:ea typeface="Times New Roman" panose="02020603050405020304" pitchFamily="18" charset="0"/>
                      </a:endParaRP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9009238"/>
                  </a:ext>
                </a:extLst>
              </a:tr>
              <a:tr h="561865">
                <a:tc>
                  <a:txBody>
                    <a:bodyPr/>
                    <a:lstStyle/>
                    <a:p>
                      <a:pPr algn="ctr">
                        <a:lnSpc>
                          <a:spcPct val="115000"/>
                        </a:lnSpc>
                      </a:pPr>
                      <a:r>
                        <a:rPr lang="en-IN" sz="1600" kern="100">
                          <a:effectLst/>
                        </a:rPr>
                        <a:t>Chef partnerships, gourmet content, exclusive events</a:t>
                      </a:r>
                      <a:endParaRPr lang="en-IN" sz="1600" kern="100">
                        <a:effectLst/>
                        <a:latin typeface="Times New Roman" panose="02020603050405020304" pitchFamily="18" charset="0"/>
                        <a:ea typeface="Times New Roman" panose="02020603050405020304" pitchFamily="18" charset="0"/>
                      </a:endParaRP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9858500"/>
                  </a:ext>
                </a:extLst>
              </a:tr>
              <a:tr h="561865">
                <a:tc>
                  <a:txBody>
                    <a:bodyPr/>
                    <a:lstStyle/>
                    <a:p>
                      <a:pPr algn="ctr">
                        <a:lnSpc>
                          <a:spcPct val="115000"/>
                        </a:lnSpc>
                      </a:pPr>
                      <a:r>
                        <a:rPr lang="en-IN" sz="1600" kern="100" dirty="0">
                          <a:effectLst/>
                        </a:rPr>
                        <a:t>Premium launch, limited availability, early access</a:t>
                      </a:r>
                      <a:endParaRPr lang="en-IN" sz="1600" kern="100" dirty="0">
                        <a:effectLst/>
                        <a:latin typeface="Times New Roman" panose="02020603050405020304" pitchFamily="18" charset="0"/>
                        <a:ea typeface="Times New Roman" panose="02020603050405020304" pitchFamily="18" charset="0"/>
                      </a:endParaRP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11923534"/>
                  </a:ext>
                </a:extLst>
              </a:tr>
              <a:tr h="561865">
                <a:tc>
                  <a:txBody>
                    <a:bodyPr/>
                    <a:lstStyle/>
                    <a:p>
                      <a:pPr algn="ctr">
                        <a:lnSpc>
                          <a:spcPct val="115000"/>
                        </a:lnSpc>
                      </a:pPr>
                      <a:r>
                        <a:rPr lang="en-IN" sz="1600" kern="100">
                          <a:effectLst/>
                        </a:rPr>
                        <a:t>White-glove delivery, pro installation, custom setup</a:t>
                      </a:r>
                      <a:endParaRPr lang="en-IN" sz="1600" kern="100">
                        <a:effectLst/>
                        <a:latin typeface="Times New Roman" panose="02020603050405020304" pitchFamily="18" charset="0"/>
                        <a:ea typeface="Times New Roman" panose="02020603050405020304" pitchFamily="18" charset="0"/>
                      </a:endParaRP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93941106"/>
                  </a:ext>
                </a:extLst>
              </a:tr>
              <a:tr h="561865">
                <a:tc>
                  <a:txBody>
                    <a:bodyPr/>
                    <a:lstStyle/>
                    <a:p>
                      <a:pPr algn="ctr">
                        <a:lnSpc>
                          <a:spcPct val="115000"/>
                        </a:lnSpc>
                      </a:pPr>
                      <a:r>
                        <a:rPr lang="en-IN" sz="1600" kern="100" dirty="0">
                          <a:effectLst/>
                        </a:rPr>
                        <a:t>Concierge setup, gourmet guides, dedicated support</a:t>
                      </a:r>
                      <a:endParaRPr lang="en-IN" sz="1600" kern="100" dirty="0">
                        <a:effectLst/>
                        <a:latin typeface="Times New Roman" panose="02020603050405020304" pitchFamily="18" charset="0"/>
                        <a:ea typeface="Times New Roman" panose="02020603050405020304" pitchFamily="18" charset="0"/>
                      </a:endParaRP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9228939"/>
                  </a:ext>
                </a:extLst>
              </a:tr>
            </a:tbl>
          </a:graphicData>
        </a:graphic>
      </p:graphicFrame>
      <p:grpSp>
        <p:nvGrpSpPr>
          <p:cNvPr id="62" name="Google Shape;5034;p65">
            <a:extLst>
              <a:ext uri="{FF2B5EF4-FFF2-40B4-BE49-F238E27FC236}">
                <a16:creationId xmlns:a16="http://schemas.microsoft.com/office/drawing/2014/main" id="{894D36D6-C796-AE4F-9F3D-07F02613D082}"/>
              </a:ext>
            </a:extLst>
          </p:cNvPr>
          <p:cNvGrpSpPr/>
          <p:nvPr/>
        </p:nvGrpSpPr>
        <p:grpSpPr>
          <a:xfrm>
            <a:off x="3749379" y="2351877"/>
            <a:ext cx="561772" cy="602224"/>
            <a:chOff x="3300325" y="249875"/>
            <a:chExt cx="433725" cy="480900"/>
          </a:xfrm>
          <a:solidFill>
            <a:schemeClr val="bg1"/>
          </a:solidFill>
        </p:grpSpPr>
        <p:sp>
          <p:nvSpPr>
            <p:cNvPr id="63" name="Google Shape;5035;p65">
              <a:extLst>
                <a:ext uri="{FF2B5EF4-FFF2-40B4-BE49-F238E27FC236}">
                  <a16:creationId xmlns:a16="http://schemas.microsoft.com/office/drawing/2014/main" id="{BA390C77-E5E8-E0CA-05CE-0C1D909B6B10}"/>
                </a:ext>
              </a:extLst>
            </p:cNvPr>
            <p:cNvSpPr/>
            <p:nvPr/>
          </p:nvSpPr>
          <p:spPr>
            <a:xfrm>
              <a:off x="3610875" y="334550"/>
              <a:ext cx="56475" cy="28250"/>
            </a:xfrm>
            <a:custGeom>
              <a:avLst/>
              <a:gdLst/>
              <a:ahLst/>
              <a:cxnLst/>
              <a:rect l="l" t="t" r="r" b="b"/>
              <a:pathLst>
                <a:path w="2259" h="1130" extrusionOk="0">
                  <a:moveTo>
                    <a:pt x="566" y="0"/>
                  </a:moveTo>
                  <a:cubicBezTo>
                    <a:pt x="253" y="0"/>
                    <a:pt x="0" y="253"/>
                    <a:pt x="0" y="567"/>
                  </a:cubicBezTo>
                  <a:cubicBezTo>
                    <a:pt x="0" y="877"/>
                    <a:pt x="253" y="1130"/>
                    <a:pt x="566" y="1130"/>
                  </a:cubicBezTo>
                  <a:lnTo>
                    <a:pt x="1696" y="1130"/>
                  </a:lnTo>
                  <a:cubicBezTo>
                    <a:pt x="2006" y="1130"/>
                    <a:pt x="2259" y="877"/>
                    <a:pt x="2259" y="567"/>
                  </a:cubicBezTo>
                  <a:cubicBezTo>
                    <a:pt x="2259" y="253"/>
                    <a:pt x="2006" y="0"/>
                    <a:pt x="1696"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4" name="Google Shape;5036;p65">
              <a:extLst>
                <a:ext uri="{FF2B5EF4-FFF2-40B4-BE49-F238E27FC236}">
                  <a16:creationId xmlns:a16="http://schemas.microsoft.com/office/drawing/2014/main" id="{60D96F86-B241-9FA5-366F-349BAF3DF1E8}"/>
                </a:ext>
              </a:extLst>
            </p:cNvPr>
            <p:cNvSpPr/>
            <p:nvPr/>
          </p:nvSpPr>
          <p:spPr>
            <a:xfrm>
              <a:off x="3467675" y="249875"/>
              <a:ext cx="46400" cy="56475"/>
            </a:xfrm>
            <a:custGeom>
              <a:avLst/>
              <a:gdLst/>
              <a:ahLst/>
              <a:cxnLst/>
              <a:rect l="l" t="t" r="r" b="b"/>
              <a:pathLst>
                <a:path w="1856" h="2259" extrusionOk="0">
                  <a:moveTo>
                    <a:pt x="647" y="1"/>
                  </a:moveTo>
                  <a:cubicBezTo>
                    <a:pt x="562" y="1"/>
                    <a:pt x="476" y="20"/>
                    <a:pt x="395" y="60"/>
                  </a:cubicBezTo>
                  <a:cubicBezTo>
                    <a:pt x="115" y="198"/>
                    <a:pt x="1" y="539"/>
                    <a:pt x="142" y="819"/>
                  </a:cubicBezTo>
                  <a:lnTo>
                    <a:pt x="705" y="1948"/>
                  </a:lnTo>
                  <a:cubicBezTo>
                    <a:pt x="806" y="2144"/>
                    <a:pt x="1004" y="2259"/>
                    <a:pt x="1211" y="2259"/>
                  </a:cubicBezTo>
                  <a:cubicBezTo>
                    <a:pt x="1296" y="2259"/>
                    <a:pt x="1383" y="2239"/>
                    <a:pt x="1464" y="2198"/>
                  </a:cubicBezTo>
                  <a:cubicBezTo>
                    <a:pt x="1744" y="2059"/>
                    <a:pt x="1856" y="1722"/>
                    <a:pt x="1717" y="1442"/>
                  </a:cubicBezTo>
                  <a:lnTo>
                    <a:pt x="1151" y="313"/>
                  </a:lnTo>
                  <a:cubicBezTo>
                    <a:pt x="1053" y="114"/>
                    <a:pt x="853" y="1"/>
                    <a:pt x="647"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5" name="Google Shape;5037;p65">
              <a:extLst>
                <a:ext uri="{FF2B5EF4-FFF2-40B4-BE49-F238E27FC236}">
                  <a16:creationId xmlns:a16="http://schemas.microsoft.com/office/drawing/2014/main" id="{7DF2C129-3D6D-73C8-44CF-E8CFA68A76E3}"/>
                </a:ext>
              </a:extLst>
            </p:cNvPr>
            <p:cNvSpPr/>
            <p:nvPr/>
          </p:nvSpPr>
          <p:spPr>
            <a:xfrm>
              <a:off x="3566525" y="249875"/>
              <a:ext cx="46400" cy="56475"/>
            </a:xfrm>
            <a:custGeom>
              <a:avLst/>
              <a:gdLst/>
              <a:ahLst/>
              <a:cxnLst/>
              <a:rect l="l" t="t" r="r" b="b"/>
              <a:pathLst>
                <a:path w="1856" h="2259" extrusionOk="0">
                  <a:moveTo>
                    <a:pt x="1210" y="1"/>
                  </a:moveTo>
                  <a:cubicBezTo>
                    <a:pt x="1003" y="1"/>
                    <a:pt x="803" y="114"/>
                    <a:pt x="705" y="313"/>
                  </a:cubicBezTo>
                  <a:lnTo>
                    <a:pt x="139" y="1442"/>
                  </a:lnTo>
                  <a:cubicBezTo>
                    <a:pt x="1" y="1719"/>
                    <a:pt x="115" y="2059"/>
                    <a:pt x="392" y="2198"/>
                  </a:cubicBezTo>
                  <a:cubicBezTo>
                    <a:pt x="474" y="2239"/>
                    <a:pt x="561" y="2259"/>
                    <a:pt x="646" y="2259"/>
                  </a:cubicBezTo>
                  <a:cubicBezTo>
                    <a:pt x="852" y="2259"/>
                    <a:pt x="1051" y="2144"/>
                    <a:pt x="1151" y="1948"/>
                  </a:cubicBezTo>
                  <a:lnTo>
                    <a:pt x="1714" y="819"/>
                  </a:lnTo>
                  <a:cubicBezTo>
                    <a:pt x="1856" y="539"/>
                    <a:pt x="1741" y="198"/>
                    <a:pt x="1461" y="60"/>
                  </a:cubicBezTo>
                  <a:cubicBezTo>
                    <a:pt x="1381" y="20"/>
                    <a:pt x="1295" y="1"/>
                    <a:pt x="1210"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6" name="Google Shape;5038;p65">
              <a:extLst>
                <a:ext uri="{FF2B5EF4-FFF2-40B4-BE49-F238E27FC236}">
                  <a16:creationId xmlns:a16="http://schemas.microsoft.com/office/drawing/2014/main" id="{5CE462F4-A80E-5271-3350-2FAD4B983CE9}"/>
                </a:ext>
              </a:extLst>
            </p:cNvPr>
            <p:cNvSpPr/>
            <p:nvPr/>
          </p:nvSpPr>
          <p:spPr>
            <a:xfrm>
              <a:off x="3413250" y="334550"/>
              <a:ext cx="56500" cy="28250"/>
            </a:xfrm>
            <a:custGeom>
              <a:avLst/>
              <a:gdLst/>
              <a:ahLst/>
              <a:cxnLst/>
              <a:rect l="l" t="t" r="r" b="b"/>
              <a:pathLst>
                <a:path w="2260" h="1130" extrusionOk="0">
                  <a:moveTo>
                    <a:pt x="567" y="0"/>
                  </a:moveTo>
                  <a:cubicBezTo>
                    <a:pt x="254" y="0"/>
                    <a:pt x="1" y="253"/>
                    <a:pt x="1" y="567"/>
                  </a:cubicBezTo>
                  <a:cubicBezTo>
                    <a:pt x="1" y="877"/>
                    <a:pt x="254" y="1130"/>
                    <a:pt x="567" y="1130"/>
                  </a:cubicBezTo>
                  <a:lnTo>
                    <a:pt x="1696" y="1130"/>
                  </a:lnTo>
                  <a:cubicBezTo>
                    <a:pt x="2006" y="1130"/>
                    <a:pt x="2259" y="877"/>
                    <a:pt x="2259" y="567"/>
                  </a:cubicBezTo>
                  <a:cubicBezTo>
                    <a:pt x="2259" y="253"/>
                    <a:pt x="2006" y="0"/>
                    <a:pt x="1696"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7" name="Google Shape;5039;p65">
              <a:extLst>
                <a:ext uri="{FF2B5EF4-FFF2-40B4-BE49-F238E27FC236}">
                  <a16:creationId xmlns:a16="http://schemas.microsoft.com/office/drawing/2014/main" id="{23C25B21-69D4-2588-BC9C-AB4A315EA729}"/>
                </a:ext>
              </a:extLst>
            </p:cNvPr>
            <p:cNvSpPr/>
            <p:nvPr/>
          </p:nvSpPr>
          <p:spPr>
            <a:xfrm>
              <a:off x="3300325" y="476675"/>
              <a:ext cx="84725" cy="254100"/>
            </a:xfrm>
            <a:custGeom>
              <a:avLst/>
              <a:gdLst/>
              <a:ahLst/>
              <a:cxnLst/>
              <a:rect l="l" t="t" r="r" b="b"/>
              <a:pathLst>
                <a:path w="3389" h="10164" extrusionOk="0">
                  <a:moveTo>
                    <a:pt x="567" y="1"/>
                  </a:moveTo>
                  <a:cubicBezTo>
                    <a:pt x="254" y="1"/>
                    <a:pt x="1" y="251"/>
                    <a:pt x="1" y="564"/>
                  </a:cubicBezTo>
                  <a:lnTo>
                    <a:pt x="1" y="9598"/>
                  </a:lnTo>
                  <a:cubicBezTo>
                    <a:pt x="1" y="9911"/>
                    <a:pt x="254" y="10164"/>
                    <a:pt x="567" y="10164"/>
                  </a:cubicBezTo>
                  <a:lnTo>
                    <a:pt x="2825" y="10164"/>
                  </a:lnTo>
                  <a:cubicBezTo>
                    <a:pt x="3136" y="10164"/>
                    <a:pt x="3389" y="9911"/>
                    <a:pt x="3389" y="9598"/>
                  </a:cubicBezTo>
                  <a:lnTo>
                    <a:pt x="3389" y="564"/>
                  </a:lnTo>
                  <a:cubicBezTo>
                    <a:pt x="3389" y="251"/>
                    <a:pt x="3136" y="1"/>
                    <a:pt x="2825"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8" name="Google Shape;5040;p65">
              <a:extLst>
                <a:ext uri="{FF2B5EF4-FFF2-40B4-BE49-F238E27FC236}">
                  <a16:creationId xmlns:a16="http://schemas.microsoft.com/office/drawing/2014/main" id="{2261B8C4-A764-77A0-2534-9AA6F9C64D64}"/>
                </a:ext>
              </a:extLst>
            </p:cNvPr>
            <p:cNvSpPr/>
            <p:nvPr/>
          </p:nvSpPr>
          <p:spPr>
            <a:xfrm>
              <a:off x="3413250" y="335525"/>
              <a:ext cx="320800" cy="395250"/>
            </a:xfrm>
            <a:custGeom>
              <a:avLst/>
              <a:gdLst/>
              <a:ahLst/>
              <a:cxnLst/>
              <a:rect l="l" t="t" r="r" b="b"/>
              <a:pathLst>
                <a:path w="12832" h="15810" extrusionOk="0">
                  <a:moveTo>
                    <a:pt x="3954" y="1"/>
                  </a:moveTo>
                  <a:cubicBezTo>
                    <a:pt x="3641" y="1"/>
                    <a:pt x="3388" y="254"/>
                    <a:pt x="3388" y="564"/>
                  </a:cubicBezTo>
                  <a:cubicBezTo>
                    <a:pt x="3388" y="1871"/>
                    <a:pt x="2879" y="4225"/>
                    <a:pt x="1922" y="5186"/>
                  </a:cubicBezTo>
                  <a:cubicBezTo>
                    <a:pt x="1274" y="5830"/>
                    <a:pt x="723" y="6065"/>
                    <a:pt x="1" y="6427"/>
                  </a:cubicBezTo>
                  <a:lnTo>
                    <a:pt x="1" y="14897"/>
                  </a:lnTo>
                  <a:cubicBezTo>
                    <a:pt x="1109" y="15268"/>
                    <a:pt x="2515" y="15810"/>
                    <a:pt x="4659" y="15810"/>
                  </a:cubicBezTo>
                  <a:lnTo>
                    <a:pt x="8351" y="15810"/>
                  </a:lnTo>
                  <a:cubicBezTo>
                    <a:pt x="9567" y="15810"/>
                    <a:pt x="10516" y="14680"/>
                    <a:pt x="10046" y="13491"/>
                  </a:cubicBezTo>
                  <a:cubicBezTo>
                    <a:pt x="11019" y="13226"/>
                    <a:pt x="11546" y="12172"/>
                    <a:pt x="11175" y="11233"/>
                  </a:cubicBezTo>
                  <a:cubicBezTo>
                    <a:pt x="12386" y="10901"/>
                    <a:pt x="12832" y="9408"/>
                    <a:pt x="11992" y="8468"/>
                  </a:cubicBezTo>
                  <a:cubicBezTo>
                    <a:pt x="12314" y="8107"/>
                    <a:pt x="12467" y="7625"/>
                    <a:pt x="12410" y="7143"/>
                  </a:cubicBezTo>
                  <a:cubicBezTo>
                    <a:pt x="12311" y="6267"/>
                    <a:pt x="11495" y="5647"/>
                    <a:pt x="10612" y="5647"/>
                  </a:cubicBezTo>
                  <a:lnTo>
                    <a:pt x="6213" y="5647"/>
                  </a:lnTo>
                  <a:cubicBezTo>
                    <a:pt x="6586" y="4975"/>
                    <a:pt x="6785" y="3081"/>
                    <a:pt x="6776" y="2307"/>
                  </a:cubicBezTo>
                  <a:cubicBezTo>
                    <a:pt x="6761" y="1027"/>
                    <a:pt x="5701" y="1"/>
                    <a:pt x="4418"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69" name="Google Shape;5263;p65">
            <a:extLst>
              <a:ext uri="{FF2B5EF4-FFF2-40B4-BE49-F238E27FC236}">
                <a16:creationId xmlns:a16="http://schemas.microsoft.com/office/drawing/2014/main" id="{77F832FE-12DF-9B23-61F5-80EC6B58FAD4}"/>
              </a:ext>
            </a:extLst>
          </p:cNvPr>
          <p:cNvSpPr/>
          <p:nvPr/>
        </p:nvSpPr>
        <p:spPr>
          <a:xfrm>
            <a:off x="12167703" y="2248652"/>
            <a:ext cx="627145" cy="553255"/>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Tree>
    <p:extLst>
      <p:ext uri="{BB962C8B-B14F-4D97-AF65-F5344CB8AC3E}">
        <p14:creationId xmlns:p14="http://schemas.microsoft.com/office/powerpoint/2010/main" val="4175193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61D73-121D-6D1A-67E8-3424F809C227}"/>
            </a:ext>
          </a:extLst>
        </p:cNvPr>
        <p:cNvGrpSpPr/>
        <p:nvPr/>
      </p:nvGrpSpPr>
      <p:grpSpPr>
        <a:xfrm>
          <a:off x="0" y="0"/>
          <a:ext cx="0" cy="0"/>
          <a:chOff x="0" y="0"/>
          <a:chExt cx="0" cy="0"/>
        </a:xfrm>
      </p:grpSpPr>
      <p:sp>
        <p:nvSpPr>
          <p:cNvPr id="5" name="Text 3">
            <a:extLst>
              <a:ext uri="{FF2B5EF4-FFF2-40B4-BE49-F238E27FC236}">
                <a16:creationId xmlns:a16="http://schemas.microsoft.com/office/drawing/2014/main" id="{8670BEB8-C441-7597-4A3F-C2F5721A0900}"/>
              </a:ext>
            </a:extLst>
          </p:cNvPr>
          <p:cNvSpPr/>
          <p:nvPr/>
        </p:nvSpPr>
        <p:spPr>
          <a:xfrm>
            <a:off x="862371" y="2930782"/>
            <a:ext cx="3608030" cy="613410"/>
          </a:xfrm>
          <a:prstGeom prst="rect">
            <a:avLst/>
          </a:prstGeom>
          <a:noFill/>
          <a:ln/>
        </p:spPr>
        <p:txBody>
          <a:bodyPr wrap="square" lIns="0" tIns="0" rIns="0" bIns="0" rtlCol="0" anchor="t"/>
          <a:lstStyle/>
          <a:p>
            <a:pPr marL="0" indent="0" algn="l">
              <a:lnSpc>
                <a:spcPts val="2400"/>
              </a:lnSpc>
              <a:buNone/>
            </a:pPr>
            <a:endParaRPr lang="en-US" sz="1500" dirty="0"/>
          </a:p>
        </p:txBody>
      </p:sp>
      <p:sp>
        <p:nvSpPr>
          <p:cNvPr id="30" name="Rectangle 29">
            <a:extLst>
              <a:ext uri="{FF2B5EF4-FFF2-40B4-BE49-F238E27FC236}">
                <a16:creationId xmlns:a16="http://schemas.microsoft.com/office/drawing/2014/main" id="{03184618-CB28-4A59-A237-4A7306C6DA66}"/>
              </a:ext>
            </a:extLst>
          </p:cNvPr>
          <p:cNvSpPr/>
          <p:nvPr/>
        </p:nvSpPr>
        <p:spPr>
          <a:xfrm>
            <a:off x="0" y="839571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latin typeface=""/>
            </a:endParaRPr>
          </a:p>
        </p:txBody>
      </p:sp>
      <p:pic>
        <p:nvPicPr>
          <p:cNvPr id="36" name="Picture 35">
            <a:extLst>
              <a:ext uri="{FF2B5EF4-FFF2-40B4-BE49-F238E27FC236}">
                <a16:creationId xmlns:a16="http://schemas.microsoft.com/office/drawing/2014/main" id="{1B36C910-188E-1006-B21C-A097DC242D9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9461" y="-104390"/>
            <a:ext cx="14922512" cy="9865438"/>
          </a:xfrm>
          <a:prstGeom prst="rect">
            <a:avLst/>
          </a:prstGeom>
          <a:effectLst>
            <a:outerShdw blurRad="50800" dist="50800" dir="5400000" algn="ctr" rotWithShape="0">
              <a:srgbClr val="000000">
                <a:alpha val="73000"/>
              </a:srgbClr>
            </a:outerShdw>
          </a:effectLst>
        </p:spPr>
      </p:pic>
      <p:sp>
        <p:nvSpPr>
          <p:cNvPr id="37" name="Rectangle 36">
            <a:extLst>
              <a:ext uri="{FF2B5EF4-FFF2-40B4-BE49-F238E27FC236}">
                <a16:creationId xmlns:a16="http://schemas.microsoft.com/office/drawing/2014/main" id="{E908C049-1587-3A4A-6BC8-D4835015B3C3}"/>
              </a:ext>
            </a:extLst>
          </p:cNvPr>
          <p:cNvSpPr/>
          <p:nvPr/>
        </p:nvSpPr>
        <p:spPr>
          <a:xfrm>
            <a:off x="-79461" y="-148856"/>
            <a:ext cx="15071368" cy="9909544"/>
          </a:xfrm>
          <a:prstGeom prst="rect">
            <a:avLst/>
          </a:prstGeom>
          <a:solidFill>
            <a:schemeClr val="tx1">
              <a:alpha val="7715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8" name="Google Shape;433;p54">
            <a:extLst>
              <a:ext uri="{FF2B5EF4-FFF2-40B4-BE49-F238E27FC236}">
                <a16:creationId xmlns:a16="http://schemas.microsoft.com/office/drawing/2014/main" id="{2AAA00EA-1C23-E691-A515-34F41D43C72B}"/>
              </a:ext>
            </a:extLst>
          </p:cNvPr>
          <p:cNvGrpSpPr/>
          <p:nvPr/>
        </p:nvGrpSpPr>
        <p:grpSpPr>
          <a:xfrm>
            <a:off x="2071758" y="1907797"/>
            <a:ext cx="12531075" cy="6142075"/>
            <a:chOff x="2324326" y="1535775"/>
            <a:chExt cx="4215640" cy="1623409"/>
          </a:xfrm>
        </p:grpSpPr>
        <p:grpSp>
          <p:nvGrpSpPr>
            <p:cNvPr id="39" name="Google Shape;434;p54">
              <a:extLst>
                <a:ext uri="{FF2B5EF4-FFF2-40B4-BE49-F238E27FC236}">
                  <a16:creationId xmlns:a16="http://schemas.microsoft.com/office/drawing/2014/main" id="{35DE4D73-EA26-5BDA-0C06-716240304582}"/>
                </a:ext>
              </a:extLst>
            </p:cNvPr>
            <p:cNvGrpSpPr/>
            <p:nvPr/>
          </p:nvGrpSpPr>
          <p:grpSpPr>
            <a:xfrm>
              <a:off x="2324326" y="1535775"/>
              <a:ext cx="4215640" cy="1623409"/>
              <a:chOff x="2324326" y="1535775"/>
              <a:chExt cx="4215640" cy="1623409"/>
            </a:xfrm>
          </p:grpSpPr>
          <p:sp>
            <p:nvSpPr>
              <p:cNvPr id="41" name="Google Shape;440;p54">
                <a:extLst>
                  <a:ext uri="{FF2B5EF4-FFF2-40B4-BE49-F238E27FC236}">
                    <a16:creationId xmlns:a16="http://schemas.microsoft.com/office/drawing/2014/main" id="{F1E4C7D8-F982-27EB-FEFB-458C2EDD7A7B}"/>
                  </a:ext>
                </a:extLst>
              </p:cNvPr>
              <p:cNvSpPr/>
              <p:nvPr/>
            </p:nvSpPr>
            <p:spPr>
              <a:xfrm rot="5400000">
                <a:off x="5024686" y="1643904"/>
                <a:ext cx="1623409" cy="1407151"/>
              </a:xfrm>
              <a:custGeom>
                <a:avLst/>
                <a:gdLst/>
                <a:ahLst/>
                <a:cxnLst/>
                <a:rect l="l" t="t" r="r" b="b"/>
                <a:pathLst>
                  <a:path w="31949" h="27693" extrusionOk="0">
                    <a:moveTo>
                      <a:pt x="7959" y="1"/>
                    </a:moveTo>
                    <a:lnTo>
                      <a:pt x="1" y="13847"/>
                    </a:lnTo>
                    <a:lnTo>
                      <a:pt x="7959" y="27693"/>
                    </a:lnTo>
                    <a:lnTo>
                      <a:pt x="23991" y="27693"/>
                    </a:lnTo>
                    <a:lnTo>
                      <a:pt x="31949" y="13847"/>
                    </a:lnTo>
                    <a:lnTo>
                      <a:pt x="23991" y="1"/>
                    </a:lnTo>
                    <a:close/>
                  </a:path>
                </a:pathLst>
              </a:custGeom>
              <a:gradFill>
                <a:gsLst>
                  <a:gs pos="0">
                    <a:srgbClr val="FFFFFF">
                      <a:alpha val="0"/>
                    </a:srgbClr>
                  </a:gs>
                  <a:gs pos="100000">
                    <a:srgbClr val="FFFFFF">
                      <a:alpha val="39215"/>
                    </a:srgbClr>
                  </a:gs>
                </a:gsLst>
                <a:path path="circle">
                  <a:fillToRect l="50000" t="50000" r="50000" b="50000"/>
                </a:path>
                <a:tileRect/>
              </a:gradFill>
              <a:ln w="1905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sp>
            <p:nvSpPr>
              <p:cNvPr id="42" name="Google Shape;435;p54">
                <a:extLst>
                  <a:ext uri="{FF2B5EF4-FFF2-40B4-BE49-F238E27FC236}">
                    <a16:creationId xmlns:a16="http://schemas.microsoft.com/office/drawing/2014/main" id="{BDF82957-285E-ED15-660A-A71B130C5FB6}"/>
                  </a:ext>
                </a:extLst>
              </p:cNvPr>
              <p:cNvSpPr/>
              <p:nvPr/>
            </p:nvSpPr>
            <p:spPr>
              <a:xfrm rot="5400000">
                <a:off x="2216197" y="1643904"/>
                <a:ext cx="1623409" cy="1407151"/>
              </a:xfrm>
              <a:custGeom>
                <a:avLst/>
                <a:gdLst/>
                <a:ahLst/>
                <a:cxnLst/>
                <a:rect l="l" t="t" r="r" b="b"/>
                <a:pathLst>
                  <a:path w="31949" h="27693" extrusionOk="0">
                    <a:moveTo>
                      <a:pt x="7959" y="1"/>
                    </a:moveTo>
                    <a:lnTo>
                      <a:pt x="1" y="13846"/>
                    </a:lnTo>
                    <a:lnTo>
                      <a:pt x="7959" y="27692"/>
                    </a:lnTo>
                    <a:lnTo>
                      <a:pt x="23991" y="27692"/>
                    </a:lnTo>
                    <a:lnTo>
                      <a:pt x="31949" y="13846"/>
                    </a:lnTo>
                    <a:lnTo>
                      <a:pt x="23991" y="1"/>
                    </a:lnTo>
                    <a:close/>
                  </a:path>
                </a:pathLst>
              </a:custGeom>
              <a:gradFill>
                <a:gsLst>
                  <a:gs pos="0">
                    <a:srgbClr val="FFFFFF">
                      <a:alpha val="0"/>
                    </a:srgbClr>
                  </a:gs>
                  <a:gs pos="100000">
                    <a:srgbClr val="FFFFFF">
                      <a:alpha val="39215"/>
                    </a:srgbClr>
                  </a:gs>
                </a:gsLst>
                <a:path path="circle">
                  <a:fillToRect l="50000" t="50000" r="50000" b="50000"/>
                </a:path>
                <a:tileRect/>
              </a:gradFill>
              <a:ln w="1905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IN" dirty="0">
                  <a:solidFill>
                    <a:schemeClr val="bg1"/>
                  </a:solidFill>
                </a:endParaRPr>
              </a:p>
            </p:txBody>
          </p:sp>
          <p:sp>
            <p:nvSpPr>
              <p:cNvPr id="43" name="Google Shape;436;p54">
                <a:extLst>
                  <a:ext uri="{FF2B5EF4-FFF2-40B4-BE49-F238E27FC236}">
                    <a16:creationId xmlns:a16="http://schemas.microsoft.com/office/drawing/2014/main" id="{AD92C6C6-9E91-B0D3-7D1F-C33FA470967E}"/>
                  </a:ext>
                </a:extLst>
              </p:cNvPr>
              <p:cNvSpPr/>
              <p:nvPr/>
            </p:nvSpPr>
            <p:spPr>
              <a:xfrm rot="5400000">
                <a:off x="3623309" y="1643904"/>
                <a:ext cx="1623409" cy="1407151"/>
              </a:xfrm>
              <a:custGeom>
                <a:avLst/>
                <a:gdLst/>
                <a:ahLst/>
                <a:cxnLst/>
                <a:rect l="l" t="t" r="r" b="b"/>
                <a:pathLst>
                  <a:path w="31949" h="27693" extrusionOk="0">
                    <a:moveTo>
                      <a:pt x="7959" y="1"/>
                    </a:moveTo>
                    <a:lnTo>
                      <a:pt x="1" y="13847"/>
                    </a:lnTo>
                    <a:lnTo>
                      <a:pt x="7959" y="27693"/>
                    </a:lnTo>
                    <a:lnTo>
                      <a:pt x="23991" y="27693"/>
                    </a:lnTo>
                    <a:lnTo>
                      <a:pt x="31949" y="13847"/>
                    </a:lnTo>
                    <a:lnTo>
                      <a:pt x="23991" y="1"/>
                    </a:lnTo>
                    <a:close/>
                  </a:path>
                </a:pathLst>
              </a:custGeom>
              <a:noFill/>
              <a:ln w="19050"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grpSp>
        <p:sp>
          <p:nvSpPr>
            <p:cNvPr id="40" name="Google Shape;449;p54">
              <a:extLst>
                <a:ext uri="{FF2B5EF4-FFF2-40B4-BE49-F238E27FC236}">
                  <a16:creationId xmlns:a16="http://schemas.microsoft.com/office/drawing/2014/main" id="{7F69332A-21B9-F944-2272-C89BE3517AB5}"/>
                </a:ext>
              </a:extLst>
            </p:cNvPr>
            <p:cNvSpPr/>
            <p:nvPr/>
          </p:nvSpPr>
          <p:spPr>
            <a:xfrm>
              <a:off x="5796476" y="2240676"/>
              <a:ext cx="19515" cy="19515"/>
            </a:xfrm>
            <a:custGeom>
              <a:avLst/>
              <a:gdLst/>
              <a:ahLst/>
              <a:cxnLst/>
              <a:rect l="l" t="t" r="r" b="b"/>
              <a:pathLst>
                <a:path w="694" h="694" extrusionOk="0">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46" name="Google Shape;460;p54">
            <a:extLst>
              <a:ext uri="{FF2B5EF4-FFF2-40B4-BE49-F238E27FC236}">
                <a16:creationId xmlns:a16="http://schemas.microsoft.com/office/drawing/2014/main" id="{C58910B8-EC0B-5977-3A01-5E8030C9E7E2}"/>
              </a:ext>
            </a:extLst>
          </p:cNvPr>
          <p:cNvSpPr txBox="1">
            <a:spLocks/>
          </p:cNvSpPr>
          <p:nvPr/>
        </p:nvSpPr>
        <p:spPr>
          <a:xfrm>
            <a:off x="3005044" y="2314558"/>
            <a:ext cx="2641577" cy="1105326"/>
          </a:xfrm>
          <a:prstGeom prst="rect">
            <a:avLst/>
          </a:prstGeom>
        </p:spPr>
        <p:txBody>
          <a:bodyPr spcFirstLastPara="1" wrap="square" lIns="91425" tIns="91425" rIns="91425" bIns="91425" anchor="ctr"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spcAft>
                <a:spcPts val="1600"/>
              </a:spcAft>
              <a:buClr>
                <a:schemeClr val="dk1"/>
              </a:buClr>
              <a:buSzPts val="1100"/>
              <a:buFont typeface="Arial"/>
              <a:buNone/>
            </a:pPr>
            <a:endParaRPr lang="en-IN" sz="1000" dirty="0">
              <a:solidFill>
                <a:schemeClr val="bg1"/>
              </a:solidFill>
            </a:endParaRPr>
          </a:p>
        </p:txBody>
      </p:sp>
      <p:sp>
        <p:nvSpPr>
          <p:cNvPr id="48" name="TextBox 47">
            <a:extLst>
              <a:ext uri="{FF2B5EF4-FFF2-40B4-BE49-F238E27FC236}">
                <a16:creationId xmlns:a16="http://schemas.microsoft.com/office/drawing/2014/main" id="{7068F8E6-3704-DEF5-8256-7A39BDB86B41}"/>
              </a:ext>
            </a:extLst>
          </p:cNvPr>
          <p:cNvSpPr txBox="1"/>
          <p:nvPr/>
        </p:nvSpPr>
        <p:spPr>
          <a:xfrm rot="19413395">
            <a:off x="1628101" y="2029687"/>
            <a:ext cx="3016876" cy="430887"/>
          </a:xfrm>
          <a:prstGeom prst="rect">
            <a:avLst/>
          </a:prstGeom>
          <a:noFill/>
        </p:spPr>
        <p:txBody>
          <a:bodyPr wrap="square" rtlCol="0">
            <a:spAutoFit/>
          </a:bodyPr>
          <a:lstStyle/>
          <a:p>
            <a:r>
              <a:rPr lang="en-US" sz="2200" b="1" dirty="0">
                <a:solidFill>
                  <a:schemeClr val="bg1"/>
                </a:solidFill>
              </a:rPr>
              <a:t>EXPANSION MODULES</a:t>
            </a:r>
          </a:p>
        </p:txBody>
      </p:sp>
      <p:sp>
        <p:nvSpPr>
          <p:cNvPr id="49" name="TextBox 48">
            <a:extLst>
              <a:ext uri="{FF2B5EF4-FFF2-40B4-BE49-F238E27FC236}">
                <a16:creationId xmlns:a16="http://schemas.microsoft.com/office/drawing/2014/main" id="{097665A4-25FE-BACE-7E20-B9A7E6A6E8E9}"/>
              </a:ext>
            </a:extLst>
          </p:cNvPr>
          <p:cNvSpPr txBox="1"/>
          <p:nvPr/>
        </p:nvSpPr>
        <p:spPr>
          <a:xfrm rot="19391088">
            <a:off x="5851492" y="1908683"/>
            <a:ext cx="3236483" cy="430887"/>
          </a:xfrm>
          <a:prstGeom prst="rect">
            <a:avLst/>
          </a:prstGeom>
          <a:noFill/>
        </p:spPr>
        <p:txBody>
          <a:bodyPr wrap="square" rtlCol="0">
            <a:spAutoFit/>
          </a:bodyPr>
          <a:lstStyle/>
          <a:p>
            <a:r>
              <a:rPr lang="en-US" sz="2200" b="1" dirty="0">
                <a:solidFill>
                  <a:schemeClr val="bg1"/>
                </a:solidFill>
              </a:rPr>
              <a:t>SEED POD SUBSCRIPTION</a:t>
            </a:r>
          </a:p>
        </p:txBody>
      </p:sp>
      <p:graphicFrame>
        <p:nvGraphicFramePr>
          <p:cNvPr id="50" name="Table 49">
            <a:extLst>
              <a:ext uri="{FF2B5EF4-FFF2-40B4-BE49-F238E27FC236}">
                <a16:creationId xmlns:a16="http://schemas.microsoft.com/office/drawing/2014/main" id="{4CC5CBE1-99D3-53A6-069D-57F8DBBACAA2}"/>
              </a:ext>
            </a:extLst>
          </p:cNvPr>
          <p:cNvGraphicFramePr>
            <a:graphicFrameLocks noGrp="1"/>
          </p:cNvGraphicFramePr>
          <p:nvPr>
            <p:extLst>
              <p:ext uri="{D42A27DB-BD31-4B8C-83A1-F6EECF244321}">
                <p14:modId xmlns:p14="http://schemas.microsoft.com/office/powerpoint/2010/main" val="107999683"/>
              </p:ext>
            </p:extLst>
          </p:nvPr>
        </p:nvGraphicFramePr>
        <p:xfrm>
          <a:off x="2223518" y="3183795"/>
          <a:ext cx="3812756" cy="4221890"/>
        </p:xfrm>
        <a:graphic>
          <a:graphicData uri="http://schemas.openxmlformats.org/drawingml/2006/table">
            <a:tbl>
              <a:tblPr firstRow="1" bandRow="1">
                <a:noFill/>
                <a:tableStyleId>{5C22544A-7EE6-4342-B048-85BDC9FD1C3A}</a:tableStyleId>
              </a:tblPr>
              <a:tblGrid>
                <a:gridCol w="3812756">
                  <a:extLst>
                    <a:ext uri="{9D8B030D-6E8A-4147-A177-3AD203B41FA5}">
                      <a16:colId xmlns:a16="http://schemas.microsoft.com/office/drawing/2014/main" val="1347498477"/>
                    </a:ext>
                  </a:extLst>
                </a:gridCol>
              </a:tblGrid>
              <a:tr h="646363">
                <a:tc>
                  <a:txBody>
                    <a:bodyPr/>
                    <a:lstStyle/>
                    <a:p>
                      <a:pPr algn="ctr"/>
                      <a:r>
                        <a:rPr lang="en-IN" sz="1600" b="0" kern="1200" dirty="0">
                          <a:solidFill>
                            <a:schemeClr val="lt1"/>
                          </a:solidFill>
                          <a:effectLst/>
                          <a:latin typeface=""/>
                          <a:ea typeface="+mn-ea"/>
                          <a:cs typeface="+mn-cs"/>
                        </a:rPr>
                        <a:t>6-12 extra plants, stackable design, universal fit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0195365"/>
                  </a:ext>
                </a:extLst>
              </a:tr>
              <a:tr h="524426">
                <a:tc>
                  <a:txBody>
                    <a:bodyPr/>
                    <a:lstStyle/>
                    <a:p>
                      <a:pPr algn="ctr">
                        <a:lnSpc>
                          <a:spcPct val="115000"/>
                        </a:lnSpc>
                      </a:pPr>
                      <a:r>
                        <a:rPr lang="en-IN" sz="1600" kern="100" dirty="0">
                          <a:solidFill>
                            <a:schemeClr val="bg1"/>
                          </a:solidFill>
                          <a:effectLst/>
                          <a:latin typeface=""/>
                          <a:ea typeface="Times New Roman" panose="02020603050405020304" pitchFamily="18" charset="0"/>
                        </a:rPr>
                        <a:t>₹10,707-16,517 (56% margin)</a:t>
                      </a:r>
                    </a:p>
                  </a:txBody>
                  <a:tcPr marL="9525" marR="9525" marT="9525" marB="9525"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60870550"/>
                  </a:ext>
                </a:extLst>
              </a:tr>
              <a:tr h="646363">
                <a:tc>
                  <a:txBody>
                    <a:bodyPr/>
                    <a:lstStyle/>
                    <a:p>
                      <a:pPr algn="ctr">
                        <a:lnSpc>
                          <a:spcPct val="115000"/>
                        </a:lnSpc>
                      </a:pPr>
                      <a:r>
                        <a:rPr lang="en-IN" sz="1600" kern="100">
                          <a:solidFill>
                            <a:schemeClr val="bg1"/>
                          </a:solidFill>
                          <a:effectLst/>
                          <a:latin typeface=""/>
                          <a:ea typeface="Times New Roman" panose="02020603050405020304" pitchFamily="18" charset="0"/>
                        </a:rPr>
                        <a:t>Online cross-sell, targeted email, seasonal promos</a:t>
                      </a: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07073836"/>
                  </a:ext>
                </a:extLst>
              </a:tr>
              <a:tr h="646363">
                <a:tc>
                  <a:txBody>
                    <a:bodyPr/>
                    <a:lstStyle/>
                    <a:p>
                      <a:pPr algn="ctr">
                        <a:lnSpc>
                          <a:spcPct val="115000"/>
                        </a:lnSpc>
                      </a:pPr>
                      <a:r>
                        <a:rPr lang="en-IN" sz="1600" kern="100" dirty="0">
                          <a:solidFill>
                            <a:schemeClr val="bg1"/>
                          </a:solidFill>
                          <a:effectLst/>
                          <a:latin typeface=""/>
                          <a:ea typeface="Times New Roman" panose="02020603050405020304" pitchFamily="18" charset="0"/>
                        </a:rPr>
                        <a:t>Upgrade incentives, "Grow More" campaigns, success showcases</a:t>
                      </a: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89464709"/>
                  </a:ext>
                </a:extLst>
              </a:tr>
              <a:tr h="524426">
                <a:tc>
                  <a:txBody>
                    <a:bodyPr/>
                    <a:lstStyle/>
                    <a:p>
                      <a:pPr algn="ctr">
                        <a:lnSpc>
                          <a:spcPct val="115000"/>
                        </a:lnSpc>
                      </a:pPr>
                      <a:r>
                        <a:rPr lang="en-IN" sz="1600" kern="100">
                          <a:solidFill>
                            <a:schemeClr val="bg1"/>
                          </a:solidFill>
                          <a:effectLst/>
                          <a:latin typeface=""/>
                          <a:ea typeface="Times New Roman" panose="02020603050405020304" pitchFamily="18" charset="0"/>
                        </a:rPr>
                        <a:t>Available 90 days post-purchase, seasonal editions</a:t>
                      </a: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9189604"/>
                  </a:ext>
                </a:extLst>
              </a:tr>
              <a:tr h="524426">
                <a:tc>
                  <a:txBody>
                    <a:bodyPr/>
                    <a:lstStyle/>
                    <a:p>
                      <a:pPr algn="ctr">
                        <a:lnSpc>
                          <a:spcPct val="115000"/>
                        </a:lnSpc>
                      </a:pPr>
                      <a:r>
                        <a:rPr lang="en-IN" sz="1600" kern="100">
                          <a:solidFill>
                            <a:schemeClr val="bg1"/>
                          </a:solidFill>
                          <a:effectLst/>
                          <a:latin typeface=""/>
                          <a:ea typeface="Times New Roman" panose="02020603050405020304" pitchFamily="18" charset="0"/>
                        </a:rPr>
                        <a:t>Quick-connect add-ons, expansion tutorials</a:t>
                      </a: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20054901"/>
                  </a:ext>
                </a:extLst>
              </a:tr>
              <a:tr h="646363">
                <a:tc>
                  <a:txBody>
                    <a:bodyPr/>
                    <a:lstStyle/>
                    <a:p>
                      <a:pPr algn="ctr">
                        <a:lnSpc>
                          <a:spcPct val="115000"/>
                        </a:lnSpc>
                      </a:pPr>
                      <a:r>
                        <a:rPr lang="en-IN" sz="1600" kern="100" dirty="0">
                          <a:solidFill>
                            <a:schemeClr val="bg1"/>
                          </a:solidFill>
                          <a:effectLst/>
                          <a:latin typeface=""/>
                          <a:ea typeface="Times New Roman" panose="02020603050405020304" pitchFamily="18" charset="0"/>
                        </a:rPr>
                        <a:t>System optimization, </a:t>
                      </a:r>
                    </a:p>
                    <a:p>
                      <a:pPr algn="ctr">
                        <a:lnSpc>
                          <a:spcPct val="115000"/>
                        </a:lnSpc>
                      </a:pPr>
                      <a:r>
                        <a:rPr lang="en-IN" sz="1600" kern="100" dirty="0">
                          <a:solidFill>
                            <a:schemeClr val="bg1"/>
                          </a:solidFill>
                          <a:effectLst/>
                          <a:latin typeface=""/>
                          <a:ea typeface="Times New Roman" panose="02020603050405020304" pitchFamily="18" charset="0"/>
                        </a:rPr>
                        <a:t>harvest maximization</a:t>
                      </a: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84279563"/>
                  </a:ext>
                </a:extLst>
              </a:tr>
            </a:tbl>
          </a:graphicData>
        </a:graphic>
      </p:graphicFrame>
      <p:graphicFrame>
        <p:nvGraphicFramePr>
          <p:cNvPr id="51" name="Table 50">
            <a:extLst>
              <a:ext uri="{FF2B5EF4-FFF2-40B4-BE49-F238E27FC236}">
                <a16:creationId xmlns:a16="http://schemas.microsoft.com/office/drawing/2014/main" id="{1085F767-4AB3-F2DF-AEB8-CA9A74FCD39B}"/>
              </a:ext>
            </a:extLst>
          </p:cNvPr>
          <p:cNvGraphicFramePr>
            <a:graphicFrameLocks noGrp="1"/>
          </p:cNvGraphicFramePr>
          <p:nvPr>
            <p:extLst>
              <p:ext uri="{D42A27DB-BD31-4B8C-83A1-F6EECF244321}">
                <p14:modId xmlns:p14="http://schemas.microsoft.com/office/powerpoint/2010/main" val="1768343285"/>
              </p:ext>
            </p:extLst>
          </p:nvPr>
        </p:nvGraphicFramePr>
        <p:xfrm>
          <a:off x="6512076" y="3110564"/>
          <a:ext cx="3607147" cy="4231960"/>
        </p:xfrm>
        <a:graphic>
          <a:graphicData uri="http://schemas.openxmlformats.org/drawingml/2006/table">
            <a:tbl>
              <a:tblPr firstRow="1" bandRow="1">
                <a:noFill/>
                <a:tableStyleId>{5C22544A-7EE6-4342-B048-85BDC9FD1C3A}</a:tableStyleId>
              </a:tblPr>
              <a:tblGrid>
                <a:gridCol w="3607147">
                  <a:extLst>
                    <a:ext uri="{9D8B030D-6E8A-4147-A177-3AD203B41FA5}">
                      <a16:colId xmlns:a16="http://schemas.microsoft.com/office/drawing/2014/main" val="940722835"/>
                    </a:ext>
                  </a:extLst>
                </a:gridCol>
              </a:tblGrid>
              <a:tr h="621310">
                <a:tc>
                  <a:txBody>
                    <a:bodyPr/>
                    <a:lstStyle/>
                    <a:p>
                      <a:pPr algn="ctr"/>
                      <a:r>
                        <a:rPr lang="en-IN" sz="1600" b="1" kern="1200" dirty="0">
                          <a:solidFill>
                            <a:schemeClr val="bg1"/>
                          </a:solidFill>
                          <a:effectLst/>
                          <a:latin typeface=""/>
                          <a:ea typeface="+mn-ea"/>
                          <a:cs typeface="+mn-cs"/>
                        </a:rPr>
                        <a:t>Monthly curated seeds, nutrients, recipe cards</a:t>
                      </a:r>
                      <a:r>
                        <a:rPr lang="en-IN" sz="1600" dirty="0">
                          <a:solidFill>
                            <a:schemeClr val="bg1"/>
                          </a:solidFill>
                          <a:effectLst/>
                          <a:latin typeface=""/>
                        </a:rPr>
                        <a:t> </a:t>
                      </a:r>
                      <a:endParaRPr lang="en-US" sz="1600" b="0" dirty="0">
                        <a:solidFill>
                          <a:schemeClr val="bg1"/>
                        </a:solidFill>
                        <a:latin typeface=""/>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39315983"/>
                  </a:ext>
                </a:extLst>
              </a:tr>
              <a:tr h="504100">
                <a:tc>
                  <a:txBody>
                    <a:bodyPr/>
                    <a:lstStyle/>
                    <a:p>
                      <a:pPr algn="ctr">
                        <a:lnSpc>
                          <a:spcPct val="115000"/>
                        </a:lnSpc>
                      </a:pPr>
                      <a:r>
                        <a:rPr lang="en-IN" sz="1600" kern="100" dirty="0">
                          <a:solidFill>
                            <a:schemeClr val="bg1"/>
                          </a:solidFill>
                          <a:effectLst/>
                          <a:latin typeface=""/>
                          <a:ea typeface="Times New Roman" panose="02020603050405020304" pitchFamily="18" charset="0"/>
                        </a:rPr>
                        <a:t>₹2,489/month (72% margin)</a:t>
                      </a:r>
                    </a:p>
                  </a:txBody>
                  <a:tcPr marL="9525" marR="9525" marT="9525" marB="9525"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06560724"/>
                  </a:ext>
                </a:extLst>
              </a:tr>
              <a:tr h="621310">
                <a:tc>
                  <a:txBody>
                    <a:bodyPr/>
                    <a:lstStyle/>
                    <a:p>
                      <a:pPr algn="ctr">
                        <a:lnSpc>
                          <a:spcPct val="115000"/>
                        </a:lnSpc>
                      </a:pPr>
                      <a:r>
                        <a:rPr lang="en-IN" sz="1600" kern="100" dirty="0">
                          <a:solidFill>
                            <a:schemeClr val="bg1"/>
                          </a:solidFill>
                          <a:effectLst/>
                          <a:latin typeface=""/>
                          <a:ea typeface="Times New Roman" panose="02020603050405020304" pitchFamily="18" charset="0"/>
                        </a:rPr>
                        <a:t>Direct subscription, auto-delivery, gifting options</a:t>
                      </a: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22079411"/>
                  </a:ext>
                </a:extLst>
              </a:tr>
              <a:tr h="621310">
                <a:tc>
                  <a:txBody>
                    <a:bodyPr/>
                    <a:lstStyle/>
                    <a:p>
                      <a:pPr algn="ctr">
                        <a:lnSpc>
                          <a:spcPct val="115000"/>
                        </a:lnSpc>
                      </a:pPr>
                      <a:r>
                        <a:rPr lang="en-IN" sz="1600" kern="100" dirty="0">
                          <a:solidFill>
                            <a:schemeClr val="bg1"/>
                          </a:solidFill>
                          <a:effectLst/>
                          <a:latin typeface=""/>
                          <a:ea typeface="Times New Roman" panose="02020603050405020304" pitchFamily="18" charset="0"/>
                        </a:rPr>
                        <a:t>Cuisine-based marketing, referral rewards, seasonal specials</a:t>
                      </a: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22216883"/>
                  </a:ext>
                </a:extLst>
              </a:tr>
              <a:tr h="621310">
                <a:tc>
                  <a:txBody>
                    <a:bodyPr/>
                    <a:lstStyle/>
                    <a:p>
                      <a:pPr algn="ctr">
                        <a:lnSpc>
                          <a:spcPct val="115000"/>
                        </a:lnSpc>
                      </a:pPr>
                      <a:r>
                        <a:rPr lang="en-IN" sz="1600" kern="100" dirty="0">
                          <a:solidFill>
                            <a:schemeClr val="bg1"/>
                          </a:solidFill>
                          <a:effectLst/>
                          <a:latin typeface=""/>
                          <a:ea typeface="Times New Roman" panose="02020603050405020304" pitchFamily="18" charset="0"/>
                        </a:rPr>
                        <a:t>Monthly delivery, seasonal variety rotation</a:t>
                      </a: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95181656"/>
                  </a:ext>
                </a:extLst>
              </a:tr>
              <a:tr h="621310">
                <a:tc>
                  <a:txBody>
                    <a:bodyPr/>
                    <a:lstStyle/>
                    <a:p>
                      <a:pPr algn="ctr">
                        <a:lnSpc>
                          <a:spcPct val="115000"/>
                        </a:lnSpc>
                      </a:pPr>
                      <a:r>
                        <a:rPr lang="en-IN" sz="1600" kern="100" dirty="0">
                          <a:solidFill>
                            <a:schemeClr val="bg1"/>
                          </a:solidFill>
                          <a:effectLst/>
                          <a:latin typeface=""/>
                          <a:ea typeface="Times New Roman" panose="02020603050405020304" pitchFamily="18" charset="0"/>
                        </a:rPr>
                        <a:t>Letterbox-friendly, eco-packaging, carbon-neutral shipping</a:t>
                      </a: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91323868"/>
                  </a:ext>
                </a:extLst>
              </a:tr>
              <a:tr h="621310">
                <a:tc>
                  <a:txBody>
                    <a:bodyPr/>
                    <a:lstStyle/>
                    <a:p>
                      <a:pPr algn="ctr">
                        <a:lnSpc>
                          <a:spcPct val="115000"/>
                        </a:lnSpc>
                      </a:pPr>
                      <a:r>
                        <a:rPr lang="en-IN" sz="1600" kern="100" dirty="0">
                          <a:solidFill>
                            <a:schemeClr val="bg1"/>
                          </a:solidFill>
                          <a:effectLst/>
                          <a:latin typeface=""/>
                          <a:ea typeface="Times New Roman" panose="02020603050405020304" pitchFamily="18" charset="0"/>
                        </a:rPr>
                        <a:t>Personalized selection, growth notifications, </a:t>
                      </a: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85190955"/>
                  </a:ext>
                </a:extLst>
              </a:tr>
            </a:tbl>
          </a:graphicData>
        </a:graphic>
      </p:graphicFrame>
      <p:graphicFrame>
        <p:nvGraphicFramePr>
          <p:cNvPr id="52" name="Table 51">
            <a:extLst>
              <a:ext uri="{FF2B5EF4-FFF2-40B4-BE49-F238E27FC236}">
                <a16:creationId xmlns:a16="http://schemas.microsoft.com/office/drawing/2014/main" id="{ED8DF8C5-5DF7-B664-DF93-FB8FBA60084E}"/>
              </a:ext>
            </a:extLst>
          </p:cNvPr>
          <p:cNvGraphicFramePr>
            <a:graphicFrameLocks noGrp="1"/>
          </p:cNvGraphicFramePr>
          <p:nvPr/>
        </p:nvGraphicFramePr>
        <p:xfrm>
          <a:off x="152749" y="3176101"/>
          <a:ext cx="2006933" cy="4234434"/>
        </p:xfrm>
        <a:graphic>
          <a:graphicData uri="http://schemas.openxmlformats.org/drawingml/2006/table">
            <a:tbl>
              <a:tblPr firstRow="1" bandRow="1">
                <a:noFill/>
                <a:tableStyleId>{5C22544A-7EE6-4342-B048-85BDC9FD1C3A}</a:tableStyleId>
              </a:tblPr>
              <a:tblGrid>
                <a:gridCol w="2006933">
                  <a:extLst>
                    <a:ext uri="{9D8B030D-6E8A-4147-A177-3AD203B41FA5}">
                      <a16:colId xmlns:a16="http://schemas.microsoft.com/office/drawing/2014/main" val="1928142438"/>
                    </a:ext>
                  </a:extLst>
                </a:gridCol>
              </a:tblGrid>
              <a:tr h="640854">
                <a:tc>
                  <a:txBody>
                    <a:bodyPr/>
                    <a:lstStyle/>
                    <a:p>
                      <a:r>
                        <a:rPr lang="en-US" b="1" dirty="0">
                          <a:solidFill>
                            <a:schemeClr val="bg1"/>
                          </a:solidFill>
                          <a:latin typeface=""/>
                        </a:rPr>
                        <a:t>Product Details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21562416"/>
                  </a:ext>
                </a:extLst>
              </a:tr>
              <a:tr h="590700">
                <a:tc>
                  <a:txBody>
                    <a:bodyPr/>
                    <a:lstStyle/>
                    <a:p>
                      <a:r>
                        <a:rPr lang="en-US" b="1" dirty="0">
                          <a:solidFill>
                            <a:schemeClr val="bg1"/>
                          </a:solidFill>
                          <a:latin typeface=""/>
                        </a:rPr>
                        <a:t>Pricing</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68325308"/>
                  </a:ext>
                </a:extLst>
              </a:tr>
              <a:tr h="590700">
                <a:tc>
                  <a:txBody>
                    <a:bodyPr/>
                    <a:lstStyle/>
                    <a:p>
                      <a:r>
                        <a:rPr lang="en-US" b="1" dirty="0">
                          <a:solidFill>
                            <a:schemeClr val="bg1"/>
                          </a:solidFill>
                          <a:latin typeface=""/>
                        </a:rPr>
                        <a:t>Place &amp; distribution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91383998"/>
                  </a:ext>
                </a:extLst>
              </a:tr>
              <a:tr h="590700">
                <a:tc>
                  <a:txBody>
                    <a:bodyPr/>
                    <a:lstStyle/>
                    <a:p>
                      <a:r>
                        <a:rPr lang="en-US" b="1" dirty="0">
                          <a:solidFill>
                            <a:schemeClr val="bg1"/>
                          </a:solidFill>
                          <a:latin typeface=""/>
                        </a:rPr>
                        <a:t>Promotion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35050172"/>
                  </a:ext>
                </a:extLst>
              </a:tr>
              <a:tr h="590700">
                <a:tc>
                  <a:txBody>
                    <a:bodyPr/>
                    <a:lstStyle/>
                    <a:p>
                      <a:r>
                        <a:rPr lang="en-US" b="1" dirty="0">
                          <a:solidFill>
                            <a:schemeClr val="bg1"/>
                          </a:solidFill>
                          <a:latin typeface=""/>
                        </a:rPr>
                        <a:t>Pace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76954946"/>
                  </a:ext>
                </a:extLst>
              </a:tr>
              <a:tr h="590700">
                <a:tc>
                  <a:txBody>
                    <a:bodyPr/>
                    <a:lstStyle/>
                    <a:p>
                      <a:r>
                        <a:rPr lang="en-US" b="1" dirty="0">
                          <a:solidFill>
                            <a:schemeClr val="bg1"/>
                          </a:solidFill>
                          <a:latin typeface=""/>
                        </a:rPr>
                        <a:t>Product Delivery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57750416"/>
                  </a:ext>
                </a:extLst>
              </a:tr>
              <a:tr h="590700">
                <a:tc>
                  <a:txBody>
                    <a:bodyPr/>
                    <a:lstStyle/>
                    <a:p>
                      <a:r>
                        <a:rPr lang="en-US" b="1" dirty="0">
                          <a:solidFill>
                            <a:schemeClr val="bg1"/>
                          </a:solidFill>
                          <a:latin typeface=""/>
                        </a:rPr>
                        <a:t>Customer Exp.</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83830408"/>
                  </a:ext>
                </a:extLst>
              </a:tr>
            </a:tbl>
          </a:graphicData>
        </a:graphic>
      </p:graphicFrame>
      <p:sp>
        <p:nvSpPr>
          <p:cNvPr id="54" name="TextBox 53">
            <a:extLst>
              <a:ext uri="{FF2B5EF4-FFF2-40B4-BE49-F238E27FC236}">
                <a16:creationId xmlns:a16="http://schemas.microsoft.com/office/drawing/2014/main" id="{FB769692-BD2B-4BA1-4F67-19471F28298F}"/>
              </a:ext>
            </a:extLst>
          </p:cNvPr>
          <p:cNvSpPr txBox="1"/>
          <p:nvPr/>
        </p:nvSpPr>
        <p:spPr>
          <a:xfrm rot="19391088">
            <a:off x="9937743" y="1751645"/>
            <a:ext cx="3643846" cy="430887"/>
          </a:xfrm>
          <a:prstGeom prst="rect">
            <a:avLst/>
          </a:prstGeom>
          <a:noFill/>
        </p:spPr>
        <p:txBody>
          <a:bodyPr wrap="square" rtlCol="0">
            <a:spAutoFit/>
          </a:bodyPr>
          <a:lstStyle/>
          <a:p>
            <a:r>
              <a:rPr lang="en-US" sz="2200" b="1" dirty="0">
                <a:solidFill>
                  <a:schemeClr val="bg1"/>
                </a:solidFill>
              </a:rPr>
              <a:t>PREMIUM APP FEATURES</a:t>
            </a:r>
          </a:p>
        </p:txBody>
      </p:sp>
      <p:sp>
        <p:nvSpPr>
          <p:cNvPr id="55" name="Rectangle 54">
            <a:extLst>
              <a:ext uri="{FF2B5EF4-FFF2-40B4-BE49-F238E27FC236}">
                <a16:creationId xmlns:a16="http://schemas.microsoft.com/office/drawing/2014/main" id="{9A781392-0664-52B4-9EF0-DD8ADE975196}"/>
              </a:ext>
            </a:extLst>
          </p:cNvPr>
          <p:cNvSpPr/>
          <p:nvPr/>
        </p:nvSpPr>
        <p:spPr>
          <a:xfrm>
            <a:off x="862371" y="25547"/>
            <a:ext cx="1637413" cy="1033173"/>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4800" dirty="0"/>
              <a:t>HYD</a:t>
            </a:r>
          </a:p>
        </p:txBody>
      </p:sp>
      <p:sp>
        <p:nvSpPr>
          <p:cNvPr id="56" name="TextBox 55">
            <a:extLst>
              <a:ext uri="{FF2B5EF4-FFF2-40B4-BE49-F238E27FC236}">
                <a16:creationId xmlns:a16="http://schemas.microsoft.com/office/drawing/2014/main" id="{55DDBC33-495D-16A4-4EDC-4A4AD1C34466}"/>
              </a:ext>
            </a:extLst>
          </p:cNvPr>
          <p:cNvSpPr txBox="1"/>
          <p:nvPr/>
        </p:nvSpPr>
        <p:spPr>
          <a:xfrm>
            <a:off x="2159682" y="144957"/>
            <a:ext cx="9770048" cy="830997"/>
          </a:xfrm>
          <a:prstGeom prst="rect">
            <a:avLst/>
          </a:prstGeom>
          <a:noFill/>
        </p:spPr>
        <p:txBody>
          <a:bodyPr wrap="square" rtlCol="0">
            <a:spAutoFit/>
          </a:bodyPr>
          <a:lstStyle/>
          <a:p>
            <a:r>
              <a:rPr lang="en-US" sz="4800" dirty="0">
                <a:solidFill>
                  <a:schemeClr val="bg1"/>
                </a:solidFill>
              </a:rPr>
              <a:t>ROPOD : PRODUCT SEGMENT 2 of 2</a:t>
            </a:r>
          </a:p>
        </p:txBody>
      </p:sp>
      <p:graphicFrame>
        <p:nvGraphicFramePr>
          <p:cNvPr id="61" name="Table 60">
            <a:extLst>
              <a:ext uri="{FF2B5EF4-FFF2-40B4-BE49-F238E27FC236}">
                <a16:creationId xmlns:a16="http://schemas.microsoft.com/office/drawing/2014/main" id="{7D8DCF49-DBD1-461A-8B4A-D4E50440490E}"/>
              </a:ext>
            </a:extLst>
          </p:cNvPr>
          <p:cNvGraphicFramePr>
            <a:graphicFrameLocks noGrp="1"/>
          </p:cNvGraphicFramePr>
          <p:nvPr>
            <p:extLst>
              <p:ext uri="{D42A27DB-BD31-4B8C-83A1-F6EECF244321}">
                <p14:modId xmlns:p14="http://schemas.microsoft.com/office/powerpoint/2010/main" val="241856257"/>
              </p:ext>
            </p:extLst>
          </p:nvPr>
        </p:nvGraphicFramePr>
        <p:xfrm>
          <a:off x="10738037" y="3176100"/>
          <a:ext cx="3546691" cy="4142643"/>
        </p:xfrm>
        <a:graphic>
          <a:graphicData uri="http://schemas.openxmlformats.org/drawingml/2006/table">
            <a:tbl>
              <a:tblPr firstRow="1" firstCol="1" bandRow="1">
                <a:tableStyleId>{5C22544A-7EE6-4342-B048-85BDC9FD1C3A}</a:tableStyleId>
              </a:tblPr>
              <a:tblGrid>
                <a:gridCol w="3546691">
                  <a:extLst>
                    <a:ext uri="{9D8B030D-6E8A-4147-A177-3AD203B41FA5}">
                      <a16:colId xmlns:a16="http://schemas.microsoft.com/office/drawing/2014/main" val="4059483"/>
                    </a:ext>
                  </a:extLst>
                </a:gridCol>
              </a:tblGrid>
              <a:tr h="636666">
                <a:tc>
                  <a:txBody>
                    <a:bodyPr/>
                    <a:lstStyle/>
                    <a:p>
                      <a:pPr algn="ctr">
                        <a:lnSpc>
                          <a:spcPct val="115000"/>
                        </a:lnSpc>
                      </a:pPr>
                      <a:r>
                        <a:rPr lang="en-IN" sz="1600" b="0" kern="1200" dirty="0">
                          <a:solidFill>
                            <a:schemeClr val="lt1"/>
                          </a:solidFill>
                          <a:effectLst/>
                          <a:latin typeface=""/>
                          <a:ea typeface="+mn-ea"/>
                          <a:cs typeface="+mn-cs"/>
                        </a:rPr>
                        <a:t>Growing recipes, expert consultation, data insights</a:t>
                      </a:r>
                      <a:r>
                        <a:rPr lang="en-IN" sz="1600" b="0" dirty="0">
                          <a:effectLst/>
                          <a:latin typeface=""/>
                        </a:rPr>
                        <a:t> </a:t>
                      </a:r>
                      <a:endParaRPr lang="en-IN" sz="1600" b="0" kern="100" dirty="0">
                        <a:effectLst/>
                        <a:latin typeface=""/>
                        <a:ea typeface="Times New Roman" panose="02020603050405020304" pitchFamily="18" charset="0"/>
                      </a:endParaRPr>
                    </a:p>
                  </a:txBody>
                  <a:tcPr marL="9525" marR="9525" marT="9525" marB="9525"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41076814"/>
                  </a:ext>
                </a:extLst>
              </a:tr>
              <a:tr h="322647">
                <a:tc>
                  <a:txBody>
                    <a:bodyPr/>
                    <a:lstStyle/>
                    <a:p>
                      <a:pPr algn="ctr">
                        <a:lnSpc>
                          <a:spcPct val="115000"/>
                        </a:lnSpc>
                      </a:pPr>
                      <a:r>
                        <a:rPr lang="en-IN" sz="1600" b="0" kern="100" dirty="0">
                          <a:effectLst/>
                          <a:latin typeface=""/>
                          <a:ea typeface="Times New Roman" panose="02020603050405020304" pitchFamily="18" charset="0"/>
                        </a:rPr>
                        <a:t>₹829/month (85% margin)</a:t>
                      </a:r>
                    </a:p>
                  </a:txBody>
                  <a:tcPr marL="9525" marR="9525" marT="9525" marB="9525"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2678209"/>
                  </a:ext>
                </a:extLst>
              </a:tr>
              <a:tr h="636666">
                <a:tc>
                  <a:txBody>
                    <a:bodyPr/>
                    <a:lstStyle/>
                    <a:p>
                      <a:pPr algn="ctr">
                        <a:lnSpc>
                          <a:spcPct val="115000"/>
                        </a:lnSpc>
                      </a:pPr>
                      <a:r>
                        <a:rPr lang="en-IN" sz="1600" b="0" kern="100" dirty="0">
                          <a:effectLst/>
                          <a:latin typeface=""/>
                          <a:ea typeface="Times New Roman" panose="02020603050405020304" pitchFamily="18" charset="0"/>
                        </a:rPr>
                        <a:t>In-app purchases, subscription bundles, free trials</a:t>
                      </a: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9009238"/>
                  </a:ext>
                </a:extLst>
              </a:tr>
              <a:tr h="636666">
                <a:tc>
                  <a:txBody>
                    <a:bodyPr/>
                    <a:lstStyle/>
                    <a:p>
                      <a:pPr algn="ctr">
                        <a:lnSpc>
                          <a:spcPct val="115000"/>
                        </a:lnSpc>
                      </a:pPr>
                      <a:r>
                        <a:rPr lang="en-IN" sz="1600" b="0" kern="100" dirty="0">
                          <a:effectLst/>
                          <a:latin typeface=""/>
                          <a:ea typeface="Times New Roman" panose="02020603050405020304" pitchFamily="18" charset="0"/>
                        </a:rPr>
                        <a:t>In-app upsells, exclusive previews, community challenges</a:t>
                      </a: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9858500"/>
                  </a:ext>
                </a:extLst>
              </a:tr>
              <a:tr h="636666">
                <a:tc>
                  <a:txBody>
                    <a:bodyPr/>
                    <a:lstStyle/>
                    <a:p>
                      <a:pPr algn="ctr">
                        <a:lnSpc>
                          <a:spcPct val="115000"/>
                        </a:lnSpc>
                      </a:pPr>
                      <a:r>
                        <a:rPr lang="en-IN" sz="1600" b="0" kern="100" dirty="0">
                          <a:effectLst/>
                          <a:latin typeface=""/>
                          <a:ea typeface="Times New Roman" panose="02020603050405020304" pitchFamily="18" charset="0"/>
                        </a:rPr>
                        <a:t>Bi-weekly updates, special event content</a:t>
                      </a: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11923534"/>
                  </a:ext>
                </a:extLst>
              </a:tr>
              <a:tr h="636666">
                <a:tc>
                  <a:txBody>
                    <a:bodyPr/>
                    <a:lstStyle/>
                    <a:p>
                      <a:pPr algn="ctr">
                        <a:lnSpc>
                          <a:spcPct val="115000"/>
                        </a:lnSpc>
                      </a:pPr>
                      <a:r>
                        <a:rPr lang="en-IN" sz="1600" b="0" kern="100" dirty="0">
                          <a:effectLst/>
                          <a:latin typeface=""/>
                          <a:ea typeface="Times New Roman" panose="02020603050405020304" pitchFamily="18" charset="0"/>
                        </a:rPr>
                        <a:t>Instant digital access, automatic updates</a:t>
                      </a: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93941106"/>
                  </a:ext>
                </a:extLst>
              </a:tr>
              <a:tr h="636666">
                <a:tc>
                  <a:txBody>
                    <a:bodyPr/>
                    <a:lstStyle/>
                    <a:p>
                      <a:pPr algn="ctr">
                        <a:lnSpc>
                          <a:spcPct val="115000"/>
                        </a:lnSpc>
                      </a:pPr>
                      <a:r>
                        <a:rPr lang="en-IN" sz="1600" b="0" kern="100" dirty="0">
                          <a:effectLst/>
                          <a:latin typeface=""/>
                          <a:ea typeface="Times New Roman" panose="02020603050405020304" pitchFamily="18" charset="0"/>
                        </a:rPr>
                        <a:t>AI growing assistance, expert chat, achievement system</a:t>
                      </a:r>
                    </a:p>
                  </a:txBody>
                  <a:tcPr marL="9525" marR="9525" marT="9525" marB="952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9228939"/>
                  </a:ext>
                </a:extLst>
              </a:tr>
            </a:tbl>
          </a:graphicData>
        </a:graphic>
      </p:graphicFrame>
      <p:pic>
        <p:nvPicPr>
          <p:cNvPr id="3" name="Graphic 2" descr="Crown with solid fill">
            <a:extLst>
              <a:ext uri="{FF2B5EF4-FFF2-40B4-BE49-F238E27FC236}">
                <a16:creationId xmlns:a16="http://schemas.microsoft.com/office/drawing/2014/main" id="{7DF06329-5C18-B63A-1E8E-46B58F247E3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132045" y="2177431"/>
            <a:ext cx="791449" cy="791449"/>
          </a:xfrm>
          <a:prstGeom prst="rect">
            <a:avLst/>
          </a:prstGeom>
        </p:spPr>
      </p:pic>
      <p:pic>
        <p:nvPicPr>
          <p:cNvPr id="4" name="Picture 3">
            <a:extLst>
              <a:ext uri="{FF2B5EF4-FFF2-40B4-BE49-F238E27FC236}">
                <a16:creationId xmlns:a16="http://schemas.microsoft.com/office/drawing/2014/main" id="{CC06FDEE-CDFA-5BCB-AC8E-154E99F549F3}"/>
              </a:ext>
            </a:extLst>
          </p:cNvPr>
          <p:cNvPicPr>
            <a:picLocks noChangeAspect="1"/>
          </p:cNvPicPr>
          <p:nvPr/>
        </p:nvPicPr>
        <p:blipFill>
          <a:blip r:embed="rId6">
            <a:duotone>
              <a:prstClr val="black"/>
              <a:schemeClr val="bg1">
                <a:lumMod val="95000"/>
                <a:tint val="45000"/>
                <a:satMod val="400000"/>
              </a:schemeClr>
            </a:duotone>
            <a:extLst>
              <a:ext uri="{BEBA8EAE-BF5A-486C-A8C5-ECC9F3942E4B}">
                <a14:imgProps xmlns:a14="http://schemas.microsoft.com/office/drawing/2010/main">
                  <a14:imgLayer r:embed="rId7">
                    <a14:imgEffect>
                      <a14:colorTemperature colorTemp="2886"/>
                    </a14:imgEffect>
                    <a14:imgEffect>
                      <a14:saturation sat="0"/>
                    </a14:imgEffect>
                  </a14:imgLayer>
                </a14:imgProps>
              </a:ext>
            </a:extLst>
          </a:blip>
          <a:stretch>
            <a:fillRect/>
          </a:stretch>
        </p:blipFill>
        <p:spPr>
          <a:xfrm>
            <a:off x="7949376" y="2291545"/>
            <a:ext cx="635000" cy="635000"/>
          </a:xfrm>
          <a:prstGeom prst="rect">
            <a:avLst/>
          </a:prstGeom>
          <a:solidFill>
            <a:schemeClr val="bg1"/>
          </a:solidFill>
          <a:ln>
            <a:solidFill>
              <a:schemeClr val="bg1"/>
            </a:solidFill>
          </a:ln>
        </p:spPr>
      </p:pic>
      <p:pic>
        <p:nvPicPr>
          <p:cNvPr id="8" name="Graphic 7" descr="Business Growth with solid fill">
            <a:extLst>
              <a:ext uri="{FF2B5EF4-FFF2-40B4-BE49-F238E27FC236}">
                <a16:creationId xmlns:a16="http://schemas.microsoft.com/office/drawing/2014/main" id="{51A921BF-28E3-EFAE-9B1D-08AE46F503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69509" y="2316929"/>
            <a:ext cx="914400" cy="914400"/>
          </a:xfrm>
          <a:prstGeom prst="rect">
            <a:avLst/>
          </a:prstGeom>
        </p:spPr>
      </p:pic>
    </p:spTree>
    <p:extLst>
      <p:ext uri="{BB962C8B-B14F-4D97-AF65-F5344CB8AC3E}">
        <p14:creationId xmlns:p14="http://schemas.microsoft.com/office/powerpoint/2010/main" val="1857116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F80FB-1536-2E89-CC8F-14EEB0933B77}"/>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D3344A7C-AA31-E6BC-5111-8EA039CA6805}"/>
              </a:ext>
            </a:extLst>
          </p:cNvPr>
          <p:cNvPicPr>
            <a:picLocks noChangeAspect="1"/>
          </p:cNvPicPr>
          <p:nvPr/>
        </p:nvPicPr>
        <p:blipFill>
          <a:blip r:embed="rId2">
            <a:alphaModFix amt="26000"/>
            <a:extLst>
              <a:ext uri="{837473B0-CC2E-450A-ABE3-18F120FF3D39}">
                <a1611:picAttrSrcUrl xmlns:a1611="http://schemas.microsoft.com/office/drawing/2016/11/main" r:id="rId3"/>
              </a:ext>
            </a:extLst>
          </a:blip>
          <a:stretch>
            <a:fillRect/>
          </a:stretch>
        </p:blipFill>
        <p:spPr>
          <a:xfrm>
            <a:off x="-46529" y="-1803592"/>
            <a:ext cx="14723457" cy="9662268"/>
          </a:xfrm>
          <a:prstGeom prst="rect">
            <a:avLst/>
          </a:prstGeom>
        </p:spPr>
      </p:pic>
      <p:sp>
        <p:nvSpPr>
          <p:cNvPr id="2" name="Rectangle 1">
            <a:extLst>
              <a:ext uri="{FF2B5EF4-FFF2-40B4-BE49-F238E27FC236}">
                <a16:creationId xmlns:a16="http://schemas.microsoft.com/office/drawing/2014/main" id="{B93100DC-019E-0597-73E9-A7E59F882F56}"/>
              </a:ext>
            </a:extLst>
          </p:cNvPr>
          <p:cNvSpPr/>
          <p:nvPr/>
        </p:nvSpPr>
        <p:spPr>
          <a:xfrm>
            <a:off x="0" y="788535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566A8C4-A31B-5234-2C20-5DC15D52B3EF}"/>
              </a:ext>
            </a:extLst>
          </p:cNvPr>
          <p:cNvSpPr txBox="1"/>
          <p:nvPr/>
        </p:nvSpPr>
        <p:spPr>
          <a:xfrm>
            <a:off x="694944" y="425339"/>
            <a:ext cx="12067452" cy="810478"/>
          </a:xfrm>
          <a:prstGeom prst="rect">
            <a:avLst/>
          </a:prstGeom>
          <a:noFill/>
          <a:ln>
            <a:solidFill>
              <a:schemeClr val="accent6"/>
            </a:solidFill>
          </a:ln>
        </p:spPr>
        <p:txBody>
          <a:bodyPr wrap="square">
            <a:spAutoFit/>
          </a:bodyPr>
          <a:lstStyle/>
          <a:p>
            <a:pPr marL="0" indent="0" algn="ctr">
              <a:lnSpc>
                <a:spcPts val="5550"/>
              </a:lnSpc>
              <a:buNone/>
            </a:pPr>
            <a:r>
              <a:rPr lang="en-US" sz="4800" dirty="0"/>
              <a:t>Competitive Landscape – </a:t>
            </a:r>
            <a:r>
              <a:rPr lang="en-US" sz="4800" dirty="0">
                <a:solidFill>
                  <a:schemeClr val="accent6">
                    <a:lumMod val="75000"/>
                  </a:schemeClr>
                </a:solidFill>
              </a:rPr>
              <a:t>India &amp; Global </a:t>
            </a:r>
          </a:p>
        </p:txBody>
      </p:sp>
      <p:sp>
        <p:nvSpPr>
          <p:cNvPr id="17" name="TextBox 16">
            <a:extLst>
              <a:ext uri="{FF2B5EF4-FFF2-40B4-BE49-F238E27FC236}">
                <a16:creationId xmlns:a16="http://schemas.microsoft.com/office/drawing/2014/main" id="{D154778C-D38A-ADB9-F0B1-6F33EF9B07BC}"/>
              </a:ext>
            </a:extLst>
          </p:cNvPr>
          <p:cNvSpPr txBox="1"/>
          <p:nvPr/>
        </p:nvSpPr>
        <p:spPr>
          <a:xfrm>
            <a:off x="12577665" y="3153747"/>
            <a:ext cx="184731" cy="369332"/>
          </a:xfrm>
          <a:prstGeom prst="rect">
            <a:avLst/>
          </a:prstGeom>
          <a:noFill/>
        </p:spPr>
        <p:txBody>
          <a:bodyPr wrap="none" rtlCol="0">
            <a:spAutoFit/>
          </a:bodyPr>
          <a:lstStyle/>
          <a:p>
            <a:endParaRPr lang="en-US" dirty="0"/>
          </a:p>
        </p:txBody>
      </p:sp>
      <p:graphicFrame>
        <p:nvGraphicFramePr>
          <p:cNvPr id="4" name="Table 3">
            <a:extLst>
              <a:ext uri="{FF2B5EF4-FFF2-40B4-BE49-F238E27FC236}">
                <a16:creationId xmlns:a16="http://schemas.microsoft.com/office/drawing/2014/main" id="{1A85E9C7-052D-9866-0880-43EC22F609AC}"/>
              </a:ext>
            </a:extLst>
          </p:cNvPr>
          <p:cNvGraphicFramePr>
            <a:graphicFrameLocks noGrp="1"/>
          </p:cNvGraphicFramePr>
          <p:nvPr>
            <p:extLst>
              <p:ext uri="{D42A27DB-BD31-4B8C-83A1-F6EECF244321}">
                <p14:modId xmlns:p14="http://schemas.microsoft.com/office/powerpoint/2010/main" val="4156688815"/>
              </p:ext>
            </p:extLst>
          </p:nvPr>
        </p:nvGraphicFramePr>
        <p:xfrm>
          <a:off x="694944" y="1468204"/>
          <a:ext cx="12765025" cy="5934977"/>
        </p:xfrm>
        <a:graphic>
          <a:graphicData uri="http://schemas.openxmlformats.org/drawingml/2006/table">
            <a:tbl>
              <a:tblPr firstRow="1" firstCol="1" bandRow="1">
                <a:tableStyleId>{073A0DAA-6AF3-43AB-8588-CEC1D06C72B9}</a:tableStyleId>
              </a:tblPr>
              <a:tblGrid>
                <a:gridCol w="1288529">
                  <a:extLst>
                    <a:ext uri="{9D8B030D-6E8A-4147-A177-3AD203B41FA5}">
                      <a16:colId xmlns:a16="http://schemas.microsoft.com/office/drawing/2014/main" val="595850513"/>
                    </a:ext>
                  </a:extLst>
                </a:gridCol>
                <a:gridCol w="1099544">
                  <a:extLst>
                    <a:ext uri="{9D8B030D-6E8A-4147-A177-3AD203B41FA5}">
                      <a16:colId xmlns:a16="http://schemas.microsoft.com/office/drawing/2014/main" val="2607385380"/>
                    </a:ext>
                  </a:extLst>
                </a:gridCol>
                <a:gridCol w="1529054">
                  <a:extLst>
                    <a:ext uri="{9D8B030D-6E8A-4147-A177-3AD203B41FA5}">
                      <a16:colId xmlns:a16="http://schemas.microsoft.com/office/drawing/2014/main" val="1048845725"/>
                    </a:ext>
                  </a:extLst>
                </a:gridCol>
                <a:gridCol w="2731681">
                  <a:extLst>
                    <a:ext uri="{9D8B030D-6E8A-4147-A177-3AD203B41FA5}">
                      <a16:colId xmlns:a16="http://schemas.microsoft.com/office/drawing/2014/main" val="859870222"/>
                    </a:ext>
                  </a:extLst>
                </a:gridCol>
                <a:gridCol w="2611418">
                  <a:extLst>
                    <a:ext uri="{9D8B030D-6E8A-4147-A177-3AD203B41FA5}">
                      <a16:colId xmlns:a16="http://schemas.microsoft.com/office/drawing/2014/main" val="3334485552"/>
                    </a:ext>
                  </a:extLst>
                </a:gridCol>
                <a:gridCol w="3504799">
                  <a:extLst>
                    <a:ext uri="{9D8B030D-6E8A-4147-A177-3AD203B41FA5}">
                      <a16:colId xmlns:a16="http://schemas.microsoft.com/office/drawing/2014/main" val="4068684719"/>
                    </a:ext>
                  </a:extLst>
                </a:gridCol>
              </a:tblGrid>
              <a:tr h="317357">
                <a:tc>
                  <a:txBody>
                    <a:bodyPr/>
                    <a:lstStyle/>
                    <a:p>
                      <a:pPr algn="ctr">
                        <a:lnSpc>
                          <a:spcPct val="115000"/>
                        </a:lnSpc>
                        <a:spcAft>
                          <a:spcPts val="1000"/>
                        </a:spcAft>
                      </a:pPr>
                      <a:r>
                        <a:rPr lang="en-IN" sz="1550" kern="0" dirty="0">
                          <a:effectLst/>
                        </a:rPr>
                        <a:t>Competitor</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tc>
                <a:tc>
                  <a:txBody>
                    <a:bodyPr/>
                    <a:lstStyle/>
                    <a:p>
                      <a:pPr algn="ctr">
                        <a:lnSpc>
                          <a:spcPct val="115000"/>
                        </a:lnSpc>
                        <a:spcAft>
                          <a:spcPts val="1000"/>
                        </a:spcAft>
                      </a:pPr>
                      <a:r>
                        <a:rPr lang="en-IN" sz="1550" kern="100" dirty="0">
                          <a:effectLst/>
                          <a:latin typeface=""/>
                          <a:ea typeface="Century Schoolbook" panose="02040604050505020304" pitchFamily="18" charset="0"/>
                          <a:cs typeface="Times New Roman" panose="02020603050405020304" pitchFamily="18" charset="0"/>
                        </a:rPr>
                        <a:t>Location</a:t>
                      </a:r>
                    </a:p>
                  </a:txBody>
                  <a:tcPr marL="9525" marR="9525" marT="9525" marB="9525" anchor="ctr"/>
                </a:tc>
                <a:tc>
                  <a:txBody>
                    <a:bodyPr/>
                    <a:lstStyle/>
                    <a:p>
                      <a:pPr algn="ctr">
                        <a:lnSpc>
                          <a:spcPct val="115000"/>
                        </a:lnSpc>
                        <a:spcAft>
                          <a:spcPts val="1000"/>
                        </a:spcAft>
                      </a:pPr>
                      <a:r>
                        <a:rPr lang="en-IN" sz="1550" kern="100" dirty="0">
                          <a:effectLst/>
                          <a:latin typeface=""/>
                          <a:ea typeface="Century Schoolbook" panose="02040604050505020304" pitchFamily="18" charset="0"/>
                          <a:cs typeface="Times New Roman" panose="02020603050405020304" pitchFamily="18" charset="0"/>
                        </a:rPr>
                        <a:t>Price Point</a:t>
                      </a:r>
                    </a:p>
                  </a:txBody>
                  <a:tcPr marL="9525" marR="9525" marT="9525" marB="9525" anchor="ctr"/>
                </a:tc>
                <a:tc>
                  <a:txBody>
                    <a:bodyPr/>
                    <a:lstStyle/>
                    <a:p>
                      <a:pPr algn="ctr">
                        <a:lnSpc>
                          <a:spcPct val="115000"/>
                        </a:lnSpc>
                        <a:spcAft>
                          <a:spcPts val="1000"/>
                        </a:spcAft>
                      </a:pPr>
                      <a:r>
                        <a:rPr lang="en-IN" sz="1550" kern="100" dirty="0">
                          <a:effectLst/>
                          <a:latin typeface=""/>
                          <a:ea typeface="Century Schoolbook" panose="02040604050505020304" pitchFamily="18" charset="0"/>
                          <a:cs typeface="Times New Roman" panose="02020603050405020304" pitchFamily="18" charset="0"/>
                        </a:rPr>
                        <a:t>Key Features</a:t>
                      </a:r>
                    </a:p>
                  </a:txBody>
                  <a:tcPr marL="9525" marR="9525" marT="9525" marB="9525" anchor="ctr"/>
                </a:tc>
                <a:tc>
                  <a:txBody>
                    <a:bodyPr/>
                    <a:lstStyle/>
                    <a:p>
                      <a:pPr algn="ctr">
                        <a:lnSpc>
                          <a:spcPct val="115000"/>
                        </a:lnSpc>
                        <a:spcAft>
                          <a:spcPts val="1000"/>
                        </a:spcAft>
                      </a:pPr>
                      <a:r>
                        <a:rPr lang="en-IN" sz="1550" kern="100" dirty="0">
                          <a:effectLst/>
                          <a:latin typeface=""/>
                          <a:ea typeface="Century Schoolbook" panose="02040604050505020304" pitchFamily="18" charset="0"/>
                          <a:cs typeface="Times New Roman" panose="02020603050405020304" pitchFamily="18" charset="0"/>
                        </a:rPr>
                        <a:t>Major Limitations</a:t>
                      </a:r>
                    </a:p>
                  </a:txBody>
                  <a:tcPr marL="9525" marR="9525" marT="9525" marB="9525" anchor="ctr"/>
                </a:tc>
                <a:tc>
                  <a:txBody>
                    <a:bodyPr/>
                    <a:lstStyle/>
                    <a:p>
                      <a:pPr algn="ctr">
                        <a:lnSpc>
                          <a:spcPct val="115000"/>
                        </a:lnSpc>
                        <a:spcAft>
                          <a:spcPts val="1000"/>
                        </a:spcAft>
                      </a:pPr>
                      <a:r>
                        <a:rPr lang="en-IN" sz="1550" kern="0" dirty="0" err="1">
                          <a:effectLst/>
                          <a:latin typeface=""/>
                          <a:ea typeface="Century Schoolbook" panose="02040604050505020304" pitchFamily="18" charset="0"/>
                          <a:cs typeface="Times New Roman" panose="02020603050405020304" pitchFamily="18" charset="0"/>
                        </a:rPr>
                        <a:t>HydroPod</a:t>
                      </a:r>
                      <a:r>
                        <a:rPr lang="en-IN" sz="1550" kern="0" dirty="0">
                          <a:effectLst/>
                          <a:latin typeface=""/>
                          <a:ea typeface="Century Schoolbook" panose="02040604050505020304" pitchFamily="18" charset="0"/>
                          <a:cs typeface="Times New Roman" panose="02020603050405020304" pitchFamily="18" charset="0"/>
                        </a:rPr>
                        <a:t> Advantage</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115805958"/>
                  </a:ext>
                </a:extLst>
              </a:tr>
              <a:tr h="936270">
                <a:tc>
                  <a:txBody>
                    <a:bodyPr/>
                    <a:lstStyle/>
                    <a:p>
                      <a:pPr algn="just">
                        <a:lnSpc>
                          <a:spcPct val="115000"/>
                        </a:lnSpc>
                      </a:pPr>
                      <a:r>
                        <a:rPr lang="en-IN" sz="1700" b="1" kern="100" dirty="0" err="1">
                          <a:solidFill>
                            <a:schemeClr val="tx1"/>
                          </a:solidFill>
                          <a:effectLst/>
                          <a:latin typeface="Times New Roman" panose="02020603050405020304" pitchFamily="18" charset="0"/>
                          <a:ea typeface="Times New Roman" panose="02020603050405020304" pitchFamily="18" charset="0"/>
                        </a:rPr>
                        <a:t>UrbanKisaan</a:t>
                      </a:r>
                      <a:endParaRPr lang="en-IN" sz="1700" kern="100" dirty="0">
                        <a:solidFill>
                          <a:schemeClr val="tx1"/>
                        </a:solidFill>
                        <a:effectLst/>
                        <a:latin typeface="Times New Roman" panose="02020603050405020304" pitchFamily="18" charset="0"/>
                        <a:ea typeface="Times New Roman" panose="02020603050405020304" pitchFamily="18" charset="0"/>
                      </a:endParaRPr>
                    </a:p>
                  </a:txBody>
                  <a:tcPr marL="9525" marR="9525" marT="9525" marB="9525" anchor="ctr">
                    <a:solidFill>
                      <a:schemeClr val="bg1">
                        <a:lumMod val="95000"/>
                      </a:schemeClr>
                    </a:solidFill>
                  </a:tcPr>
                </a:tc>
                <a:tc>
                  <a:txBody>
                    <a:bodyPr/>
                    <a:lstStyle/>
                    <a:p>
                      <a:pPr algn="ctr">
                        <a:lnSpc>
                          <a:spcPct val="115000"/>
                        </a:lnSpc>
                      </a:pPr>
                      <a:r>
                        <a:rPr lang="en-IN" sz="1700" kern="100" dirty="0">
                          <a:effectLst/>
                          <a:latin typeface="Times New Roman" panose="02020603050405020304" pitchFamily="18" charset="0"/>
                          <a:ea typeface="Times New Roman" panose="02020603050405020304" pitchFamily="18" charset="0"/>
                        </a:rPr>
                        <a:t>India</a:t>
                      </a:r>
                    </a:p>
                  </a:txBody>
                  <a:tcPr marL="9525" marR="9525" marT="9525" marB="9525" anchor="ctr">
                    <a:solidFill>
                      <a:schemeClr val="bg1">
                        <a:lumMod val="95000"/>
                      </a:schemeClr>
                    </a:solidFill>
                  </a:tcPr>
                </a:tc>
                <a:tc>
                  <a:txBody>
                    <a:bodyPr/>
                    <a:lstStyle/>
                    <a:p>
                      <a:pPr algn="ctr">
                        <a:lnSpc>
                          <a:spcPct val="115000"/>
                        </a:lnSpc>
                      </a:pPr>
                      <a:r>
                        <a:rPr lang="en-IN" sz="1700" kern="100" dirty="0">
                          <a:effectLst/>
                          <a:latin typeface="Times New Roman" panose="02020603050405020304" pitchFamily="18" charset="0"/>
                          <a:ea typeface="Times New Roman" panose="02020603050405020304" pitchFamily="18" charset="0"/>
                        </a:rPr>
                        <a:t>₹4,500-12,000</a:t>
                      </a:r>
                    </a:p>
                  </a:txBody>
                  <a:tcPr marL="9525" marR="9525" marT="9525" marB="9525" anchor="ctr">
                    <a:solidFill>
                      <a:schemeClr val="bg1">
                        <a:lumMod val="95000"/>
                      </a:schemeClr>
                    </a:solidFill>
                  </a:tcPr>
                </a:tc>
                <a:tc>
                  <a:txBody>
                    <a:bodyPr/>
                    <a:lstStyle/>
                    <a:p>
                      <a:pPr algn="just">
                        <a:lnSpc>
                          <a:spcPct val="115000"/>
                        </a:lnSpc>
                      </a:pPr>
                      <a:r>
                        <a:rPr lang="en-IN" sz="1700" kern="100" dirty="0">
                          <a:effectLst/>
                          <a:latin typeface="Times New Roman" panose="02020603050405020304" pitchFamily="18" charset="0"/>
                          <a:ea typeface="Times New Roman" panose="02020603050405020304" pitchFamily="18" charset="0"/>
                        </a:rPr>
                        <a:t>• Indian company</a:t>
                      </a:r>
                    </a:p>
                    <a:p>
                      <a:pPr algn="just">
                        <a:lnSpc>
                          <a:spcPct val="115000"/>
                        </a:lnSpc>
                      </a:pPr>
                      <a:r>
                        <a:rPr lang="en-IN" sz="1700" kern="100" dirty="0">
                          <a:effectLst/>
                          <a:latin typeface="Times New Roman" panose="02020603050405020304" pitchFamily="18" charset="0"/>
                          <a:ea typeface="Times New Roman" panose="02020603050405020304" pitchFamily="18" charset="0"/>
                        </a:rPr>
                        <a:t>• Local presence</a:t>
                      </a:r>
                    </a:p>
                  </a:txBody>
                  <a:tcPr marL="9525" marR="9525" marT="9525" marB="9525" anchor="ctr">
                    <a:solidFill>
                      <a:schemeClr val="bg1">
                        <a:lumMod val="95000"/>
                      </a:schemeClr>
                    </a:solidFill>
                  </a:tcPr>
                </a:tc>
                <a:tc>
                  <a:txBody>
                    <a:bodyPr/>
                    <a:lstStyle/>
                    <a:p>
                      <a:pPr algn="just">
                        <a:lnSpc>
                          <a:spcPct val="115000"/>
                        </a:lnSpc>
                      </a:pPr>
                      <a:r>
                        <a:rPr lang="en-IN" sz="1700" kern="100" dirty="0">
                          <a:effectLst/>
                          <a:latin typeface="Times New Roman" panose="02020603050405020304" pitchFamily="18" charset="0"/>
                          <a:ea typeface="Times New Roman" panose="02020603050405020304" pitchFamily="18" charset="0"/>
                        </a:rPr>
                        <a:t>• No smart features</a:t>
                      </a:r>
                    </a:p>
                    <a:p>
                      <a:pPr algn="just">
                        <a:lnSpc>
                          <a:spcPct val="115000"/>
                        </a:lnSpc>
                      </a:pPr>
                      <a:r>
                        <a:rPr lang="en-IN" sz="1700" kern="100" dirty="0">
                          <a:effectLst/>
                          <a:latin typeface="Times New Roman" panose="02020603050405020304" pitchFamily="18" charset="0"/>
                          <a:ea typeface="Times New Roman" panose="02020603050405020304" pitchFamily="18" charset="0"/>
                        </a:rPr>
                        <a:t>• Limited scalability</a:t>
                      </a:r>
                    </a:p>
                  </a:txBody>
                  <a:tcPr marL="9525" marR="9525" marT="9525" marB="9525" anchor="ctr">
                    <a:solidFill>
                      <a:schemeClr val="bg1">
                        <a:lumMod val="95000"/>
                      </a:schemeClr>
                    </a:solidFill>
                  </a:tcPr>
                </a:tc>
                <a:tc>
                  <a:txBody>
                    <a:bodyPr/>
                    <a:lstStyle/>
                    <a:p>
                      <a:pPr marL="285750" indent="-285750" algn="just">
                        <a:lnSpc>
                          <a:spcPct val="115000"/>
                        </a:lnSpc>
                        <a:buFont typeface="Arial" panose="020B0604020202020204" pitchFamily="34" charset="0"/>
                        <a:buChar char="•"/>
                      </a:pPr>
                      <a:r>
                        <a:rPr lang="en-IN" sz="1700" kern="100" dirty="0">
                          <a:effectLst/>
                          <a:latin typeface="Times New Roman" panose="02020603050405020304" pitchFamily="18" charset="0"/>
                          <a:ea typeface="Times New Roman" panose="02020603050405020304" pitchFamily="18" charset="0"/>
                        </a:rPr>
                        <a:t>AI automation</a:t>
                      </a:r>
                    </a:p>
                    <a:p>
                      <a:pPr marL="285750" indent="-285750" algn="just">
                        <a:lnSpc>
                          <a:spcPct val="115000"/>
                        </a:lnSpc>
                        <a:buFont typeface="Arial" panose="020B0604020202020204" pitchFamily="34" charset="0"/>
                        <a:buChar char="•"/>
                      </a:pPr>
                      <a:r>
                        <a:rPr lang="en-IN" sz="1700" kern="100" dirty="0">
                          <a:effectLst/>
                          <a:latin typeface="Times New Roman" panose="02020603050405020304" pitchFamily="18" charset="0"/>
                          <a:ea typeface="Times New Roman" panose="02020603050405020304" pitchFamily="18" charset="0"/>
                        </a:rPr>
                        <a:t>Modular design</a:t>
                      </a:r>
                    </a:p>
                    <a:p>
                      <a:pPr marL="285750" indent="-285750" algn="just">
                        <a:lnSpc>
                          <a:spcPct val="115000"/>
                        </a:lnSpc>
                        <a:buFont typeface="Arial" panose="020B0604020202020204" pitchFamily="34" charset="0"/>
                        <a:buChar char="•"/>
                      </a:pPr>
                      <a:r>
                        <a:rPr lang="en-IN" sz="1700" kern="100" dirty="0">
                          <a:effectLst/>
                          <a:latin typeface="Times New Roman" panose="02020603050405020304" pitchFamily="18" charset="0"/>
                          <a:ea typeface="Times New Roman" panose="02020603050405020304" pitchFamily="18" charset="0"/>
                        </a:rPr>
                        <a:t>5x greater yield</a:t>
                      </a:r>
                    </a:p>
                  </a:txBody>
                  <a:tcPr marL="9525" marR="9525" marT="9525" marB="9525" anchor="ctr">
                    <a:solidFill>
                      <a:schemeClr val="bg1">
                        <a:lumMod val="95000"/>
                      </a:schemeClr>
                    </a:solidFill>
                  </a:tcPr>
                </a:tc>
                <a:extLst>
                  <a:ext uri="{0D108BD9-81ED-4DB2-BD59-A6C34878D82A}">
                    <a16:rowId xmlns:a16="http://schemas.microsoft.com/office/drawing/2014/main" val="2821306600"/>
                  </a:ext>
                </a:extLst>
              </a:tr>
              <a:tr h="936270">
                <a:tc>
                  <a:txBody>
                    <a:bodyPr/>
                    <a:lstStyle/>
                    <a:p>
                      <a:pPr algn="just">
                        <a:lnSpc>
                          <a:spcPct val="115000"/>
                        </a:lnSpc>
                      </a:pPr>
                      <a:r>
                        <a:rPr lang="en-IN" sz="1700" b="1" kern="100" dirty="0">
                          <a:solidFill>
                            <a:schemeClr val="tx1"/>
                          </a:solidFill>
                          <a:effectLst/>
                          <a:latin typeface="Times New Roman" panose="02020603050405020304" pitchFamily="18" charset="0"/>
                          <a:ea typeface="Times New Roman" panose="02020603050405020304" pitchFamily="18" charset="0"/>
                        </a:rPr>
                        <a:t>Hydrilla</a:t>
                      </a:r>
                      <a:endParaRPr lang="en-IN" sz="1700" kern="100" dirty="0">
                        <a:solidFill>
                          <a:schemeClr val="tx1"/>
                        </a:solidFill>
                        <a:effectLst/>
                        <a:latin typeface="Times New Roman" panose="02020603050405020304" pitchFamily="18" charset="0"/>
                        <a:ea typeface="Times New Roman" panose="02020603050405020304" pitchFamily="18" charset="0"/>
                      </a:endParaRPr>
                    </a:p>
                  </a:txBody>
                  <a:tcPr marL="9525" marR="9525" marT="9525" marB="9525" anchor="ctr">
                    <a:solidFill>
                      <a:schemeClr val="bg1"/>
                    </a:solidFill>
                  </a:tcPr>
                </a:tc>
                <a:tc>
                  <a:txBody>
                    <a:bodyPr/>
                    <a:lstStyle/>
                    <a:p>
                      <a:pPr algn="ctr">
                        <a:lnSpc>
                          <a:spcPct val="115000"/>
                        </a:lnSpc>
                      </a:pPr>
                      <a:r>
                        <a:rPr lang="en-IN" sz="1700" kern="100" dirty="0">
                          <a:effectLst/>
                          <a:latin typeface="Times New Roman" panose="02020603050405020304" pitchFamily="18" charset="0"/>
                          <a:ea typeface="Times New Roman" panose="02020603050405020304" pitchFamily="18" charset="0"/>
                        </a:rPr>
                        <a:t>India</a:t>
                      </a:r>
                    </a:p>
                  </a:txBody>
                  <a:tcPr marL="9525" marR="9525" marT="9525" marB="9525" anchor="ctr">
                    <a:solidFill>
                      <a:schemeClr val="bg1"/>
                    </a:solidFill>
                  </a:tcPr>
                </a:tc>
                <a:tc>
                  <a:txBody>
                    <a:bodyPr/>
                    <a:lstStyle/>
                    <a:p>
                      <a:pPr algn="ctr">
                        <a:lnSpc>
                          <a:spcPct val="115000"/>
                        </a:lnSpc>
                      </a:pPr>
                      <a:r>
                        <a:rPr lang="en-IN" sz="1700" kern="100" dirty="0">
                          <a:effectLst/>
                          <a:latin typeface="Times New Roman" panose="02020603050405020304" pitchFamily="18" charset="0"/>
                          <a:ea typeface="Times New Roman" panose="02020603050405020304" pitchFamily="18" charset="0"/>
                        </a:rPr>
                        <a:t>₹2,000-8,000</a:t>
                      </a:r>
                    </a:p>
                  </a:txBody>
                  <a:tcPr marL="9525" marR="9525" marT="9525" marB="9525" anchor="ctr">
                    <a:solidFill>
                      <a:schemeClr val="bg1"/>
                    </a:solidFill>
                  </a:tcPr>
                </a:tc>
                <a:tc>
                  <a:txBody>
                    <a:bodyPr/>
                    <a:lstStyle/>
                    <a:p>
                      <a:pPr algn="just">
                        <a:lnSpc>
                          <a:spcPct val="115000"/>
                        </a:lnSpc>
                      </a:pPr>
                      <a:r>
                        <a:rPr lang="en-IN" sz="1700" kern="100" dirty="0">
                          <a:effectLst/>
                          <a:latin typeface="Times New Roman" panose="02020603050405020304" pitchFamily="18" charset="0"/>
                          <a:ea typeface="Times New Roman" panose="02020603050405020304" pitchFamily="18" charset="0"/>
                        </a:rPr>
                        <a:t>• DIY focus</a:t>
                      </a:r>
                    </a:p>
                    <a:p>
                      <a:pPr algn="just">
                        <a:lnSpc>
                          <a:spcPct val="115000"/>
                        </a:lnSpc>
                      </a:pPr>
                      <a:r>
                        <a:rPr lang="en-IN" sz="1700" kern="100" dirty="0">
                          <a:effectLst/>
                          <a:latin typeface="Times New Roman" panose="02020603050405020304" pitchFamily="18" charset="0"/>
                          <a:ea typeface="Times New Roman" panose="02020603050405020304" pitchFamily="18" charset="0"/>
                        </a:rPr>
                        <a:t>• Affordable</a:t>
                      </a:r>
                    </a:p>
                  </a:txBody>
                  <a:tcPr marL="9525" marR="9525" marT="9525" marB="9525" anchor="ctr">
                    <a:solidFill>
                      <a:schemeClr val="bg1"/>
                    </a:solidFill>
                  </a:tcPr>
                </a:tc>
                <a:tc>
                  <a:txBody>
                    <a:bodyPr/>
                    <a:lstStyle/>
                    <a:p>
                      <a:pPr algn="just">
                        <a:lnSpc>
                          <a:spcPct val="115000"/>
                        </a:lnSpc>
                      </a:pPr>
                      <a:r>
                        <a:rPr lang="en-IN" sz="1700" kern="100" dirty="0">
                          <a:effectLst/>
                          <a:latin typeface="Times New Roman" panose="02020603050405020304" pitchFamily="18" charset="0"/>
                          <a:ea typeface="Times New Roman" panose="02020603050405020304" pitchFamily="18" charset="0"/>
                        </a:rPr>
                        <a:t>• Technical setup</a:t>
                      </a:r>
                    </a:p>
                    <a:p>
                      <a:pPr algn="just">
                        <a:lnSpc>
                          <a:spcPct val="115000"/>
                        </a:lnSpc>
                      </a:pPr>
                      <a:r>
                        <a:rPr lang="en-IN" sz="1700" kern="100" dirty="0">
                          <a:effectLst/>
                          <a:latin typeface="Times New Roman" panose="02020603050405020304" pitchFamily="18" charset="0"/>
                          <a:ea typeface="Times New Roman" panose="02020603050405020304" pitchFamily="18" charset="0"/>
                        </a:rPr>
                        <a:t>• High maintenance</a:t>
                      </a:r>
                    </a:p>
                  </a:txBody>
                  <a:tcPr marL="9525" marR="9525" marT="9525" marB="9525" anchor="ctr">
                    <a:solidFill>
                      <a:schemeClr val="bg1"/>
                    </a:solidFill>
                  </a:tcPr>
                </a:tc>
                <a:tc>
                  <a:txBody>
                    <a:bodyPr/>
                    <a:lstStyle/>
                    <a:p>
                      <a:pPr marL="285750" indent="-285750" algn="just">
                        <a:lnSpc>
                          <a:spcPct val="115000"/>
                        </a:lnSpc>
                        <a:buFont typeface="Arial" panose="020B0604020202020204" pitchFamily="34" charset="0"/>
                        <a:buChar char="•"/>
                      </a:pPr>
                      <a:r>
                        <a:rPr lang="en-IN" sz="1700" kern="100" dirty="0">
                          <a:effectLst/>
                          <a:latin typeface="Times New Roman" panose="02020603050405020304" pitchFamily="18" charset="0"/>
                          <a:ea typeface="Times New Roman" panose="02020603050405020304" pitchFamily="18" charset="0"/>
                        </a:rPr>
                        <a:t>Plug-and-play simplicity</a:t>
                      </a:r>
                    </a:p>
                    <a:p>
                      <a:pPr marL="285750" indent="-285750" algn="just">
                        <a:lnSpc>
                          <a:spcPct val="115000"/>
                        </a:lnSpc>
                        <a:buFont typeface="Arial" panose="020B0604020202020204" pitchFamily="34" charset="0"/>
                        <a:buChar char="•"/>
                      </a:pPr>
                      <a:r>
                        <a:rPr lang="en-IN" sz="1700" kern="100" dirty="0">
                          <a:effectLst/>
                          <a:latin typeface="Times New Roman" panose="02020603050405020304" pitchFamily="18" charset="0"/>
                          <a:ea typeface="Times New Roman" panose="02020603050405020304" pitchFamily="18" charset="0"/>
                        </a:rPr>
                        <a:t>90% less maintenance</a:t>
                      </a:r>
                    </a:p>
                  </a:txBody>
                  <a:tcPr marL="9525" marR="9525" marT="9525" marB="9525" anchor="ctr">
                    <a:solidFill>
                      <a:schemeClr val="bg1"/>
                    </a:solidFill>
                  </a:tcPr>
                </a:tc>
                <a:extLst>
                  <a:ext uri="{0D108BD9-81ED-4DB2-BD59-A6C34878D82A}">
                    <a16:rowId xmlns:a16="http://schemas.microsoft.com/office/drawing/2014/main" val="3090936698"/>
                  </a:ext>
                </a:extLst>
              </a:tr>
              <a:tr h="936270">
                <a:tc>
                  <a:txBody>
                    <a:bodyPr/>
                    <a:lstStyle/>
                    <a:p>
                      <a:pPr algn="just">
                        <a:lnSpc>
                          <a:spcPct val="115000"/>
                        </a:lnSpc>
                      </a:pPr>
                      <a:r>
                        <a:rPr lang="en-IN" sz="1700" b="1" kern="100" dirty="0" err="1">
                          <a:solidFill>
                            <a:schemeClr val="tx1"/>
                          </a:solidFill>
                          <a:effectLst/>
                          <a:latin typeface="Times New Roman" panose="02020603050405020304" pitchFamily="18" charset="0"/>
                          <a:ea typeface="Times New Roman" panose="02020603050405020304" pitchFamily="18" charset="0"/>
                        </a:rPr>
                        <a:t>BitMantis</a:t>
                      </a:r>
                      <a:endParaRPr lang="en-IN" sz="1700" kern="100" dirty="0">
                        <a:solidFill>
                          <a:schemeClr val="tx1"/>
                        </a:solidFill>
                        <a:effectLst/>
                        <a:latin typeface="Times New Roman" panose="02020603050405020304" pitchFamily="18" charset="0"/>
                        <a:ea typeface="Times New Roman" panose="02020603050405020304" pitchFamily="18" charset="0"/>
                      </a:endParaRPr>
                    </a:p>
                  </a:txBody>
                  <a:tcPr marL="9525" marR="9525" marT="9525" marB="9525" anchor="ctr">
                    <a:solidFill>
                      <a:schemeClr val="bg1">
                        <a:lumMod val="95000"/>
                      </a:schemeClr>
                    </a:solidFill>
                  </a:tcPr>
                </a:tc>
                <a:tc>
                  <a:txBody>
                    <a:bodyPr/>
                    <a:lstStyle/>
                    <a:p>
                      <a:pPr algn="ctr">
                        <a:lnSpc>
                          <a:spcPct val="115000"/>
                        </a:lnSpc>
                      </a:pPr>
                      <a:r>
                        <a:rPr lang="en-IN" sz="1700" kern="100" dirty="0">
                          <a:effectLst/>
                          <a:latin typeface="Times New Roman" panose="02020603050405020304" pitchFamily="18" charset="0"/>
                          <a:ea typeface="Times New Roman" panose="02020603050405020304" pitchFamily="18" charset="0"/>
                        </a:rPr>
                        <a:t>India</a:t>
                      </a:r>
                    </a:p>
                  </a:txBody>
                  <a:tcPr marL="9525" marR="9525" marT="9525" marB="9525" anchor="ctr">
                    <a:solidFill>
                      <a:schemeClr val="bg1">
                        <a:lumMod val="95000"/>
                      </a:schemeClr>
                    </a:solidFill>
                  </a:tcPr>
                </a:tc>
                <a:tc>
                  <a:txBody>
                    <a:bodyPr/>
                    <a:lstStyle/>
                    <a:p>
                      <a:pPr algn="ctr">
                        <a:lnSpc>
                          <a:spcPct val="115000"/>
                        </a:lnSpc>
                      </a:pPr>
                      <a:r>
                        <a:rPr lang="en-IN" sz="1700" kern="100">
                          <a:effectLst/>
                          <a:latin typeface="Times New Roman" panose="02020603050405020304" pitchFamily="18" charset="0"/>
                          <a:ea typeface="Times New Roman" panose="02020603050405020304" pitchFamily="18" charset="0"/>
                        </a:rPr>
                        <a:t>₹15,000-30,000</a:t>
                      </a:r>
                    </a:p>
                  </a:txBody>
                  <a:tcPr marL="9525" marR="9525" marT="9525" marB="9525" anchor="ctr">
                    <a:solidFill>
                      <a:schemeClr val="bg1">
                        <a:lumMod val="95000"/>
                      </a:schemeClr>
                    </a:solidFill>
                  </a:tcPr>
                </a:tc>
                <a:tc>
                  <a:txBody>
                    <a:bodyPr/>
                    <a:lstStyle/>
                    <a:p>
                      <a:pPr algn="just">
                        <a:lnSpc>
                          <a:spcPct val="115000"/>
                        </a:lnSpc>
                      </a:pPr>
                      <a:r>
                        <a:rPr lang="en-IN" sz="1700" kern="100" dirty="0">
                          <a:effectLst/>
                          <a:latin typeface="Times New Roman" panose="02020603050405020304" pitchFamily="18" charset="0"/>
                          <a:ea typeface="Times New Roman" panose="02020603050405020304" pitchFamily="18" charset="0"/>
                        </a:rPr>
                        <a:t>• Smart elements</a:t>
                      </a:r>
                    </a:p>
                    <a:p>
                      <a:pPr algn="just">
                        <a:lnSpc>
                          <a:spcPct val="115000"/>
                        </a:lnSpc>
                      </a:pPr>
                      <a:r>
                        <a:rPr lang="en-IN" sz="1700" kern="100" dirty="0">
                          <a:effectLst/>
                          <a:latin typeface="Times New Roman" panose="02020603050405020304" pitchFamily="18" charset="0"/>
                          <a:ea typeface="Times New Roman" panose="02020603050405020304" pitchFamily="18" charset="0"/>
                        </a:rPr>
                        <a:t>• Some automation</a:t>
                      </a:r>
                    </a:p>
                  </a:txBody>
                  <a:tcPr marL="9525" marR="9525" marT="9525" marB="9525" anchor="ctr">
                    <a:solidFill>
                      <a:schemeClr val="bg1">
                        <a:lumMod val="95000"/>
                      </a:schemeClr>
                    </a:solidFill>
                  </a:tcPr>
                </a:tc>
                <a:tc>
                  <a:txBody>
                    <a:bodyPr/>
                    <a:lstStyle/>
                    <a:p>
                      <a:pPr algn="just">
                        <a:lnSpc>
                          <a:spcPct val="115000"/>
                        </a:lnSpc>
                      </a:pPr>
                      <a:r>
                        <a:rPr lang="en-IN" sz="1700" kern="100" dirty="0">
                          <a:effectLst/>
                          <a:latin typeface="Times New Roman" panose="02020603050405020304" pitchFamily="18" charset="0"/>
                          <a:ea typeface="Times New Roman" panose="02020603050405020304" pitchFamily="18" charset="0"/>
                        </a:rPr>
                        <a:t>• Institutional focus</a:t>
                      </a:r>
                    </a:p>
                    <a:p>
                      <a:pPr algn="just">
                        <a:lnSpc>
                          <a:spcPct val="115000"/>
                        </a:lnSpc>
                      </a:pPr>
                      <a:r>
                        <a:rPr lang="en-IN" sz="1700" kern="100" dirty="0">
                          <a:effectLst/>
                          <a:latin typeface="Times New Roman" panose="02020603050405020304" pitchFamily="18" charset="0"/>
                          <a:ea typeface="Times New Roman" panose="02020603050405020304" pitchFamily="18" charset="0"/>
                        </a:rPr>
                        <a:t>• Bulky design</a:t>
                      </a:r>
                    </a:p>
                  </a:txBody>
                  <a:tcPr marL="9525" marR="9525" marT="9525" marB="9525" anchor="ctr">
                    <a:solidFill>
                      <a:schemeClr val="bg1">
                        <a:lumMod val="95000"/>
                      </a:schemeClr>
                    </a:solidFill>
                  </a:tcPr>
                </a:tc>
                <a:tc>
                  <a:txBody>
                    <a:bodyPr/>
                    <a:lstStyle/>
                    <a:p>
                      <a:pPr marL="285750" indent="-285750" algn="just">
                        <a:lnSpc>
                          <a:spcPct val="115000"/>
                        </a:lnSpc>
                        <a:buFont typeface="Arial" panose="020B0604020202020204" pitchFamily="34" charset="0"/>
                        <a:buChar char="•"/>
                      </a:pPr>
                      <a:r>
                        <a:rPr lang="en-IN" sz="1700" kern="100" dirty="0">
                          <a:effectLst/>
                          <a:latin typeface="Times New Roman" panose="02020603050405020304" pitchFamily="18" charset="0"/>
                          <a:ea typeface="Times New Roman" panose="02020603050405020304" pitchFamily="18" charset="0"/>
                        </a:rPr>
                        <a:t>Home-friendly design</a:t>
                      </a:r>
                    </a:p>
                    <a:p>
                      <a:pPr marL="285750" indent="-285750" algn="just">
                        <a:lnSpc>
                          <a:spcPct val="115000"/>
                        </a:lnSpc>
                        <a:buFont typeface="Arial" panose="020B0604020202020204" pitchFamily="34" charset="0"/>
                        <a:buChar char="•"/>
                      </a:pPr>
                      <a:r>
                        <a:rPr lang="en-IN" sz="1700" kern="100" dirty="0">
                          <a:effectLst/>
                          <a:latin typeface="Times New Roman" panose="02020603050405020304" pitchFamily="18" charset="0"/>
                          <a:ea typeface="Times New Roman" panose="02020603050405020304" pitchFamily="18" charset="0"/>
                        </a:rPr>
                        <a:t>Consumer-first approach</a:t>
                      </a:r>
                    </a:p>
                  </a:txBody>
                  <a:tcPr marL="9525" marR="9525" marT="9525" marB="9525" anchor="ctr">
                    <a:solidFill>
                      <a:schemeClr val="bg1">
                        <a:lumMod val="95000"/>
                      </a:schemeClr>
                    </a:solidFill>
                  </a:tcPr>
                </a:tc>
                <a:extLst>
                  <a:ext uri="{0D108BD9-81ED-4DB2-BD59-A6C34878D82A}">
                    <a16:rowId xmlns:a16="http://schemas.microsoft.com/office/drawing/2014/main" val="150054355"/>
                  </a:ext>
                </a:extLst>
              </a:tr>
              <a:tr h="936270">
                <a:tc>
                  <a:txBody>
                    <a:bodyPr/>
                    <a:lstStyle/>
                    <a:p>
                      <a:pPr algn="just">
                        <a:lnSpc>
                          <a:spcPct val="115000"/>
                        </a:lnSpc>
                      </a:pPr>
                      <a:r>
                        <a:rPr lang="en-IN" sz="1700" b="1" kern="100" dirty="0" err="1">
                          <a:solidFill>
                            <a:schemeClr val="tx1"/>
                          </a:solidFill>
                          <a:effectLst/>
                          <a:latin typeface="Times New Roman" panose="02020603050405020304" pitchFamily="18" charset="0"/>
                          <a:ea typeface="Times New Roman" panose="02020603050405020304" pitchFamily="18" charset="0"/>
                        </a:rPr>
                        <a:t>AeroGarden</a:t>
                      </a:r>
                      <a:endParaRPr lang="en-IN" sz="1700" kern="100" dirty="0">
                        <a:solidFill>
                          <a:schemeClr val="tx1"/>
                        </a:solidFill>
                        <a:effectLst/>
                        <a:latin typeface="Times New Roman" panose="02020603050405020304" pitchFamily="18" charset="0"/>
                        <a:ea typeface="Times New Roman" panose="02020603050405020304" pitchFamily="18" charset="0"/>
                      </a:endParaRPr>
                    </a:p>
                  </a:txBody>
                  <a:tcPr marL="9525" marR="9525" marT="9525" marB="9525" anchor="ctr">
                    <a:solidFill>
                      <a:schemeClr val="bg1"/>
                    </a:solidFill>
                  </a:tcPr>
                </a:tc>
                <a:tc>
                  <a:txBody>
                    <a:bodyPr/>
                    <a:lstStyle/>
                    <a:p>
                      <a:pPr algn="ctr">
                        <a:lnSpc>
                          <a:spcPct val="115000"/>
                        </a:lnSpc>
                      </a:pPr>
                      <a:r>
                        <a:rPr lang="en-IN" sz="1700" kern="100" dirty="0">
                          <a:effectLst/>
                          <a:latin typeface="Times New Roman" panose="02020603050405020304" pitchFamily="18" charset="0"/>
                          <a:ea typeface="Times New Roman" panose="02020603050405020304" pitchFamily="18" charset="0"/>
                        </a:rPr>
                        <a:t>Global</a:t>
                      </a:r>
                    </a:p>
                  </a:txBody>
                  <a:tcPr marL="9525" marR="9525" marT="9525" marB="9525" anchor="ctr">
                    <a:solidFill>
                      <a:schemeClr val="bg1"/>
                    </a:solidFill>
                  </a:tcPr>
                </a:tc>
                <a:tc>
                  <a:txBody>
                    <a:bodyPr/>
                    <a:lstStyle/>
                    <a:p>
                      <a:pPr algn="ctr">
                        <a:lnSpc>
                          <a:spcPct val="115000"/>
                        </a:lnSpc>
                      </a:pPr>
                      <a:r>
                        <a:rPr lang="en-IN" sz="1700" kern="100" dirty="0">
                          <a:effectLst/>
                          <a:latin typeface="Times New Roman" panose="02020603050405020304" pitchFamily="18" charset="0"/>
                          <a:ea typeface="Times New Roman" panose="02020603050405020304" pitchFamily="18" charset="0"/>
                        </a:rPr>
                        <a:t>₹8,300-33,200</a:t>
                      </a:r>
                    </a:p>
                  </a:txBody>
                  <a:tcPr marL="9525" marR="9525" marT="9525" marB="9525" anchor="ctr">
                    <a:solidFill>
                      <a:schemeClr val="bg1"/>
                    </a:solidFill>
                  </a:tcPr>
                </a:tc>
                <a:tc>
                  <a:txBody>
                    <a:bodyPr/>
                    <a:lstStyle/>
                    <a:p>
                      <a:pPr algn="just">
                        <a:lnSpc>
                          <a:spcPct val="115000"/>
                        </a:lnSpc>
                      </a:pPr>
                      <a:r>
                        <a:rPr lang="en-IN" sz="1700" kern="100" dirty="0">
                          <a:effectLst/>
                          <a:latin typeface="Times New Roman" panose="02020603050405020304" pitchFamily="18" charset="0"/>
                          <a:ea typeface="Times New Roman" panose="02020603050405020304" pitchFamily="18" charset="0"/>
                        </a:rPr>
                        <a:t>• Established brand</a:t>
                      </a:r>
                    </a:p>
                    <a:p>
                      <a:pPr algn="just">
                        <a:lnSpc>
                          <a:spcPct val="115000"/>
                        </a:lnSpc>
                      </a:pPr>
                      <a:r>
                        <a:rPr lang="en-IN" sz="1700" kern="100" dirty="0">
                          <a:effectLst/>
                          <a:latin typeface="Times New Roman" panose="02020603050405020304" pitchFamily="18" charset="0"/>
                          <a:ea typeface="Times New Roman" panose="02020603050405020304" pitchFamily="18" charset="0"/>
                        </a:rPr>
                        <a:t>• Wide range</a:t>
                      </a:r>
                    </a:p>
                  </a:txBody>
                  <a:tcPr marL="9525" marR="9525" marT="9525" marB="9525" anchor="ctr">
                    <a:solidFill>
                      <a:schemeClr val="bg1"/>
                    </a:solidFill>
                  </a:tcPr>
                </a:tc>
                <a:tc>
                  <a:txBody>
                    <a:bodyPr/>
                    <a:lstStyle/>
                    <a:p>
                      <a:pPr algn="just">
                        <a:lnSpc>
                          <a:spcPct val="115000"/>
                        </a:lnSpc>
                      </a:pPr>
                      <a:r>
                        <a:rPr lang="en-IN" sz="1700" kern="100" dirty="0">
                          <a:effectLst/>
                          <a:latin typeface="Times New Roman" panose="02020603050405020304" pitchFamily="18" charset="0"/>
                          <a:ea typeface="Times New Roman" panose="02020603050405020304" pitchFamily="18" charset="0"/>
                        </a:rPr>
                        <a:t>• Expensive pods</a:t>
                      </a:r>
                    </a:p>
                    <a:p>
                      <a:pPr algn="just">
                        <a:lnSpc>
                          <a:spcPct val="115000"/>
                        </a:lnSpc>
                      </a:pPr>
                      <a:r>
                        <a:rPr lang="en-IN" sz="1700" kern="100" dirty="0">
                          <a:effectLst/>
                          <a:latin typeface="Times New Roman" panose="02020603050405020304" pitchFamily="18" charset="0"/>
                          <a:ea typeface="Times New Roman" panose="02020603050405020304" pitchFamily="18" charset="0"/>
                        </a:rPr>
                        <a:t>• No India focus</a:t>
                      </a:r>
                    </a:p>
                  </a:txBody>
                  <a:tcPr marL="9525" marR="9525" marT="9525" marB="9525" anchor="ctr">
                    <a:solidFill>
                      <a:schemeClr val="bg1"/>
                    </a:solidFill>
                  </a:tcPr>
                </a:tc>
                <a:tc>
                  <a:txBody>
                    <a:bodyPr/>
                    <a:lstStyle/>
                    <a:p>
                      <a:pPr marL="285750" indent="-285750" algn="just">
                        <a:lnSpc>
                          <a:spcPct val="115000"/>
                        </a:lnSpc>
                        <a:buFont typeface="Arial" panose="020B0604020202020204" pitchFamily="34" charset="0"/>
                        <a:buChar char="•"/>
                      </a:pPr>
                      <a:r>
                        <a:rPr lang="en-IN" sz="1700" kern="100" dirty="0">
                          <a:effectLst/>
                          <a:latin typeface="Times New Roman" panose="02020603050405020304" pitchFamily="18" charset="0"/>
                          <a:ea typeface="Times New Roman" panose="02020603050405020304" pitchFamily="18" charset="0"/>
                        </a:rPr>
                        <a:t>India-optimized</a:t>
                      </a:r>
                    </a:p>
                    <a:p>
                      <a:pPr marL="285750" indent="-285750" algn="just">
                        <a:lnSpc>
                          <a:spcPct val="115000"/>
                        </a:lnSpc>
                        <a:buFont typeface="Arial" panose="020B0604020202020204" pitchFamily="34" charset="0"/>
                        <a:buChar char="•"/>
                      </a:pPr>
                      <a:r>
                        <a:rPr lang="en-IN" sz="1700" kern="100" dirty="0">
                          <a:effectLst/>
                          <a:latin typeface="Times New Roman" panose="02020603050405020304" pitchFamily="18" charset="0"/>
                          <a:ea typeface="Times New Roman" panose="02020603050405020304" pitchFamily="18" charset="0"/>
                        </a:rPr>
                        <a:t>Better value</a:t>
                      </a:r>
                    </a:p>
                    <a:p>
                      <a:pPr marL="285750" indent="-285750" algn="just">
                        <a:lnSpc>
                          <a:spcPct val="115000"/>
                        </a:lnSpc>
                        <a:buFont typeface="Arial" panose="020B0604020202020204" pitchFamily="34" charset="0"/>
                        <a:buChar char="•"/>
                      </a:pPr>
                      <a:r>
                        <a:rPr lang="en-IN" sz="1700" kern="100" dirty="0">
                          <a:effectLst/>
                          <a:latin typeface="Times New Roman" panose="02020603050405020304" pitchFamily="18" charset="0"/>
                          <a:ea typeface="Times New Roman" panose="02020603050405020304" pitchFamily="18" charset="0"/>
                        </a:rPr>
                        <a:t>Local support</a:t>
                      </a:r>
                    </a:p>
                  </a:txBody>
                  <a:tcPr marL="9525" marR="9525" marT="9525" marB="9525" anchor="ctr">
                    <a:solidFill>
                      <a:schemeClr val="bg1"/>
                    </a:solidFill>
                  </a:tcPr>
                </a:tc>
                <a:extLst>
                  <a:ext uri="{0D108BD9-81ED-4DB2-BD59-A6C34878D82A}">
                    <a16:rowId xmlns:a16="http://schemas.microsoft.com/office/drawing/2014/main" val="824189967"/>
                  </a:ext>
                </a:extLst>
              </a:tr>
              <a:tr h="936270">
                <a:tc>
                  <a:txBody>
                    <a:bodyPr/>
                    <a:lstStyle/>
                    <a:p>
                      <a:pPr algn="just">
                        <a:lnSpc>
                          <a:spcPct val="115000"/>
                        </a:lnSpc>
                      </a:pPr>
                      <a:r>
                        <a:rPr lang="en-IN" sz="1700" b="1" kern="100" dirty="0">
                          <a:solidFill>
                            <a:schemeClr val="tx1"/>
                          </a:solidFill>
                          <a:effectLst/>
                          <a:latin typeface="Times New Roman" panose="02020603050405020304" pitchFamily="18" charset="0"/>
                          <a:ea typeface="Times New Roman" panose="02020603050405020304" pitchFamily="18" charset="0"/>
                        </a:rPr>
                        <a:t>Click &amp; Grow</a:t>
                      </a:r>
                      <a:endParaRPr lang="en-IN" sz="1700" kern="100" dirty="0">
                        <a:solidFill>
                          <a:schemeClr val="tx1"/>
                        </a:solidFill>
                        <a:effectLst/>
                        <a:latin typeface="Times New Roman" panose="02020603050405020304" pitchFamily="18" charset="0"/>
                        <a:ea typeface="Times New Roman" panose="02020603050405020304" pitchFamily="18" charset="0"/>
                      </a:endParaRPr>
                    </a:p>
                  </a:txBody>
                  <a:tcPr marL="9525" marR="9525" marT="9525" marB="9525" anchor="ctr">
                    <a:solidFill>
                      <a:schemeClr val="bg1">
                        <a:lumMod val="95000"/>
                      </a:schemeClr>
                    </a:solidFill>
                  </a:tcPr>
                </a:tc>
                <a:tc>
                  <a:txBody>
                    <a:bodyPr/>
                    <a:lstStyle/>
                    <a:p>
                      <a:pPr algn="ctr">
                        <a:lnSpc>
                          <a:spcPct val="115000"/>
                        </a:lnSpc>
                      </a:pPr>
                      <a:r>
                        <a:rPr lang="en-IN" sz="1700" kern="100">
                          <a:effectLst/>
                          <a:latin typeface="Times New Roman" panose="02020603050405020304" pitchFamily="18" charset="0"/>
                          <a:ea typeface="Times New Roman" panose="02020603050405020304" pitchFamily="18" charset="0"/>
                        </a:rPr>
                        <a:t>Global</a:t>
                      </a:r>
                    </a:p>
                  </a:txBody>
                  <a:tcPr marL="9525" marR="9525" marT="9525" marB="9525" anchor="ctr">
                    <a:solidFill>
                      <a:schemeClr val="bg1">
                        <a:lumMod val="95000"/>
                      </a:schemeClr>
                    </a:solidFill>
                  </a:tcPr>
                </a:tc>
                <a:tc>
                  <a:txBody>
                    <a:bodyPr/>
                    <a:lstStyle/>
                    <a:p>
                      <a:pPr algn="ctr">
                        <a:lnSpc>
                          <a:spcPct val="115000"/>
                        </a:lnSpc>
                      </a:pPr>
                      <a:r>
                        <a:rPr lang="en-IN" sz="1700" kern="100" dirty="0">
                          <a:effectLst/>
                          <a:latin typeface="Times New Roman" panose="02020603050405020304" pitchFamily="18" charset="0"/>
                          <a:ea typeface="Times New Roman" panose="02020603050405020304" pitchFamily="18" charset="0"/>
                        </a:rPr>
                        <a:t>₹16,600-24,900</a:t>
                      </a:r>
                    </a:p>
                  </a:txBody>
                  <a:tcPr marL="9525" marR="9525" marT="9525" marB="9525" anchor="ctr">
                    <a:solidFill>
                      <a:schemeClr val="bg1">
                        <a:lumMod val="95000"/>
                      </a:schemeClr>
                    </a:solidFill>
                  </a:tcPr>
                </a:tc>
                <a:tc>
                  <a:txBody>
                    <a:bodyPr/>
                    <a:lstStyle/>
                    <a:p>
                      <a:pPr algn="just">
                        <a:lnSpc>
                          <a:spcPct val="115000"/>
                        </a:lnSpc>
                      </a:pPr>
                      <a:r>
                        <a:rPr lang="en-IN" sz="1700" kern="100" dirty="0">
                          <a:effectLst/>
                          <a:latin typeface="Times New Roman" panose="02020603050405020304" pitchFamily="18" charset="0"/>
                          <a:ea typeface="Times New Roman" panose="02020603050405020304" pitchFamily="18" charset="0"/>
                        </a:rPr>
                        <a:t>• Simple design</a:t>
                      </a:r>
                    </a:p>
                    <a:p>
                      <a:pPr algn="just">
                        <a:lnSpc>
                          <a:spcPct val="115000"/>
                        </a:lnSpc>
                      </a:pPr>
                      <a:r>
                        <a:rPr lang="en-IN" sz="1700" kern="100" dirty="0">
                          <a:effectLst/>
                          <a:latin typeface="Times New Roman" panose="02020603050405020304" pitchFamily="18" charset="0"/>
                          <a:ea typeface="Times New Roman" panose="02020603050405020304" pitchFamily="18" charset="0"/>
                        </a:rPr>
                        <a:t>• Retail presence</a:t>
                      </a:r>
                    </a:p>
                  </a:txBody>
                  <a:tcPr marL="9525" marR="9525" marT="9525" marB="9525" anchor="ctr">
                    <a:solidFill>
                      <a:schemeClr val="bg1">
                        <a:lumMod val="95000"/>
                      </a:schemeClr>
                    </a:solidFill>
                  </a:tcPr>
                </a:tc>
                <a:tc>
                  <a:txBody>
                    <a:bodyPr/>
                    <a:lstStyle/>
                    <a:p>
                      <a:pPr algn="just">
                        <a:lnSpc>
                          <a:spcPct val="115000"/>
                        </a:lnSpc>
                      </a:pPr>
                      <a:r>
                        <a:rPr lang="en-IN" sz="1700" kern="100" dirty="0">
                          <a:effectLst/>
                          <a:latin typeface="Times New Roman" panose="02020603050405020304" pitchFamily="18" charset="0"/>
                          <a:ea typeface="Times New Roman" panose="02020603050405020304" pitchFamily="18" charset="0"/>
                        </a:rPr>
                        <a:t>• Fixed size</a:t>
                      </a:r>
                    </a:p>
                    <a:p>
                      <a:pPr algn="just">
                        <a:lnSpc>
                          <a:spcPct val="115000"/>
                        </a:lnSpc>
                      </a:pPr>
                      <a:r>
                        <a:rPr lang="en-IN" sz="1700" kern="100" dirty="0">
                          <a:effectLst/>
                          <a:latin typeface="Times New Roman" panose="02020603050405020304" pitchFamily="18" charset="0"/>
                          <a:ea typeface="Times New Roman" panose="02020603050405020304" pitchFamily="18" charset="0"/>
                        </a:rPr>
                        <a:t>• Limited adaptation</a:t>
                      </a:r>
                    </a:p>
                  </a:txBody>
                  <a:tcPr marL="9525" marR="9525" marT="9525" marB="9525" anchor="ctr">
                    <a:solidFill>
                      <a:schemeClr val="bg1">
                        <a:lumMod val="95000"/>
                      </a:schemeClr>
                    </a:solidFill>
                  </a:tcPr>
                </a:tc>
                <a:tc>
                  <a:txBody>
                    <a:bodyPr/>
                    <a:lstStyle/>
                    <a:p>
                      <a:pPr marL="285750" indent="-285750" algn="just">
                        <a:lnSpc>
                          <a:spcPct val="115000"/>
                        </a:lnSpc>
                        <a:buFont typeface="Arial" panose="020B0604020202020204" pitchFamily="34" charset="0"/>
                        <a:buChar char="•"/>
                      </a:pPr>
                      <a:r>
                        <a:rPr lang="en-IN" sz="1700" kern="100" dirty="0">
                          <a:effectLst/>
                          <a:latin typeface="Times New Roman" panose="02020603050405020304" pitchFamily="18" charset="0"/>
                          <a:ea typeface="Times New Roman" panose="02020603050405020304" pitchFamily="18" charset="0"/>
                        </a:rPr>
                        <a:t>Expandable system</a:t>
                      </a:r>
                    </a:p>
                    <a:p>
                      <a:pPr marL="285750" indent="-285750" algn="just">
                        <a:lnSpc>
                          <a:spcPct val="115000"/>
                        </a:lnSpc>
                        <a:buFont typeface="Arial" panose="020B0604020202020204" pitchFamily="34" charset="0"/>
                        <a:buChar char="•"/>
                      </a:pPr>
                      <a:r>
                        <a:rPr lang="en-IN" sz="1700" kern="100" dirty="0">
                          <a:effectLst/>
                          <a:latin typeface="Times New Roman" panose="02020603050405020304" pitchFamily="18" charset="0"/>
                          <a:ea typeface="Times New Roman" panose="02020603050405020304" pitchFamily="18" charset="0"/>
                        </a:rPr>
                        <a:t>Better suited for Indian cooking</a:t>
                      </a:r>
                    </a:p>
                  </a:txBody>
                  <a:tcPr marL="9525" marR="9525" marT="9525" marB="9525" anchor="ctr">
                    <a:solidFill>
                      <a:schemeClr val="bg1">
                        <a:lumMod val="95000"/>
                      </a:schemeClr>
                    </a:solidFill>
                  </a:tcPr>
                </a:tc>
                <a:extLst>
                  <a:ext uri="{0D108BD9-81ED-4DB2-BD59-A6C34878D82A}">
                    <a16:rowId xmlns:a16="http://schemas.microsoft.com/office/drawing/2014/main" val="3908498480"/>
                  </a:ext>
                </a:extLst>
              </a:tr>
              <a:tr h="936270">
                <a:tc>
                  <a:txBody>
                    <a:bodyPr/>
                    <a:lstStyle/>
                    <a:p>
                      <a:pPr algn="just">
                        <a:lnSpc>
                          <a:spcPct val="115000"/>
                        </a:lnSpc>
                      </a:pPr>
                      <a:r>
                        <a:rPr lang="en-IN" sz="1700" b="1" kern="100" dirty="0" err="1">
                          <a:solidFill>
                            <a:schemeClr val="tx1"/>
                          </a:solidFill>
                          <a:effectLst/>
                          <a:latin typeface="Times New Roman" panose="02020603050405020304" pitchFamily="18" charset="0"/>
                          <a:ea typeface="Times New Roman" panose="02020603050405020304" pitchFamily="18" charset="0"/>
                        </a:rPr>
                        <a:t>Gardyn</a:t>
                      </a:r>
                      <a:endParaRPr lang="en-IN" sz="1700" kern="100" dirty="0">
                        <a:solidFill>
                          <a:schemeClr val="tx1"/>
                        </a:solidFill>
                        <a:effectLst/>
                        <a:latin typeface="Times New Roman" panose="02020603050405020304" pitchFamily="18" charset="0"/>
                        <a:ea typeface="Times New Roman" panose="02020603050405020304" pitchFamily="18" charset="0"/>
                      </a:endParaRPr>
                    </a:p>
                  </a:txBody>
                  <a:tcPr marL="9525" marR="9525" marT="9525" marB="9525" anchor="ctr">
                    <a:solidFill>
                      <a:schemeClr val="bg1"/>
                    </a:solidFill>
                  </a:tcPr>
                </a:tc>
                <a:tc>
                  <a:txBody>
                    <a:bodyPr/>
                    <a:lstStyle/>
                    <a:p>
                      <a:pPr algn="ctr">
                        <a:lnSpc>
                          <a:spcPct val="115000"/>
                        </a:lnSpc>
                      </a:pPr>
                      <a:r>
                        <a:rPr lang="en-IN" sz="1700" kern="100">
                          <a:effectLst/>
                          <a:latin typeface="Times New Roman" panose="02020603050405020304" pitchFamily="18" charset="0"/>
                          <a:ea typeface="Times New Roman" panose="02020603050405020304" pitchFamily="18" charset="0"/>
                        </a:rPr>
                        <a:t>Global</a:t>
                      </a:r>
                    </a:p>
                  </a:txBody>
                  <a:tcPr marL="9525" marR="9525" marT="9525" marB="9525" anchor="ctr">
                    <a:solidFill>
                      <a:schemeClr val="bg1"/>
                    </a:solidFill>
                  </a:tcPr>
                </a:tc>
                <a:tc>
                  <a:txBody>
                    <a:bodyPr/>
                    <a:lstStyle/>
                    <a:p>
                      <a:pPr algn="ctr">
                        <a:lnSpc>
                          <a:spcPct val="115000"/>
                        </a:lnSpc>
                      </a:pPr>
                      <a:r>
                        <a:rPr lang="en-IN" sz="1700" kern="100" dirty="0">
                          <a:effectLst/>
                          <a:latin typeface="Times New Roman" panose="02020603050405020304" pitchFamily="18" charset="0"/>
                          <a:ea typeface="Times New Roman" panose="02020603050405020304" pitchFamily="18" charset="0"/>
                        </a:rPr>
                        <a:t>₹70,550</a:t>
                      </a:r>
                    </a:p>
                  </a:txBody>
                  <a:tcPr marL="9525" marR="9525" marT="9525" marB="9525" anchor="ctr">
                    <a:solidFill>
                      <a:schemeClr val="bg1"/>
                    </a:solidFill>
                  </a:tcPr>
                </a:tc>
                <a:tc>
                  <a:txBody>
                    <a:bodyPr/>
                    <a:lstStyle/>
                    <a:p>
                      <a:pPr algn="just">
                        <a:lnSpc>
                          <a:spcPct val="115000"/>
                        </a:lnSpc>
                      </a:pPr>
                      <a:r>
                        <a:rPr lang="en-IN" sz="1700" kern="100" dirty="0">
                          <a:effectLst/>
                          <a:latin typeface="Times New Roman" panose="02020603050405020304" pitchFamily="18" charset="0"/>
                          <a:ea typeface="Times New Roman" panose="02020603050405020304" pitchFamily="18" charset="0"/>
                        </a:rPr>
                        <a:t>• AI-driven</a:t>
                      </a:r>
                    </a:p>
                    <a:p>
                      <a:pPr algn="just">
                        <a:lnSpc>
                          <a:spcPct val="115000"/>
                        </a:lnSpc>
                      </a:pPr>
                      <a:r>
                        <a:rPr lang="en-IN" sz="1700" kern="100" dirty="0">
                          <a:effectLst/>
                          <a:latin typeface="Times New Roman" panose="02020603050405020304" pitchFamily="18" charset="0"/>
                          <a:ea typeface="Times New Roman" panose="02020603050405020304" pitchFamily="18" charset="0"/>
                        </a:rPr>
                        <a:t>• Vertical design</a:t>
                      </a:r>
                    </a:p>
                  </a:txBody>
                  <a:tcPr marL="9525" marR="9525" marT="9525" marB="9525" anchor="ctr">
                    <a:solidFill>
                      <a:schemeClr val="bg1"/>
                    </a:solidFill>
                  </a:tcPr>
                </a:tc>
                <a:tc>
                  <a:txBody>
                    <a:bodyPr/>
                    <a:lstStyle/>
                    <a:p>
                      <a:pPr algn="just">
                        <a:lnSpc>
                          <a:spcPct val="115000"/>
                        </a:lnSpc>
                      </a:pPr>
                      <a:r>
                        <a:rPr lang="en-IN" sz="1700" kern="100" dirty="0">
                          <a:effectLst/>
                          <a:latin typeface="Times New Roman" panose="02020603050405020304" pitchFamily="18" charset="0"/>
                          <a:ea typeface="Times New Roman" panose="02020603050405020304" pitchFamily="18" charset="0"/>
                        </a:rPr>
                        <a:t>• Extremely high price</a:t>
                      </a:r>
                    </a:p>
                    <a:p>
                      <a:pPr algn="just">
                        <a:lnSpc>
                          <a:spcPct val="115000"/>
                        </a:lnSpc>
                      </a:pPr>
                      <a:r>
                        <a:rPr lang="en-IN" sz="1700" kern="100" dirty="0">
                          <a:effectLst/>
                          <a:latin typeface="Times New Roman" panose="02020603050405020304" pitchFamily="18" charset="0"/>
                          <a:ea typeface="Times New Roman" panose="02020603050405020304" pitchFamily="18" charset="0"/>
                        </a:rPr>
                        <a:t>• No India presence</a:t>
                      </a:r>
                    </a:p>
                  </a:txBody>
                  <a:tcPr marL="9525" marR="9525" marT="9525" marB="9525" anchor="ctr">
                    <a:solidFill>
                      <a:schemeClr val="bg1"/>
                    </a:solidFill>
                  </a:tcPr>
                </a:tc>
                <a:tc>
                  <a:txBody>
                    <a:bodyPr/>
                    <a:lstStyle/>
                    <a:p>
                      <a:pPr marL="285750" indent="-285750" algn="just">
                        <a:lnSpc>
                          <a:spcPct val="115000"/>
                        </a:lnSpc>
                        <a:buFont typeface="Arial" panose="020B0604020202020204" pitchFamily="34" charset="0"/>
                        <a:buChar char="•"/>
                      </a:pPr>
                      <a:r>
                        <a:rPr lang="en-IN" sz="1700" kern="100" dirty="0">
                          <a:effectLst/>
                          <a:latin typeface="Times New Roman" panose="02020603050405020304" pitchFamily="18" charset="0"/>
                          <a:ea typeface="Times New Roman" panose="02020603050405020304" pitchFamily="18" charset="0"/>
                        </a:rPr>
                        <a:t>60% more affordable</a:t>
                      </a:r>
                    </a:p>
                    <a:p>
                      <a:pPr marL="285750" indent="-285750" algn="just">
                        <a:lnSpc>
                          <a:spcPct val="115000"/>
                        </a:lnSpc>
                        <a:buFont typeface="Arial" panose="020B0604020202020204" pitchFamily="34" charset="0"/>
                        <a:buChar char="•"/>
                      </a:pPr>
                      <a:r>
                        <a:rPr lang="en-IN" sz="1700" kern="100" dirty="0">
                          <a:effectLst/>
                          <a:latin typeface="Times New Roman" panose="02020603050405020304" pitchFamily="18" charset="0"/>
                          <a:ea typeface="Times New Roman" panose="02020603050405020304" pitchFamily="18" charset="0"/>
                        </a:rPr>
                        <a:t>Local market knowledge</a:t>
                      </a:r>
                    </a:p>
                  </a:txBody>
                  <a:tcPr marL="9525" marR="9525" marT="9525" marB="9525" anchor="ctr">
                    <a:solidFill>
                      <a:schemeClr val="bg1"/>
                    </a:solidFill>
                  </a:tcPr>
                </a:tc>
                <a:extLst>
                  <a:ext uri="{0D108BD9-81ED-4DB2-BD59-A6C34878D82A}">
                    <a16:rowId xmlns:a16="http://schemas.microsoft.com/office/drawing/2014/main" val="1042316429"/>
                  </a:ext>
                </a:extLst>
              </a:tr>
            </a:tbl>
          </a:graphicData>
        </a:graphic>
      </p:graphicFrame>
    </p:spTree>
    <p:extLst>
      <p:ext uri="{BB962C8B-B14F-4D97-AF65-F5344CB8AC3E}">
        <p14:creationId xmlns:p14="http://schemas.microsoft.com/office/powerpoint/2010/main" val="3847977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439E9-6D92-5320-DCA1-29C25649224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5650568-4952-C8D2-8D2E-99E44C5DD440}"/>
              </a:ext>
            </a:extLst>
          </p:cNvPr>
          <p:cNvSpPr/>
          <p:nvPr/>
        </p:nvSpPr>
        <p:spPr>
          <a:xfrm>
            <a:off x="0" y="788535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DB6B498-6B54-D8AD-3974-9988F3E6C2FB}"/>
              </a:ext>
            </a:extLst>
          </p:cNvPr>
          <p:cNvSpPr txBox="1"/>
          <p:nvPr/>
        </p:nvSpPr>
        <p:spPr>
          <a:xfrm>
            <a:off x="4323063" y="333599"/>
            <a:ext cx="6660705" cy="810478"/>
          </a:xfrm>
          <a:prstGeom prst="rect">
            <a:avLst/>
          </a:prstGeom>
          <a:noFill/>
        </p:spPr>
        <p:txBody>
          <a:bodyPr wrap="square">
            <a:spAutoFit/>
          </a:bodyPr>
          <a:lstStyle/>
          <a:p>
            <a:pPr marL="0" indent="0" algn="ctr">
              <a:lnSpc>
                <a:spcPts val="5550"/>
              </a:lnSpc>
              <a:buNone/>
            </a:pPr>
            <a:r>
              <a:rPr lang="en-US" sz="4800" dirty="0"/>
              <a:t>Competitive</a:t>
            </a:r>
            <a:r>
              <a:rPr lang="en-US" sz="4800" dirty="0">
                <a:solidFill>
                  <a:schemeClr val="accent6">
                    <a:lumMod val="75000"/>
                  </a:schemeClr>
                </a:solidFill>
              </a:rPr>
              <a:t> Advantages</a:t>
            </a:r>
          </a:p>
        </p:txBody>
      </p:sp>
      <p:sp>
        <p:nvSpPr>
          <p:cNvPr id="17" name="TextBox 16">
            <a:extLst>
              <a:ext uri="{FF2B5EF4-FFF2-40B4-BE49-F238E27FC236}">
                <a16:creationId xmlns:a16="http://schemas.microsoft.com/office/drawing/2014/main" id="{398AFFE2-358F-C2B6-FE6B-99827D724C5C}"/>
              </a:ext>
            </a:extLst>
          </p:cNvPr>
          <p:cNvSpPr txBox="1"/>
          <p:nvPr/>
        </p:nvSpPr>
        <p:spPr>
          <a:xfrm>
            <a:off x="12577665" y="3153747"/>
            <a:ext cx="184731" cy="369332"/>
          </a:xfrm>
          <a:prstGeom prst="rect">
            <a:avLst/>
          </a:prstGeom>
          <a:noFill/>
        </p:spPr>
        <p:txBody>
          <a:bodyPr wrap="none" rtlCol="0">
            <a:spAutoFit/>
          </a:bodyPr>
          <a:lstStyle/>
          <a:p>
            <a:endParaRPr lang="en-US" dirty="0"/>
          </a:p>
        </p:txBody>
      </p:sp>
      <p:pic>
        <p:nvPicPr>
          <p:cNvPr id="22" name="Image 0" descr="preencoded.png">
            <a:extLst>
              <a:ext uri="{FF2B5EF4-FFF2-40B4-BE49-F238E27FC236}">
                <a16:creationId xmlns:a16="http://schemas.microsoft.com/office/drawing/2014/main" id="{C171C49B-B225-1E5F-5D43-2243A1DE3FC5}"/>
              </a:ext>
            </a:extLst>
          </p:cNvPr>
          <p:cNvPicPr>
            <a:picLocks noChangeAspect="1"/>
          </p:cNvPicPr>
          <p:nvPr/>
        </p:nvPicPr>
        <p:blipFill>
          <a:blip r:embed="rId3"/>
          <a:stretch>
            <a:fillRect/>
          </a:stretch>
        </p:blipFill>
        <p:spPr>
          <a:xfrm>
            <a:off x="793790" y="590288"/>
            <a:ext cx="963930" cy="1156811"/>
          </a:xfrm>
          <a:prstGeom prst="roundRect">
            <a:avLst/>
          </a:prstGeom>
        </p:spPr>
      </p:pic>
      <p:sp>
        <p:nvSpPr>
          <p:cNvPr id="23" name="Text 1">
            <a:extLst>
              <a:ext uri="{FF2B5EF4-FFF2-40B4-BE49-F238E27FC236}">
                <a16:creationId xmlns:a16="http://schemas.microsoft.com/office/drawing/2014/main" id="{82F6DAE8-8966-0BBE-39DC-8CA5C8EF1C96}"/>
              </a:ext>
            </a:extLst>
          </p:cNvPr>
          <p:cNvSpPr/>
          <p:nvPr/>
        </p:nvSpPr>
        <p:spPr>
          <a:xfrm>
            <a:off x="2046922" y="1002506"/>
            <a:ext cx="2409944" cy="301228"/>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rPr>
              <a:t>Affordable</a:t>
            </a:r>
            <a:endParaRPr lang="en-US" sz="1850" dirty="0"/>
          </a:p>
        </p:txBody>
      </p:sp>
      <p:pic>
        <p:nvPicPr>
          <p:cNvPr id="24" name="Image 1" descr="preencoded.png">
            <a:extLst>
              <a:ext uri="{FF2B5EF4-FFF2-40B4-BE49-F238E27FC236}">
                <a16:creationId xmlns:a16="http://schemas.microsoft.com/office/drawing/2014/main" id="{D657B9DD-7C7B-6F80-625A-EFE3E18A1ED6}"/>
              </a:ext>
            </a:extLst>
          </p:cNvPr>
          <p:cNvPicPr>
            <a:picLocks noChangeAspect="1"/>
          </p:cNvPicPr>
          <p:nvPr/>
        </p:nvPicPr>
        <p:blipFill>
          <a:blip r:embed="rId4"/>
          <a:stretch>
            <a:fillRect/>
          </a:stretch>
        </p:blipFill>
        <p:spPr>
          <a:xfrm>
            <a:off x="793790" y="1619083"/>
            <a:ext cx="963930" cy="1156811"/>
          </a:xfrm>
          <a:prstGeom prst="rect">
            <a:avLst/>
          </a:prstGeom>
        </p:spPr>
      </p:pic>
      <p:sp>
        <p:nvSpPr>
          <p:cNvPr id="25" name="Text 3">
            <a:extLst>
              <a:ext uri="{FF2B5EF4-FFF2-40B4-BE49-F238E27FC236}">
                <a16:creationId xmlns:a16="http://schemas.microsoft.com/office/drawing/2014/main" id="{2A262B7D-84EA-7C43-BCA7-813A38561D94}"/>
              </a:ext>
            </a:extLst>
          </p:cNvPr>
          <p:cNvSpPr/>
          <p:nvPr/>
        </p:nvSpPr>
        <p:spPr>
          <a:xfrm>
            <a:off x="2046922" y="2046874"/>
            <a:ext cx="2409944" cy="301228"/>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rPr>
              <a:t>Scalable</a:t>
            </a:r>
            <a:endParaRPr lang="en-US" sz="1850" dirty="0"/>
          </a:p>
        </p:txBody>
      </p:sp>
      <p:pic>
        <p:nvPicPr>
          <p:cNvPr id="26" name="Image 2" descr="preencoded.png">
            <a:extLst>
              <a:ext uri="{FF2B5EF4-FFF2-40B4-BE49-F238E27FC236}">
                <a16:creationId xmlns:a16="http://schemas.microsoft.com/office/drawing/2014/main" id="{B426B3FE-2F37-75EA-95EC-B425690FFC01}"/>
              </a:ext>
            </a:extLst>
          </p:cNvPr>
          <p:cNvPicPr>
            <a:picLocks noChangeAspect="1"/>
          </p:cNvPicPr>
          <p:nvPr/>
        </p:nvPicPr>
        <p:blipFill>
          <a:blip r:embed="rId5"/>
          <a:stretch>
            <a:fillRect/>
          </a:stretch>
        </p:blipFill>
        <p:spPr>
          <a:xfrm>
            <a:off x="793790" y="2629591"/>
            <a:ext cx="963930" cy="1156811"/>
          </a:xfrm>
          <a:prstGeom prst="rect">
            <a:avLst/>
          </a:prstGeom>
        </p:spPr>
      </p:pic>
      <p:sp>
        <p:nvSpPr>
          <p:cNvPr id="27" name="Text 5">
            <a:extLst>
              <a:ext uri="{FF2B5EF4-FFF2-40B4-BE49-F238E27FC236}">
                <a16:creationId xmlns:a16="http://schemas.microsoft.com/office/drawing/2014/main" id="{CFD73E38-90C6-4325-DDE6-A3F42A7D47A3}"/>
              </a:ext>
            </a:extLst>
          </p:cNvPr>
          <p:cNvSpPr/>
          <p:nvPr/>
        </p:nvSpPr>
        <p:spPr>
          <a:xfrm>
            <a:off x="2046922" y="2963783"/>
            <a:ext cx="2409944" cy="301228"/>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rPr>
              <a:t>Sustainable</a:t>
            </a:r>
            <a:endParaRPr lang="en-US" sz="1850" dirty="0"/>
          </a:p>
        </p:txBody>
      </p:sp>
      <p:sp>
        <p:nvSpPr>
          <p:cNvPr id="28" name="Text 7">
            <a:extLst>
              <a:ext uri="{FF2B5EF4-FFF2-40B4-BE49-F238E27FC236}">
                <a16:creationId xmlns:a16="http://schemas.microsoft.com/office/drawing/2014/main" id="{2DC697FC-115A-F1C6-12F8-852144B91B42}"/>
              </a:ext>
            </a:extLst>
          </p:cNvPr>
          <p:cNvSpPr/>
          <p:nvPr/>
        </p:nvSpPr>
        <p:spPr>
          <a:xfrm>
            <a:off x="2046922" y="3973444"/>
            <a:ext cx="2697242" cy="301228"/>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rPr>
              <a:t>Universal</a:t>
            </a:r>
            <a:endParaRPr lang="en-US" sz="1850" dirty="0"/>
          </a:p>
        </p:txBody>
      </p:sp>
      <p:pic>
        <p:nvPicPr>
          <p:cNvPr id="29" name="Image 2" descr="preencoded.png">
            <a:extLst>
              <a:ext uri="{FF2B5EF4-FFF2-40B4-BE49-F238E27FC236}">
                <a16:creationId xmlns:a16="http://schemas.microsoft.com/office/drawing/2014/main" id="{4F619057-EB70-9700-8B54-948699880B54}"/>
              </a:ext>
            </a:extLst>
          </p:cNvPr>
          <p:cNvPicPr>
            <a:picLocks noChangeAspect="1"/>
          </p:cNvPicPr>
          <p:nvPr/>
        </p:nvPicPr>
        <p:blipFill>
          <a:blip r:embed="rId5"/>
          <a:stretch>
            <a:fillRect/>
          </a:stretch>
        </p:blipFill>
        <p:spPr>
          <a:xfrm>
            <a:off x="793790" y="3633509"/>
            <a:ext cx="963930" cy="1156811"/>
          </a:xfrm>
          <a:prstGeom prst="rect">
            <a:avLst/>
          </a:prstGeom>
        </p:spPr>
      </p:pic>
      <p:pic>
        <p:nvPicPr>
          <p:cNvPr id="32" name="Image 2" descr="preencoded.png">
            <a:extLst>
              <a:ext uri="{FF2B5EF4-FFF2-40B4-BE49-F238E27FC236}">
                <a16:creationId xmlns:a16="http://schemas.microsoft.com/office/drawing/2014/main" id="{3AF9F5BD-706B-01D3-123A-942A485526AC}"/>
              </a:ext>
            </a:extLst>
          </p:cNvPr>
          <p:cNvPicPr>
            <a:picLocks noChangeAspect="1"/>
          </p:cNvPicPr>
          <p:nvPr/>
        </p:nvPicPr>
        <p:blipFill>
          <a:blip r:embed="rId5"/>
          <a:stretch>
            <a:fillRect/>
          </a:stretch>
        </p:blipFill>
        <p:spPr>
          <a:xfrm>
            <a:off x="793790" y="4636396"/>
            <a:ext cx="963930" cy="1156811"/>
          </a:xfrm>
          <a:prstGeom prst="rect">
            <a:avLst/>
          </a:prstGeom>
        </p:spPr>
      </p:pic>
      <p:pic>
        <p:nvPicPr>
          <p:cNvPr id="33" name="Image 2" descr="preencoded.png">
            <a:extLst>
              <a:ext uri="{FF2B5EF4-FFF2-40B4-BE49-F238E27FC236}">
                <a16:creationId xmlns:a16="http://schemas.microsoft.com/office/drawing/2014/main" id="{DBC7D631-1313-61E2-A4F8-5E587A07CD2A}"/>
              </a:ext>
            </a:extLst>
          </p:cNvPr>
          <p:cNvPicPr>
            <a:picLocks noChangeAspect="1"/>
          </p:cNvPicPr>
          <p:nvPr/>
        </p:nvPicPr>
        <p:blipFill>
          <a:blip r:embed="rId5"/>
          <a:stretch>
            <a:fillRect/>
          </a:stretch>
        </p:blipFill>
        <p:spPr>
          <a:xfrm>
            <a:off x="793790" y="5650982"/>
            <a:ext cx="963930" cy="1156811"/>
          </a:xfrm>
          <a:prstGeom prst="rect">
            <a:avLst/>
          </a:prstGeom>
        </p:spPr>
      </p:pic>
      <p:pic>
        <p:nvPicPr>
          <p:cNvPr id="34" name="Image 2" descr="preencoded.png">
            <a:extLst>
              <a:ext uri="{FF2B5EF4-FFF2-40B4-BE49-F238E27FC236}">
                <a16:creationId xmlns:a16="http://schemas.microsoft.com/office/drawing/2014/main" id="{E631E9A3-D798-1B6E-838F-ED8E168F65BC}"/>
              </a:ext>
            </a:extLst>
          </p:cNvPr>
          <p:cNvPicPr>
            <a:picLocks noChangeAspect="1"/>
          </p:cNvPicPr>
          <p:nvPr/>
        </p:nvPicPr>
        <p:blipFill>
          <a:blip r:embed="rId5"/>
          <a:stretch>
            <a:fillRect/>
          </a:stretch>
        </p:blipFill>
        <p:spPr>
          <a:xfrm>
            <a:off x="793790" y="6671545"/>
            <a:ext cx="963930" cy="1156811"/>
          </a:xfrm>
          <a:prstGeom prst="rect">
            <a:avLst/>
          </a:prstGeom>
        </p:spPr>
      </p:pic>
      <p:sp>
        <p:nvSpPr>
          <p:cNvPr id="35" name="Text 7">
            <a:extLst>
              <a:ext uri="{FF2B5EF4-FFF2-40B4-BE49-F238E27FC236}">
                <a16:creationId xmlns:a16="http://schemas.microsoft.com/office/drawing/2014/main" id="{856DBFB1-A930-98CB-6A22-E474D092C4C7}"/>
              </a:ext>
            </a:extLst>
          </p:cNvPr>
          <p:cNvSpPr/>
          <p:nvPr/>
        </p:nvSpPr>
        <p:spPr>
          <a:xfrm>
            <a:off x="2046922" y="4983105"/>
            <a:ext cx="2697242" cy="301228"/>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rPr>
              <a:t>Rapid</a:t>
            </a:r>
            <a:endParaRPr lang="en-US" sz="1850" dirty="0"/>
          </a:p>
        </p:txBody>
      </p:sp>
      <p:sp>
        <p:nvSpPr>
          <p:cNvPr id="36" name="Text 7">
            <a:extLst>
              <a:ext uri="{FF2B5EF4-FFF2-40B4-BE49-F238E27FC236}">
                <a16:creationId xmlns:a16="http://schemas.microsoft.com/office/drawing/2014/main" id="{51F7CDD2-A706-B61B-1A8B-1087F72BAC80}"/>
              </a:ext>
            </a:extLst>
          </p:cNvPr>
          <p:cNvSpPr/>
          <p:nvPr/>
        </p:nvSpPr>
        <p:spPr>
          <a:xfrm>
            <a:off x="2046922" y="5977248"/>
            <a:ext cx="2697242" cy="301228"/>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rPr>
              <a:t>Excellent</a:t>
            </a:r>
            <a:endParaRPr lang="en-US" sz="1850" dirty="0"/>
          </a:p>
        </p:txBody>
      </p:sp>
      <p:sp>
        <p:nvSpPr>
          <p:cNvPr id="37" name="Text 7">
            <a:extLst>
              <a:ext uri="{FF2B5EF4-FFF2-40B4-BE49-F238E27FC236}">
                <a16:creationId xmlns:a16="http://schemas.microsoft.com/office/drawing/2014/main" id="{5F638FDE-FFD3-1987-DD0F-BB38177DEB41}"/>
              </a:ext>
            </a:extLst>
          </p:cNvPr>
          <p:cNvSpPr/>
          <p:nvPr/>
        </p:nvSpPr>
        <p:spPr>
          <a:xfrm>
            <a:off x="2046922" y="7045347"/>
            <a:ext cx="2697242" cy="301228"/>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rPr>
              <a:t>Distinctive</a:t>
            </a:r>
            <a:endParaRPr lang="en-US" sz="1850" dirty="0"/>
          </a:p>
        </p:txBody>
      </p:sp>
      <p:sp>
        <p:nvSpPr>
          <p:cNvPr id="39" name="Text 2">
            <a:extLst>
              <a:ext uri="{FF2B5EF4-FFF2-40B4-BE49-F238E27FC236}">
                <a16:creationId xmlns:a16="http://schemas.microsoft.com/office/drawing/2014/main" id="{AA86132F-E718-42F6-FB97-5E10D2D5F684}"/>
              </a:ext>
            </a:extLst>
          </p:cNvPr>
          <p:cNvSpPr/>
          <p:nvPr/>
        </p:nvSpPr>
        <p:spPr>
          <a:xfrm>
            <a:off x="2046922" y="1370510"/>
            <a:ext cx="6694408" cy="290274"/>
          </a:xfrm>
          <a:prstGeom prst="rect">
            <a:avLst/>
          </a:prstGeom>
          <a:noFill/>
          <a:ln/>
        </p:spPr>
        <p:txBody>
          <a:bodyPr wrap="none" lIns="0" tIns="0" rIns="0" bIns="0" rtlCol="0" anchor="t"/>
          <a:lstStyle/>
          <a:p>
            <a:pPr marL="0" indent="0" algn="l">
              <a:lnSpc>
                <a:spcPts val="2250"/>
              </a:lnSpc>
              <a:buNone/>
            </a:pPr>
            <a:r>
              <a:rPr lang="en-IN" sz="1650" dirty="0">
                <a:latin typeface=""/>
              </a:rPr>
              <a:t>Priced for Indian urban households while offering global-standard technology</a:t>
            </a:r>
            <a:endParaRPr lang="en-US" sz="1650" dirty="0">
              <a:latin typeface=""/>
            </a:endParaRPr>
          </a:p>
        </p:txBody>
      </p:sp>
      <p:sp>
        <p:nvSpPr>
          <p:cNvPr id="40" name="Text 2">
            <a:extLst>
              <a:ext uri="{FF2B5EF4-FFF2-40B4-BE49-F238E27FC236}">
                <a16:creationId xmlns:a16="http://schemas.microsoft.com/office/drawing/2014/main" id="{4A681491-859A-A2A4-19D7-CCB4FC65621F}"/>
              </a:ext>
            </a:extLst>
          </p:cNvPr>
          <p:cNvSpPr/>
          <p:nvPr/>
        </p:nvSpPr>
        <p:spPr>
          <a:xfrm>
            <a:off x="2046922" y="2460683"/>
            <a:ext cx="6694408" cy="290274"/>
          </a:xfrm>
          <a:prstGeom prst="rect">
            <a:avLst/>
          </a:prstGeom>
          <a:noFill/>
          <a:ln/>
        </p:spPr>
        <p:txBody>
          <a:bodyPr wrap="none" lIns="0" tIns="0" rIns="0" bIns="0" rtlCol="0" anchor="t"/>
          <a:lstStyle/>
          <a:p>
            <a:pPr marL="0" indent="0" algn="l">
              <a:lnSpc>
                <a:spcPts val="2250"/>
              </a:lnSpc>
              <a:buNone/>
            </a:pPr>
            <a:r>
              <a:rPr lang="en-IN" sz="1650" dirty="0">
                <a:latin typeface=""/>
              </a:rPr>
              <a:t>Only truly expandable system for space-constrained Indian apartments</a:t>
            </a:r>
            <a:endParaRPr lang="en-US" sz="1650" dirty="0">
              <a:latin typeface=""/>
            </a:endParaRPr>
          </a:p>
        </p:txBody>
      </p:sp>
      <p:sp>
        <p:nvSpPr>
          <p:cNvPr id="41" name="Text 2">
            <a:extLst>
              <a:ext uri="{FF2B5EF4-FFF2-40B4-BE49-F238E27FC236}">
                <a16:creationId xmlns:a16="http://schemas.microsoft.com/office/drawing/2014/main" id="{016422C0-CABC-DE07-392B-CC6822A4DD80}"/>
              </a:ext>
            </a:extLst>
          </p:cNvPr>
          <p:cNvSpPr/>
          <p:nvPr/>
        </p:nvSpPr>
        <p:spPr>
          <a:xfrm>
            <a:off x="2046922" y="3343235"/>
            <a:ext cx="6694408" cy="290274"/>
          </a:xfrm>
          <a:prstGeom prst="rect">
            <a:avLst/>
          </a:prstGeom>
          <a:noFill/>
          <a:ln/>
        </p:spPr>
        <p:txBody>
          <a:bodyPr wrap="none" lIns="0" tIns="0" rIns="0" bIns="0" rtlCol="0" anchor="t"/>
          <a:lstStyle/>
          <a:p>
            <a:pPr marL="0" indent="0" algn="l">
              <a:lnSpc>
                <a:spcPts val="2250"/>
              </a:lnSpc>
              <a:buNone/>
            </a:pPr>
            <a:r>
              <a:rPr lang="en-IN" sz="1650" dirty="0">
                <a:latin typeface=""/>
              </a:rPr>
              <a:t>90% water reduction - critical in water-scarce Indian cities</a:t>
            </a:r>
            <a:endParaRPr lang="en-US" sz="1650" dirty="0">
              <a:latin typeface=""/>
            </a:endParaRPr>
          </a:p>
        </p:txBody>
      </p:sp>
      <p:sp>
        <p:nvSpPr>
          <p:cNvPr id="42" name="Text 2">
            <a:extLst>
              <a:ext uri="{FF2B5EF4-FFF2-40B4-BE49-F238E27FC236}">
                <a16:creationId xmlns:a16="http://schemas.microsoft.com/office/drawing/2014/main" id="{31218F72-1E5D-735B-6B3D-4193D6A10BFF}"/>
              </a:ext>
            </a:extLst>
          </p:cNvPr>
          <p:cNvSpPr/>
          <p:nvPr/>
        </p:nvSpPr>
        <p:spPr>
          <a:xfrm>
            <a:off x="2046922" y="4376181"/>
            <a:ext cx="6694408" cy="290274"/>
          </a:xfrm>
          <a:prstGeom prst="rect">
            <a:avLst/>
          </a:prstGeom>
          <a:noFill/>
          <a:ln/>
        </p:spPr>
        <p:txBody>
          <a:bodyPr wrap="none" lIns="0" tIns="0" rIns="0" bIns="0" rtlCol="0" anchor="t"/>
          <a:lstStyle/>
          <a:p>
            <a:pPr marL="0" indent="0" algn="l">
              <a:lnSpc>
                <a:spcPts val="2250"/>
              </a:lnSpc>
              <a:buNone/>
            </a:pPr>
            <a:r>
              <a:rPr lang="en-IN" sz="1650" dirty="0">
                <a:latin typeface=""/>
              </a:rPr>
              <a:t>Optimized for both Indian vegetables and global varieties</a:t>
            </a:r>
            <a:endParaRPr lang="en-US" sz="1650" dirty="0">
              <a:latin typeface=""/>
            </a:endParaRPr>
          </a:p>
        </p:txBody>
      </p:sp>
      <p:sp>
        <p:nvSpPr>
          <p:cNvPr id="43" name="Text 2">
            <a:extLst>
              <a:ext uri="{FF2B5EF4-FFF2-40B4-BE49-F238E27FC236}">
                <a16:creationId xmlns:a16="http://schemas.microsoft.com/office/drawing/2014/main" id="{25EEB610-9C73-EA85-A805-E9CEE091A0BD}"/>
              </a:ext>
            </a:extLst>
          </p:cNvPr>
          <p:cNvSpPr/>
          <p:nvPr/>
        </p:nvSpPr>
        <p:spPr>
          <a:xfrm>
            <a:off x="2046922" y="5371571"/>
            <a:ext cx="6694408" cy="290274"/>
          </a:xfrm>
          <a:prstGeom prst="rect">
            <a:avLst/>
          </a:prstGeom>
          <a:noFill/>
          <a:ln/>
        </p:spPr>
        <p:txBody>
          <a:bodyPr wrap="none" lIns="0" tIns="0" rIns="0" bIns="0" rtlCol="0" anchor="t"/>
          <a:lstStyle/>
          <a:p>
            <a:pPr marL="0" indent="0" algn="l">
              <a:lnSpc>
                <a:spcPts val="2250"/>
              </a:lnSpc>
              <a:buNone/>
            </a:pPr>
            <a:r>
              <a:rPr lang="en-IN" sz="1650" dirty="0">
                <a:latin typeface=""/>
              </a:rPr>
              <a:t>30% faster growth cycles than competitors</a:t>
            </a:r>
            <a:endParaRPr lang="en-US" sz="1650" dirty="0">
              <a:latin typeface=""/>
            </a:endParaRPr>
          </a:p>
        </p:txBody>
      </p:sp>
      <p:sp>
        <p:nvSpPr>
          <p:cNvPr id="44" name="Text 2">
            <a:extLst>
              <a:ext uri="{FF2B5EF4-FFF2-40B4-BE49-F238E27FC236}">
                <a16:creationId xmlns:a16="http://schemas.microsoft.com/office/drawing/2014/main" id="{A4F8782D-EE61-602B-4535-BFDF744A9463}"/>
              </a:ext>
            </a:extLst>
          </p:cNvPr>
          <p:cNvSpPr/>
          <p:nvPr/>
        </p:nvSpPr>
        <p:spPr>
          <a:xfrm>
            <a:off x="2046922" y="6366821"/>
            <a:ext cx="6694408" cy="290274"/>
          </a:xfrm>
          <a:prstGeom prst="rect">
            <a:avLst/>
          </a:prstGeom>
          <a:noFill/>
          <a:ln/>
        </p:spPr>
        <p:txBody>
          <a:bodyPr wrap="none" lIns="0" tIns="0" rIns="0" bIns="0" rtlCol="0" anchor="t"/>
          <a:lstStyle/>
          <a:p>
            <a:pPr marL="0" indent="0" algn="l">
              <a:lnSpc>
                <a:spcPts val="2250"/>
              </a:lnSpc>
              <a:buNone/>
            </a:pPr>
            <a:r>
              <a:rPr lang="en-IN" sz="1650" dirty="0">
                <a:latin typeface=""/>
              </a:rPr>
              <a:t>Premium user experience with multilingual support</a:t>
            </a:r>
            <a:endParaRPr lang="en-US" sz="1650" dirty="0">
              <a:latin typeface=""/>
            </a:endParaRPr>
          </a:p>
        </p:txBody>
      </p:sp>
      <p:sp>
        <p:nvSpPr>
          <p:cNvPr id="45" name="Text 2">
            <a:extLst>
              <a:ext uri="{FF2B5EF4-FFF2-40B4-BE49-F238E27FC236}">
                <a16:creationId xmlns:a16="http://schemas.microsoft.com/office/drawing/2014/main" id="{68E3058E-3DD7-CB4E-E20C-67CAA0BD7EF2}"/>
              </a:ext>
            </a:extLst>
          </p:cNvPr>
          <p:cNvSpPr/>
          <p:nvPr/>
        </p:nvSpPr>
        <p:spPr>
          <a:xfrm>
            <a:off x="2046922" y="7421445"/>
            <a:ext cx="6694408" cy="290274"/>
          </a:xfrm>
          <a:prstGeom prst="rect">
            <a:avLst/>
          </a:prstGeom>
          <a:noFill/>
          <a:ln/>
        </p:spPr>
        <p:txBody>
          <a:bodyPr wrap="none" lIns="0" tIns="0" rIns="0" bIns="0" rtlCol="0" anchor="t"/>
          <a:lstStyle/>
          <a:p>
            <a:pPr>
              <a:lnSpc>
                <a:spcPts val="2250"/>
              </a:lnSpc>
            </a:pPr>
            <a:r>
              <a:rPr lang="en-IN" sz="1650" dirty="0">
                <a:latin typeface=""/>
              </a:rPr>
              <a:t>First AI-driven hydroponics system designed with Indian needs in mind</a:t>
            </a:r>
          </a:p>
          <a:p>
            <a:pPr marL="0" indent="0" algn="l">
              <a:lnSpc>
                <a:spcPts val="2250"/>
              </a:lnSpc>
              <a:buNone/>
            </a:pPr>
            <a:endParaRPr lang="en-US" sz="1650" dirty="0">
              <a:latin typeface=""/>
            </a:endParaRPr>
          </a:p>
        </p:txBody>
      </p:sp>
      <p:pic>
        <p:nvPicPr>
          <p:cNvPr id="12294" name="Picture 6" descr="Output image">
            <a:extLst>
              <a:ext uri="{FF2B5EF4-FFF2-40B4-BE49-F238E27FC236}">
                <a16:creationId xmlns:a16="http://schemas.microsoft.com/office/drawing/2014/main" id="{228AF7F4-B70A-50B4-99CC-739E544145B3}"/>
              </a:ext>
            </a:extLst>
          </p:cNvPr>
          <p:cNvPicPr>
            <a:picLocks noChangeAspect="1" noChangeArrowheads="1"/>
          </p:cNvPicPr>
          <p:nvPr/>
        </p:nvPicPr>
        <p:blipFill rotWithShape="1">
          <a:blip r:embed="rId6">
            <a:alphaModFix amt="82000"/>
            <a:extLst>
              <a:ext uri="{BEBA8EAE-BF5A-486C-A8C5-ECC9F3942E4B}">
                <a14:imgProps xmlns:a14="http://schemas.microsoft.com/office/drawing/2010/main">
                  <a14:imgLayer r:embed="rId7">
                    <a14:imgEffect>
                      <a14:colorTemperature colorTemp="7754"/>
                    </a14:imgEffect>
                    <a14:imgEffect>
                      <a14:saturation sat="145000"/>
                    </a14:imgEffect>
                  </a14:imgLayer>
                </a14:imgProps>
              </a:ext>
              <a:ext uri="{28A0092B-C50C-407E-A947-70E740481C1C}">
                <a14:useLocalDpi xmlns:a14="http://schemas.microsoft.com/office/drawing/2010/main" val="0"/>
              </a:ext>
            </a:extLst>
          </a:blip>
          <a:srcRect t="889"/>
          <a:stretch/>
        </p:blipFill>
        <p:spPr bwMode="auto">
          <a:xfrm>
            <a:off x="8741330" y="2066828"/>
            <a:ext cx="5516537" cy="4590267"/>
          </a:xfrm>
          <a:prstGeom prst="rect">
            <a:avLst/>
          </a:prstGeom>
          <a:noFill/>
        </p:spPr>
      </p:pic>
      <p:sp>
        <p:nvSpPr>
          <p:cNvPr id="48" name="Rectangle 47">
            <a:extLst>
              <a:ext uri="{FF2B5EF4-FFF2-40B4-BE49-F238E27FC236}">
                <a16:creationId xmlns:a16="http://schemas.microsoft.com/office/drawing/2014/main" id="{BEDD5E12-8AFE-1BDF-94E8-D3E0A4C5E426}"/>
              </a:ext>
            </a:extLst>
          </p:cNvPr>
          <p:cNvSpPr/>
          <p:nvPr/>
        </p:nvSpPr>
        <p:spPr>
          <a:xfrm>
            <a:off x="992291" y="4044102"/>
            <a:ext cx="566928" cy="399097"/>
          </a:xfrm>
          <a:prstGeom prst="rect">
            <a:avLst/>
          </a:prstGeom>
          <a:solidFill>
            <a:srgbClr val="FEFE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b="1" dirty="0">
                <a:solidFill>
                  <a:schemeClr val="tx1"/>
                </a:solidFill>
                <a:latin typeface="+mj-lt"/>
              </a:rPr>
              <a:t>4</a:t>
            </a:r>
          </a:p>
        </p:txBody>
      </p:sp>
      <p:sp>
        <p:nvSpPr>
          <p:cNvPr id="52" name="Rectangle 51">
            <a:extLst>
              <a:ext uri="{FF2B5EF4-FFF2-40B4-BE49-F238E27FC236}">
                <a16:creationId xmlns:a16="http://schemas.microsoft.com/office/drawing/2014/main" id="{8D6CF132-266A-C646-8EE5-B9FA5C96D08F}"/>
              </a:ext>
            </a:extLst>
          </p:cNvPr>
          <p:cNvSpPr/>
          <p:nvPr/>
        </p:nvSpPr>
        <p:spPr>
          <a:xfrm>
            <a:off x="981113" y="980841"/>
            <a:ext cx="566928" cy="399097"/>
          </a:xfrm>
          <a:prstGeom prst="rect">
            <a:avLst/>
          </a:prstGeom>
          <a:solidFill>
            <a:srgbClr val="FEFE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b="1" dirty="0">
                <a:solidFill>
                  <a:schemeClr val="tx1"/>
                </a:solidFill>
                <a:latin typeface="+mj-lt"/>
              </a:rPr>
              <a:t>1</a:t>
            </a:r>
          </a:p>
        </p:txBody>
      </p:sp>
      <p:sp>
        <p:nvSpPr>
          <p:cNvPr id="53" name="Rectangle 52">
            <a:extLst>
              <a:ext uri="{FF2B5EF4-FFF2-40B4-BE49-F238E27FC236}">
                <a16:creationId xmlns:a16="http://schemas.microsoft.com/office/drawing/2014/main" id="{90388B04-A63C-7C46-6239-664D64FBA1B2}"/>
              </a:ext>
            </a:extLst>
          </p:cNvPr>
          <p:cNvSpPr/>
          <p:nvPr/>
        </p:nvSpPr>
        <p:spPr>
          <a:xfrm>
            <a:off x="981113" y="2009636"/>
            <a:ext cx="566928" cy="399097"/>
          </a:xfrm>
          <a:prstGeom prst="rect">
            <a:avLst/>
          </a:prstGeom>
          <a:solidFill>
            <a:srgbClr val="FEFE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b="1" dirty="0">
                <a:solidFill>
                  <a:schemeClr val="tx1"/>
                </a:solidFill>
                <a:latin typeface="+mj-lt"/>
              </a:rPr>
              <a:t>2</a:t>
            </a:r>
          </a:p>
        </p:txBody>
      </p:sp>
      <p:sp>
        <p:nvSpPr>
          <p:cNvPr id="54" name="Rectangle 53">
            <a:extLst>
              <a:ext uri="{FF2B5EF4-FFF2-40B4-BE49-F238E27FC236}">
                <a16:creationId xmlns:a16="http://schemas.microsoft.com/office/drawing/2014/main" id="{3A15E1C9-3BB2-AC8C-C19F-028E7D346019}"/>
              </a:ext>
            </a:extLst>
          </p:cNvPr>
          <p:cNvSpPr/>
          <p:nvPr/>
        </p:nvSpPr>
        <p:spPr>
          <a:xfrm>
            <a:off x="992623" y="3041215"/>
            <a:ext cx="566928" cy="399097"/>
          </a:xfrm>
          <a:prstGeom prst="rect">
            <a:avLst/>
          </a:prstGeom>
          <a:solidFill>
            <a:srgbClr val="FEFE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b="1" dirty="0">
                <a:solidFill>
                  <a:schemeClr val="tx1"/>
                </a:solidFill>
                <a:latin typeface="+mj-lt"/>
              </a:rPr>
              <a:t>3</a:t>
            </a:r>
          </a:p>
        </p:txBody>
      </p:sp>
      <p:sp>
        <p:nvSpPr>
          <p:cNvPr id="55" name="Rectangle 54">
            <a:extLst>
              <a:ext uri="{FF2B5EF4-FFF2-40B4-BE49-F238E27FC236}">
                <a16:creationId xmlns:a16="http://schemas.microsoft.com/office/drawing/2014/main" id="{E5B123DE-D409-CABC-A66E-EEDC8F76CA0A}"/>
              </a:ext>
            </a:extLst>
          </p:cNvPr>
          <p:cNvSpPr/>
          <p:nvPr/>
        </p:nvSpPr>
        <p:spPr>
          <a:xfrm>
            <a:off x="981113" y="5093644"/>
            <a:ext cx="566928" cy="399097"/>
          </a:xfrm>
          <a:prstGeom prst="rect">
            <a:avLst/>
          </a:prstGeom>
          <a:solidFill>
            <a:srgbClr val="FEFE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b="1" dirty="0">
                <a:solidFill>
                  <a:schemeClr val="tx1"/>
                </a:solidFill>
                <a:latin typeface="+mj-lt"/>
              </a:rPr>
              <a:t>5</a:t>
            </a:r>
          </a:p>
        </p:txBody>
      </p:sp>
      <p:sp>
        <p:nvSpPr>
          <p:cNvPr id="56" name="Rectangle 55">
            <a:extLst>
              <a:ext uri="{FF2B5EF4-FFF2-40B4-BE49-F238E27FC236}">
                <a16:creationId xmlns:a16="http://schemas.microsoft.com/office/drawing/2014/main" id="{C1C27C11-9AF8-3212-4597-FA5ADF854481}"/>
              </a:ext>
            </a:extLst>
          </p:cNvPr>
          <p:cNvSpPr/>
          <p:nvPr/>
        </p:nvSpPr>
        <p:spPr>
          <a:xfrm>
            <a:off x="981113" y="6041771"/>
            <a:ext cx="566928" cy="399097"/>
          </a:xfrm>
          <a:prstGeom prst="rect">
            <a:avLst/>
          </a:prstGeom>
          <a:solidFill>
            <a:srgbClr val="FEFE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b="1" dirty="0">
                <a:solidFill>
                  <a:schemeClr val="tx1"/>
                </a:solidFill>
                <a:latin typeface="+mj-lt"/>
              </a:rPr>
              <a:t>6</a:t>
            </a:r>
          </a:p>
        </p:txBody>
      </p:sp>
      <p:sp>
        <p:nvSpPr>
          <p:cNvPr id="57" name="Rectangle 56">
            <a:extLst>
              <a:ext uri="{FF2B5EF4-FFF2-40B4-BE49-F238E27FC236}">
                <a16:creationId xmlns:a16="http://schemas.microsoft.com/office/drawing/2014/main" id="{E15E12B7-0D80-123A-E7DC-058BAE52B6B0}"/>
              </a:ext>
            </a:extLst>
          </p:cNvPr>
          <p:cNvSpPr/>
          <p:nvPr/>
        </p:nvSpPr>
        <p:spPr>
          <a:xfrm>
            <a:off x="981113" y="7071677"/>
            <a:ext cx="566928" cy="399097"/>
          </a:xfrm>
          <a:prstGeom prst="rect">
            <a:avLst/>
          </a:prstGeom>
          <a:solidFill>
            <a:srgbClr val="FEFE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b="1" dirty="0">
                <a:solidFill>
                  <a:schemeClr val="tx1"/>
                </a:solidFill>
                <a:latin typeface="+mj-lt"/>
              </a:rPr>
              <a:t>7</a:t>
            </a:r>
          </a:p>
        </p:txBody>
      </p:sp>
    </p:spTree>
    <p:extLst>
      <p:ext uri="{BB962C8B-B14F-4D97-AF65-F5344CB8AC3E}">
        <p14:creationId xmlns:p14="http://schemas.microsoft.com/office/powerpoint/2010/main" val="838671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22EEB-1086-18E8-D323-A84873B9A60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61ED3C-F1E1-3C0B-EBB9-A9150E84DF1A}"/>
              </a:ext>
            </a:extLst>
          </p:cNvPr>
          <p:cNvSpPr/>
          <p:nvPr/>
        </p:nvSpPr>
        <p:spPr>
          <a:xfrm>
            <a:off x="0" y="788535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64C053A-5605-6FBE-F10D-B8856151318E}"/>
              </a:ext>
            </a:extLst>
          </p:cNvPr>
          <p:cNvSpPr txBox="1"/>
          <p:nvPr/>
        </p:nvSpPr>
        <p:spPr>
          <a:xfrm>
            <a:off x="12577665" y="3153747"/>
            <a:ext cx="184731" cy="369332"/>
          </a:xfrm>
          <a:prstGeom prst="rect">
            <a:avLst/>
          </a:prstGeom>
          <a:noFill/>
        </p:spPr>
        <p:txBody>
          <a:bodyPr wrap="none" rtlCol="0">
            <a:spAutoFit/>
          </a:bodyPr>
          <a:lstStyle/>
          <a:p>
            <a:endParaRPr lang="en-US" dirty="0"/>
          </a:p>
        </p:txBody>
      </p:sp>
      <p:sp>
        <p:nvSpPr>
          <p:cNvPr id="4" name="Text 0">
            <a:extLst>
              <a:ext uri="{FF2B5EF4-FFF2-40B4-BE49-F238E27FC236}">
                <a16:creationId xmlns:a16="http://schemas.microsoft.com/office/drawing/2014/main" id="{0C5868F9-EC54-AB32-6693-D5130D07F88D}"/>
              </a:ext>
            </a:extLst>
          </p:cNvPr>
          <p:cNvSpPr/>
          <p:nvPr/>
        </p:nvSpPr>
        <p:spPr>
          <a:xfrm>
            <a:off x="543640" y="398774"/>
            <a:ext cx="6551057" cy="566976"/>
          </a:xfrm>
          <a:prstGeom prst="rect">
            <a:avLst/>
          </a:prstGeom>
          <a:noFill/>
          <a:ln/>
        </p:spPr>
        <p:txBody>
          <a:bodyPr wrap="none" lIns="0" tIns="0" rIns="0" bIns="0" rtlCol="0" anchor="t"/>
          <a:lstStyle/>
          <a:p>
            <a:pPr marL="0" indent="0" algn="l">
              <a:lnSpc>
                <a:spcPts val="4450"/>
              </a:lnSpc>
              <a:buNone/>
            </a:pPr>
            <a:r>
              <a:rPr lang="en-US" sz="4800" dirty="0">
                <a:solidFill>
                  <a:srgbClr val="030303"/>
                </a:solidFill>
                <a:latin typeface="Calibri" panose="020F0502020204030204" pitchFamily="34" charset="0"/>
                <a:ea typeface="DM Sans Semi Bold" pitchFamily="34" charset="-122"/>
                <a:cs typeface="Calibri" panose="020F0502020204030204" pitchFamily="34" charset="0"/>
              </a:rPr>
              <a:t>Key Communication </a:t>
            </a:r>
            <a:r>
              <a:rPr lang="en-US" sz="4800" dirty="0">
                <a:solidFill>
                  <a:schemeClr val="accent6">
                    <a:lumMod val="75000"/>
                  </a:schemeClr>
                </a:solidFill>
                <a:latin typeface="Calibri" panose="020F0502020204030204" pitchFamily="34" charset="0"/>
                <a:ea typeface="DM Sans Semi Bold" pitchFamily="34" charset="-122"/>
                <a:cs typeface="Calibri" panose="020F0502020204030204" pitchFamily="34" charset="0"/>
              </a:rPr>
              <a:t>Channels</a:t>
            </a:r>
            <a:endParaRPr lang="en-US" sz="4800" dirty="0">
              <a:solidFill>
                <a:schemeClr val="accent6">
                  <a:lumMod val="75000"/>
                </a:schemeClr>
              </a:solidFill>
              <a:latin typeface="Calibri" panose="020F0502020204030204" pitchFamily="34" charset="0"/>
              <a:cs typeface="Calibri" panose="020F0502020204030204" pitchFamily="34" charset="0"/>
            </a:endParaRPr>
          </a:p>
        </p:txBody>
      </p:sp>
      <p:pic>
        <p:nvPicPr>
          <p:cNvPr id="5" name="Image 1" descr="preencoded.png">
            <a:extLst>
              <a:ext uri="{FF2B5EF4-FFF2-40B4-BE49-F238E27FC236}">
                <a16:creationId xmlns:a16="http://schemas.microsoft.com/office/drawing/2014/main" id="{B3169F41-DE81-B941-C382-033E459CFEA1}"/>
              </a:ext>
            </a:extLst>
          </p:cNvPr>
          <p:cNvPicPr>
            <a:picLocks noChangeAspect="1"/>
          </p:cNvPicPr>
          <p:nvPr/>
        </p:nvPicPr>
        <p:blipFill>
          <a:blip r:embed="rId2"/>
          <a:stretch>
            <a:fillRect/>
          </a:stretch>
        </p:blipFill>
        <p:spPr>
          <a:xfrm>
            <a:off x="635079" y="942856"/>
            <a:ext cx="907256" cy="1088708"/>
          </a:xfrm>
          <a:prstGeom prst="rect">
            <a:avLst/>
          </a:prstGeom>
        </p:spPr>
      </p:pic>
      <p:sp>
        <p:nvSpPr>
          <p:cNvPr id="6" name="Text 1">
            <a:extLst>
              <a:ext uri="{FF2B5EF4-FFF2-40B4-BE49-F238E27FC236}">
                <a16:creationId xmlns:a16="http://schemas.microsoft.com/office/drawing/2014/main" id="{9FABCDFE-8C82-31A3-F37E-9EE8AB1A0800}"/>
              </a:ext>
            </a:extLst>
          </p:cNvPr>
          <p:cNvSpPr/>
          <p:nvPr/>
        </p:nvSpPr>
        <p:spPr>
          <a:xfrm>
            <a:off x="1814513" y="1124307"/>
            <a:ext cx="2268141" cy="283488"/>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
                <a:ea typeface="DM Sans Semi Bold" pitchFamily="34" charset="-122"/>
                <a:cs typeface="DM Sans Semi Bold" pitchFamily="34" charset="-120"/>
              </a:rPr>
              <a:t>Website &amp; Blog</a:t>
            </a:r>
            <a:endParaRPr lang="en-US" sz="1750" dirty="0">
              <a:latin typeface=""/>
            </a:endParaRPr>
          </a:p>
        </p:txBody>
      </p:sp>
      <p:sp>
        <p:nvSpPr>
          <p:cNvPr id="7" name="Text 2">
            <a:extLst>
              <a:ext uri="{FF2B5EF4-FFF2-40B4-BE49-F238E27FC236}">
                <a16:creationId xmlns:a16="http://schemas.microsoft.com/office/drawing/2014/main" id="{4F33A371-1B18-0170-1FAC-A23F75F6C4D5}"/>
              </a:ext>
            </a:extLst>
          </p:cNvPr>
          <p:cNvSpPr/>
          <p:nvPr/>
        </p:nvSpPr>
        <p:spPr>
          <a:xfrm>
            <a:off x="1814513" y="1516618"/>
            <a:ext cx="6694408" cy="290274"/>
          </a:xfrm>
          <a:prstGeom prst="rect">
            <a:avLst/>
          </a:prstGeom>
          <a:noFill/>
          <a:ln/>
        </p:spPr>
        <p:txBody>
          <a:bodyPr wrap="none" lIns="0" tIns="0" rIns="0" bIns="0" rtlCol="0" anchor="t"/>
          <a:lstStyle/>
          <a:p>
            <a:pPr marL="0" indent="0" algn="l">
              <a:lnSpc>
                <a:spcPts val="2250"/>
              </a:lnSpc>
              <a:buNone/>
            </a:pPr>
            <a:r>
              <a:rPr lang="en-US" sz="1650" dirty="0">
                <a:solidFill>
                  <a:srgbClr val="464646"/>
                </a:solidFill>
                <a:latin typeface=""/>
                <a:ea typeface="Inter Medium" pitchFamily="34" charset="-122"/>
                <a:cs typeface="Inter Medium" pitchFamily="34" charset="-120"/>
              </a:rPr>
              <a:t>Primary information hub with SEO-optimized content and direct sales.</a:t>
            </a:r>
            <a:endParaRPr lang="en-US" sz="1650" dirty="0">
              <a:latin typeface=""/>
            </a:endParaRPr>
          </a:p>
        </p:txBody>
      </p:sp>
      <p:pic>
        <p:nvPicPr>
          <p:cNvPr id="8" name="Image 2" descr="preencoded.png">
            <a:extLst>
              <a:ext uri="{FF2B5EF4-FFF2-40B4-BE49-F238E27FC236}">
                <a16:creationId xmlns:a16="http://schemas.microsoft.com/office/drawing/2014/main" id="{D8860CA4-6E35-794E-04C2-04BE85646620}"/>
              </a:ext>
            </a:extLst>
          </p:cNvPr>
          <p:cNvPicPr>
            <a:picLocks noChangeAspect="1"/>
          </p:cNvPicPr>
          <p:nvPr/>
        </p:nvPicPr>
        <p:blipFill>
          <a:blip r:embed="rId3"/>
          <a:stretch>
            <a:fillRect/>
          </a:stretch>
        </p:blipFill>
        <p:spPr>
          <a:xfrm>
            <a:off x="635079" y="2031563"/>
            <a:ext cx="907256" cy="1088708"/>
          </a:xfrm>
          <a:prstGeom prst="rect">
            <a:avLst/>
          </a:prstGeom>
        </p:spPr>
      </p:pic>
      <p:sp>
        <p:nvSpPr>
          <p:cNvPr id="9" name="Text 3">
            <a:extLst>
              <a:ext uri="{FF2B5EF4-FFF2-40B4-BE49-F238E27FC236}">
                <a16:creationId xmlns:a16="http://schemas.microsoft.com/office/drawing/2014/main" id="{27AA97A7-E1F2-BD86-3427-470E81661D02}"/>
              </a:ext>
            </a:extLst>
          </p:cNvPr>
          <p:cNvSpPr/>
          <p:nvPr/>
        </p:nvSpPr>
        <p:spPr>
          <a:xfrm>
            <a:off x="1814513" y="2213015"/>
            <a:ext cx="2268141" cy="283488"/>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
                <a:ea typeface="DM Sans Semi Bold" pitchFamily="34" charset="-122"/>
                <a:cs typeface="DM Sans Semi Bold" pitchFamily="34" charset="-120"/>
              </a:rPr>
              <a:t>Social Media</a:t>
            </a:r>
            <a:endParaRPr lang="en-US" sz="1750" dirty="0">
              <a:latin typeface=""/>
            </a:endParaRPr>
          </a:p>
        </p:txBody>
      </p:sp>
      <p:sp>
        <p:nvSpPr>
          <p:cNvPr id="11" name="Text 4">
            <a:extLst>
              <a:ext uri="{FF2B5EF4-FFF2-40B4-BE49-F238E27FC236}">
                <a16:creationId xmlns:a16="http://schemas.microsoft.com/office/drawing/2014/main" id="{2BB9341D-43E9-32D6-B44F-F75D045634D6}"/>
              </a:ext>
            </a:extLst>
          </p:cNvPr>
          <p:cNvSpPr/>
          <p:nvPr/>
        </p:nvSpPr>
        <p:spPr>
          <a:xfrm>
            <a:off x="1814513" y="2605326"/>
            <a:ext cx="6694408" cy="290274"/>
          </a:xfrm>
          <a:prstGeom prst="rect">
            <a:avLst/>
          </a:prstGeom>
          <a:noFill/>
          <a:ln/>
        </p:spPr>
        <p:txBody>
          <a:bodyPr wrap="none" lIns="0" tIns="0" rIns="0" bIns="0" rtlCol="0" anchor="t"/>
          <a:lstStyle/>
          <a:p>
            <a:pPr marL="0" indent="0" algn="l">
              <a:lnSpc>
                <a:spcPts val="2250"/>
              </a:lnSpc>
              <a:buNone/>
            </a:pPr>
            <a:r>
              <a:rPr lang="en-US" sz="1650" dirty="0">
                <a:solidFill>
                  <a:srgbClr val="464646"/>
                </a:solidFill>
                <a:latin typeface=""/>
                <a:ea typeface="Inter Medium" pitchFamily="34" charset="-122"/>
                <a:cs typeface="Inter Medium" pitchFamily="34" charset="-120"/>
              </a:rPr>
              <a:t>Brand awareness and community building through platform-specific content.</a:t>
            </a:r>
            <a:endParaRPr lang="en-US" sz="1650" dirty="0">
              <a:latin typeface=""/>
            </a:endParaRPr>
          </a:p>
        </p:txBody>
      </p:sp>
      <p:pic>
        <p:nvPicPr>
          <p:cNvPr id="12" name="Image 3" descr="preencoded.png">
            <a:extLst>
              <a:ext uri="{FF2B5EF4-FFF2-40B4-BE49-F238E27FC236}">
                <a16:creationId xmlns:a16="http://schemas.microsoft.com/office/drawing/2014/main" id="{E69976C2-D132-8874-CDAC-22F5F7419C25}"/>
              </a:ext>
            </a:extLst>
          </p:cNvPr>
          <p:cNvPicPr>
            <a:picLocks noChangeAspect="1"/>
          </p:cNvPicPr>
          <p:nvPr/>
        </p:nvPicPr>
        <p:blipFill>
          <a:blip r:embed="rId4"/>
          <a:stretch>
            <a:fillRect/>
          </a:stretch>
        </p:blipFill>
        <p:spPr>
          <a:xfrm>
            <a:off x="635079" y="3120271"/>
            <a:ext cx="907256" cy="1088708"/>
          </a:xfrm>
          <a:prstGeom prst="rect">
            <a:avLst/>
          </a:prstGeom>
        </p:spPr>
      </p:pic>
      <p:sp>
        <p:nvSpPr>
          <p:cNvPr id="13" name="Text 5">
            <a:extLst>
              <a:ext uri="{FF2B5EF4-FFF2-40B4-BE49-F238E27FC236}">
                <a16:creationId xmlns:a16="http://schemas.microsoft.com/office/drawing/2014/main" id="{D96F0DC1-DD83-E676-C131-241D2DC586A5}"/>
              </a:ext>
            </a:extLst>
          </p:cNvPr>
          <p:cNvSpPr/>
          <p:nvPr/>
        </p:nvSpPr>
        <p:spPr>
          <a:xfrm>
            <a:off x="1814513" y="3301722"/>
            <a:ext cx="2268141" cy="283488"/>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
                <a:ea typeface="DM Sans Semi Bold" pitchFamily="34" charset="-122"/>
                <a:cs typeface="DM Sans Semi Bold" pitchFamily="34" charset="-120"/>
              </a:rPr>
              <a:t>Email Marketing</a:t>
            </a:r>
            <a:endParaRPr lang="en-US" sz="1750" dirty="0">
              <a:latin typeface=""/>
            </a:endParaRPr>
          </a:p>
        </p:txBody>
      </p:sp>
      <p:sp>
        <p:nvSpPr>
          <p:cNvPr id="14" name="Text 6">
            <a:extLst>
              <a:ext uri="{FF2B5EF4-FFF2-40B4-BE49-F238E27FC236}">
                <a16:creationId xmlns:a16="http://schemas.microsoft.com/office/drawing/2014/main" id="{53350340-091C-C1B8-8AE1-0CE54A514A7A}"/>
              </a:ext>
            </a:extLst>
          </p:cNvPr>
          <p:cNvSpPr/>
          <p:nvPr/>
        </p:nvSpPr>
        <p:spPr>
          <a:xfrm>
            <a:off x="1814513" y="3694033"/>
            <a:ext cx="6694408" cy="290274"/>
          </a:xfrm>
          <a:prstGeom prst="rect">
            <a:avLst/>
          </a:prstGeom>
          <a:noFill/>
          <a:ln/>
        </p:spPr>
        <p:txBody>
          <a:bodyPr wrap="none" lIns="0" tIns="0" rIns="0" bIns="0" rtlCol="0" anchor="t"/>
          <a:lstStyle/>
          <a:p>
            <a:pPr marL="0" indent="0" algn="l">
              <a:lnSpc>
                <a:spcPts val="2250"/>
              </a:lnSpc>
              <a:buNone/>
            </a:pPr>
            <a:r>
              <a:rPr lang="en-US" sz="1650" dirty="0">
                <a:solidFill>
                  <a:srgbClr val="464646"/>
                </a:solidFill>
                <a:latin typeface=""/>
                <a:ea typeface="Inter Medium" pitchFamily="34" charset="-122"/>
                <a:cs typeface="Inter Medium" pitchFamily="34" charset="-120"/>
              </a:rPr>
              <a:t>Lead nurturing and customer retention with personalized recommendations.</a:t>
            </a:r>
            <a:endParaRPr lang="en-US" sz="1650" dirty="0">
              <a:latin typeface=""/>
            </a:endParaRPr>
          </a:p>
        </p:txBody>
      </p:sp>
      <p:pic>
        <p:nvPicPr>
          <p:cNvPr id="15" name="Image 4" descr="preencoded.png">
            <a:extLst>
              <a:ext uri="{FF2B5EF4-FFF2-40B4-BE49-F238E27FC236}">
                <a16:creationId xmlns:a16="http://schemas.microsoft.com/office/drawing/2014/main" id="{98078E52-F29E-3EE2-8E70-9A59456F006F}"/>
              </a:ext>
            </a:extLst>
          </p:cNvPr>
          <p:cNvPicPr>
            <a:picLocks noChangeAspect="1"/>
          </p:cNvPicPr>
          <p:nvPr/>
        </p:nvPicPr>
        <p:blipFill>
          <a:blip r:embed="rId5"/>
          <a:stretch>
            <a:fillRect/>
          </a:stretch>
        </p:blipFill>
        <p:spPr>
          <a:xfrm>
            <a:off x="635079" y="4208978"/>
            <a:ext cx="907256" cy="1088708"/>
          </a:xfrm>
          <a:prstGeom prst="rect">
            <a:avLst/>
          </a:prstGeom>
        </p:spPr>
      </p:pic>
      <p:sp>
        <p:nvSpPr>
          <p:cNvPr id="16" name="Text 7">
            <a:extLst>
              <a:ext uri="{FF2B5EF4-FFF2-40B4-BE49-F238E27FC236}">
                <a16:creationId xmlns:a16="http://schemas.microsoft.com/office/drawing/2014/main" id="{D93D7B1C-FE82-027F-14D5-0B6FF5398B34}"/>
              </a:ext>
            </a:extLst>
          </p:cNvPr>
          <p:cNvSpPr/>
          <p:nvPr/>
        </p:nvSpPr>
        <p:spPr>
          <a:xfrm>
            <a:off x="1814513" y="4390430"/>
            <a:ext cx="2268141" cy="283488"/>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
                <a:ea typeface="DM Sans Semi Bold" pitchFamily="34" charset="-122"/>
                <a:cs typeface="DM Sans Semi Bold" pitchFamily="34" charset="-120"/>
              </a:rPr>
              <a:t>PR &amp; Media</a:t>
            </a:r>
            <a:endParaRPr lang="en-US" sz="1750" dirty="0">
              <a:latin typeface=""/>
            </a:endParaRPr>
          </a:p>
        </p:txBody>
      </p:sp>
      <p:sp>
        <p:nvSpPr>
          <p:cNvPr id="18" name="Text 8">
            <a:extLst>
              <a:ext uri="{FF2B5EF4-FFF2-40B4-BE49-F238E27FC236}">
                <a16:creationId xmlns:a16="http://schemas.microsoft.com/office/drawing/2014/main" id="{FF9EF2E5-4ECA-7138-5DC7-A4EF21DFED11}"/>
              </a:ext>
            </a:extLst>
          </p:cNvPr>
          <p:cNvSpPr/>
          <p:nvPr/>
        </p:nvSpPr>
        <p:spPr>
          <a:xfrm>
            <a:off x="1814513" y="4782741"/>
            <a:ext cx="6694408" cy="290274"/>
          </a:xfrm>
          <a:prstGeom prst="rect">
            <a:avLst/>
          </a:prstGeom>
          <a:noFill/>
          <a:ln/>
        </p:spPr>
        <p:txBody>
          <a:bodyPr wrap="none" lIns="0" tIns="0" rIns="0" bIns="0" rtlCol="0" anchor="t"/>
          <a:lstStyle/>
          <a:p>
            <a:pPr marL="0" indent="0" algn="l">
              <a:lnSpc>
                <a:spcPts val="2250"/>
              </a:lnSpc>
              <a:buNone/>
            </a:pPr>
            <a:r>
              <a:rPr lang="en-US" sz="1650" dirty="0">
                <a:solidFill>
                  <a:srgbClr val="464646"/>
                </a:solidFill>
                <a:latin typeface=""/>
                <a:ea typeface="Inter Medium" pitchFamily="34" charset="-122"/>
                <a:cs typeface="Inter Medium" pitchFamily="34" charset="-120"/>
              </a:rPr>
              <a:t>Credibility building through sustainability and food security narratives.</a:t>
            </a:r>
            <a:endParaRPr lang="en-US" sz="1650" dirty="0">
              <a:latin typeface=""/>
            </a:endParaRPr>
          </a:p>
        </p:txBody>
      </p:sp>
      <p:sp>
        <p:nvSpPr>
          <p:cNvPr id="19" name="Text 9">
            <a:extLst>
              <a:ext uri="{FF2B5EF4-FFF2-40B4-BE49-F238E27FC236}">
                <a16:creationId xmlns:a16="http://schemas.microsoft.com/office/drawing/2014/main" id="{4113FB9D-AEB5-08CB-E968-32B8DCAF008C}"/>
              </a:ext>
            </a:extLst>
          </p:cNvPr>
          <p:cNvSpPr/>
          <p:nvPr/>
        </p:nvSpPr>
        <p:spPr>
          <a:xfrm>
            <a:off x="379047" y="6706195"/>
            <a:ext cx="10154841" cy="1161098"/>
          </a:xfrm>
          <a:prstGeom prst="rect">
            <a:avLst/>
          </a:prstGeom>
          <a:noFill/>
          <a:ln/>
        </p:spPr>
        <p:txBody>
          <a:bodyPr wrap="square" lIns="0" tIns="0" rIns="0" bIns="0" rtlCol="0" anchor="t"/>
          <a:lstStyle/>
          <a:p>
            <a:pPr marL="0" indent="0" algn="l">
              <a:lnSpc>
                <a:spcPts val="2250"/>
              </a:lnSpc>
              <a:buNone/>
            </a:pPr>
            <a:r>
              <a:rPr lang="en-US" sz="1750" dirty="0">
                <a:solidFill>
                  <a:srgbClr val="464646"/>
                </a:solidFill>
                <a:latin typeface=""/>
                <a:ea typeface="Inter Medium" pitchFamily="34" charset="-122"/>
                <a:cs typeface="Inter Medium" pitchFamily="34" charset="-120"/>
              </a:rPr>
              <a:t>HydroPod utilizes multiple communication channels to reach its target audience. These include a website and blog, social media, email marketing, and PR &amp; media. Each channel serves a specific purpose in building brand awareness, nurturing leads, and retaining customers.</a:t>
            </a:r>
            <a:endParaRPr lang="en-US" sz="1750" dirty="0">
              <a:latin typeface=""/>
            </a:endParaRPr>
          </a:p>
        </p:txBody>
      </p:sp>
      <p:pic>
        <p:nvPicPr>
          <p:cNvPr id="31" name="Graphic 30">
            <a:extLst>
              <a:ext uri="{FF2B5EF4-FFF2-40B4-BE49-F238E27FC236}">
                <a16:creationId xmlns:a16="http://schemas.microsoft.com/office/drawing/2014/main" id="{42B801BE-680C-A009-47E8-FEAF5821CB5D}"/>
              </a:ext>
            </a:extLst>
          </p:cNvPr>
          <p:cNvPicPr>
            <a:picLocks noChangeAspect="1"/>
          </p:cNvPicPr>
          <p:nvPr/>
        </p:nvPicPr>
        <p:blipFill>
          <a:blip r:embed="rId6">
            <a:extLst>
              <a:ext uri="{96DAC541-7B7A-43D3-8B79-37D633B846F1}">
                <asvg:svgBlip xmlns:asvg="http://schemas.microsoft.com/office/drawing/2016/SVG/main" r:embed="rId7"/>
              </a:ext>
              <a:ext uri="{837473B0-CC2E-450A-ABE3-18F120FF3D39}">
                <a1611:picAttrSrcUrl xmlns:a1611="http://schemas.microsoft.com/office/drawing/2016/11/main" r:id="rId8"/>
              </a:ext>
            </a:extLst>
          </a:blip>
          <a:stretch>
            <a:fillRect/>
          </a:stretch>
        </p:blipFill>
        <p:spPr>
          <a:xfrm>
            <a:off x="8279557" y="1151490"/>
            <a:ext cx="6350843" cy="3170459"/>
          </a:xfrm>
          <a:prstGeom prst="rect">
            <a:avLst/>
          </a:prstGeom>
          <a:effectLst>
            <a:reflection stA="33000" dir="5400000" sy="-100000" algn="bl" rotWithShape="0"/>
          </a:effectLst>
        </p:spPr>
      </p:pic>
      <p:pic>
        <p:nvPicPr>
          <p:cNvPr id="38" name="Image 4" descr="preencoded.png">
            <a:extLst>
              <a:ext uri="{FF2B5EF4-FFF2-40B4-BE49-F238E27FC236}">
                <a16:creationId xmlns:a16="http://schemas.microsoft.com/office/drawing/2014/main" id="{0A1620AA-5A62-717F-FEEF-B4EF422E8226}"/>
              </a:ext>
            </a:extLst>
          </p:cNvPr>
          <p:cNvPicPr>
            <a:picLocks noChangeAspect="1"/>
          </p:cNvPicPr>
          <p:nvPr/>
        </p:nvPicPr>
        <p:blipFill>
          <a:blip r:embed="rId5"/>
          <a:stretch>
            <a:fillRect/>
          </a:stretch>
        </p:blipFill>
        <p:spPr>
          <a:xfrm>
            <a:off x="635079" y="5297686"/>
            <a:ext cx="907256" cy="1088708"/>
          </a:xfrm>
          <a:prstGeom prst="rect">
            <a:avLst/>
          </a:prstGeom>
        </p:spPr>
      </p:pic>
      <p:sp>
        <p:nvSpPr>
          <p:cNvPr id="39" name="Text 7">
            <a:extLst>
              <a:ext uri="{FF2B5EF4-FFF2-40B4-BE49-F238E27FC236}">
                <a16:creationId xmlns:a16="http://schemas.microsoft.com/office/drawing/2014/main" id="{C0DC1B41-CCEA-20D7-55A8-A00AB2E3A658}"/>
              </a:ext>
            </a:extLst>
          </p:cNvPr>
          <p:cNvSpPr/>
          <p:nvPr/>
        </p:nvSpPr>
        <p:spPr>
          <a:xfrm>
            <a:off x="1814513" y="5475743"/>
            <a:ext cx="2268141" cy="283488"/>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
              </a:rPr>
              <a:t>Trade Shows</a:t>
            </a:r>
            <a:endParaRPr lang="en-US" sz="1750" dirty="0">
              <a:latin typeface=""/>
            </a:endParaRPr>
          </a:p>
        </p:txBody>
      </p:sp>
      <p:sp>
        <p:nvSpPr>
          <p:cNvPr id="40" name="Text 8">
            <a:extLst>
              <a:ext uri="{FF2B5EF4-FFF2-40B4-BE49-F238E27FC236}">
                <a16:creationId xmlns:a16="http://schemas.microsoft.com/office/drawing/2014/main" id="{61AE36BD-B2AC-F39D-07D1-2EF40386BF0F}"/>
              </a:ext>
            </a:extLst>
          </p:cNvPr>
          <p:cNvSpPr/>
          <p:nvPr/>
        </p:nvSpPr>
        <p:spPr>
          <a:xfrm>
            <a:off x="1814513" y="5868054"/>
            <a:ext cx="6694408" cy="290274"/>
          </a:xfrm>
          <a:prstGeom prst="rect">
            <a:avLst/>
          </a:prstGeom>
          <a:noFill/>
          <a:ln/>
        </p:spPr>
        <p:txBody>
          <a:bodyPr wrap="none" lIns="0" tIns="0" rIns="0" bIns="0" rtlCol="0" anchor="t"/>
          <a:lstStyle/>
          <a:p>
            <a:pPr marL="0" indent="0" algn="l">
              <a:lnSpc>
                <a:spcPts val="2250"/>
              </a:lnSpc>
              <a:buNone/>
            </a:pPr>
            <a:r>
              <a:rPr lang="en-US" sz="1650" dirty="0">
                <a:solidFill>
                  <a:srgbClr val="464646"/>
                </a:solidFill>
                <a:latin typeface=""/>
                <a:ea typeface="Inter Medium" pitchFamily="34" charset="-122"/>
              </a:rPr>
              <a:t>Building B2B relationships by product demonstration and industry networking</a:t>
            </a:r>
            <a:endParaRPr lang="en-US" sz="1650" dirty="0">
              <a:latin typeface=""/>
            </a:endParaRPr>
          </a:p>
        </p:txBody>
      </p:sp>
      <p:sp>
        <p:nvSpPr>
          <p:cNvPr id="41" name="Rectangle 40">
            <a:extLst>
              <a:ext uri="{FF2B5EF4-FFF2-40B4-BE49-F238E27FC236}">
                <a16:creationId xmlns:a16="http://schemas.microsoft.com/office/drawing/2014/main" id="{9FED79FE-9423-1894-FA5F-7E142C0D97F9}"/>
              </a:ext>
            </a:extLst>
          </p:cNvPr>
          <p:cNvSpPr/>
          <p:nvPr/>
        </p:nvSpPr>
        <p:spPr>
          <a:xfrm>
            <a:off x="828032" y="5647960"/>
            <a:ext cx="566928" cy="3990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Graphic 42" descr="Handshake with solid fill">
            <a:extLst>
              <a:ext uri="{FF2B5EF4-FFF2-40B4-BE49-F238E27FC236}">
                <a16:creationId xmlns:a16="http://schemas.microsoft.com/office/drawing/2014/main" id="{A3CC7AC4-4082-CBD8-C3C2-28740B75279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05243" y="5649798"/>
            <a:ext cx="566928" cy="566928"/>
          </a:xfrm>
          <a:prstGeom prst="rect">
            <a:avLst/>
          </a:prstGeom>
        </p:spPr>
      </p:pic>
    </p:spTree>
    <p:extLst>
      <p:ext uri="{BB962C8B-B14F-4D97-AF65-F5344CB8AC3E}">
        <p14:creationId xmlns:p14="http://schemas.microsoft.com/office/powerpoint/2010/main" val="921226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98B12-AD9D-25D4-3C30-F3D64F1F68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E78A643-AA94-DABF-8649-589BAF82604F}"/>
              </a:ext>
            </a:extLst>
          </p:cNvPr>
          <p:cNvSpPr/>
          <p:nvPr/>
        </p:nvSpPr>
        <p:spPr>
          <a:xfrm>
            <a:off x="0" y="788535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 name="Text 0">
            <a:extLst>
              <a:ext uri="{FF2B5EF4-FFF2-40B4-BE49-F238E27FC236}">
                <a16:creationId xmlns:a16="http://schemas.microsoft.com/office/drawing/2014/main" id="{5F5ADF7A-411F-4D8F-AFFF-13441F89FFE0}"/>
              </a:ext>
            </a:extLst>
          </p:cNvPr>
          <p:cNvSpPr/>
          <p:nvPr/>
        </p:nvSpPr>
        <p:spPr>
          <a:xfrm>
            <a:off x="599003" y="470654"/>
            <a:ext cx="9564648" cy="534829"/>
          </a:xfrm>
          <a:prstGeom prst="rect">
            <a:avLst/>
          </a:prstGeom>
          <a:noFill/>
          <a:ln/>
        </p:spPr>
        <p:txBody>
          <a:bodyPr wrap="none" lIns="0" tIns="0" rIns="0" bIns="0" rtlCol="0" anchor="t"/>
          <a:lstStyle/>
          <a:p>
            <a:pPr marL="0" indent="0" algn="l">
              <a:lnSpc>
                <a:spcPts val="4200"/>
              </a:lnSpc>
              <a:buNone/>
            </a:pPr>
            <a:r>
              <a:rPr lang="en-US" sz="4800" dirty="0">
                <a:solidFill>
                  <a:srgbClr val="030303"/>
                </a:solidFill>
                <a:latin typeface="Calibri" panose="020F0502020204030204" pitchFamily="34" charset="0"/>
                <a:ea typeface="DM Sans Semi Bold" pitchFamily="34" charset="-122"/>
                <a:cs typeface="Calibri" panose="020F0502020204030204" pitchFamily="34" charset="0"/>
              </a:rPr>
              <a:t>Procurement, Funding </a:t>
            </a:r>
            <a:r>
              <a:rPr lang="en-US" sz="4800" dirty="0">
                <a:solidFill>
                  <a:schemeClr val="accent6">
                    <a:lumMod val="75000"/>
                  </a:schemeClr>
                </a:solidFill>
                <a:latin typeface="Calibri" panose="020F0502020204030204" pitchFamily="34" charset="0"/>
                <a:ea typeface="DM Sans Semi Bold" pitchFamily="34" charset="-122"/>
                <a:cs typeface="Calibri" panose="020F0502020204030204" pitchFamily="34" charset="0"/>
              </a:rPr>
              <a:t>&amp; Distribution Channels</a:t>
            </a:r>
            <a:endParaRPr lang="en-US" sz="4800" dirty="0">
              <a:solidFill>
                <a:schemeClr val="accent6">
                  <a:lumMod val="75000"/>
                </a:schemeClr>
              </a:solidFill>
              <a:latin typeface="Calibri" panose="020F0502020204030204" pitchFamily="34" charset="0"/>
              <a:cs typeface="Calibri" panose="020F0502020204030204" pitchFamily="34" charset="0"/>
            </a:endParaRPr>
          </a:p>
        </p:txBody>
      </p:sp>
      <p:pic>
        <p:nvPicPr>
          <p:cNvPr id="10" name="Image 0" descr="preencoded.png">
            <a:extLst>
              <a:ext uri="{FF2B5EF4-FFF2-40B4-BE49-F238E27FC236}">
                <a16:creationId xmlns:a16="http://schemas.microsoft.com/office/drawing/2014/main" id="{156BE59D-E3F2-7F26-0E26-0CDB0BBF62D5}"/>
              </a:ext>
            </a:extLst>
          </p:cNvPr>
          <p:cNvPicPr>
            <a:picLocks noChangeAspect="1"/>
          </p:cNvPicPr>
          <p:nvPr/>
        </p:nvPicPr>
        <p:blipFill>
          <a:blip r:embed="rId2"/>
          <a:stretch>
            <a:fillRect/>
          </a:stretch>
        </p:blipFill>
        <p:spPr>
          <a:xfrm>
            <a:off x="599003" y="1347788"/>
            <a:ext cx="4306253" cy="2661404"/>
          </a:xfrm>
          <a:prstGeom prst="roundRect">
            <a:avLst/>
          </a:prstGeom>
          <a:ln>
            <a:solidFill>
              <a:schemeClr val="accent6"/>
            </a:solidFill>
          </a:ln>
        </p:spPr>
      </p:pic>
      <p:sp>
        <p:nvSpPr>
          <p:cNvPr id="20" name="Text 1">
            <a:extLst>
              <a:ext uri="{FF2B5EF4-FFF2-40B4-BE49-F238E27FC236}">
                <a16:creationId xmlns:a16="http://schemas.microsoft.com/office/drawing/2014/main" id="{5C316987-A5EA-4F0C-CEC4-08FA44A487D6}"/>
              </a:ext>
            </a:extLst>
          </p:cNvPr>
          <p:cNvSpPr/>
          <p:nvPr/>
        </p:nvSpPr>
        <p:spPr>
          <a:xfrm>
            <a:off x="599003" y="4223028"/>
            <a:ext cx="2139434" cy="267414"/>
          </a:xfrm>
          <a:prstGeom prst="rect">
            <a:avLst/>
          </a:prstGeom>
          <a:noFill/>
          <a:ln/>
        </p:spPr>
        <p:txBody>
          <a:bodyPr wrap="none" lIns="0" tIns="0" rIns="0" bIns="0" rtlCol="0" anchor="t"/>
          <a:lstStyle/>
          <a:p>
            <a:pPr marL="0" indent="0" algn="l">
              <a:lnSpc>
                <a:spcPts val="2100"/>
              </a:lnSpc>
              <a:buNone/>
            </a:pPr>
            <a:r>
              <a:rPr lang="en-US" sz="1750" b="1" dirty="0">
                <a:solidFill>
                  <a:srgbClr val="464646"/>
                </a:solidFill>
                <a:latin typeface=""/>
                <a:ea typeface="DM Sans Semi Bold" pitchFamily="34" charset="-122"/>
                <a:cs typeface="DM Sans Semi Bold" pitchFamily="34" charset="-120"/>
              </a:rPr>
              <a:t>Procurement</a:t>
            </a:r>
            <a:endParaRPr lang="en-US" sz="1750" b="1" dirty="0">
              <a:latin typeface=""/>
            </a:endParaRPr>
          </a:p>
        </p:txBody>
      </p:sp>
      <p:sp>
        <p:nvSpPr>
          <p:cNvPr id="21" name="Text 2">
            <a:extLst>
              <a:ext uri="{FF2B5EF4-FFF2-40B4-BE49-F238E27FC236}">
                <a16:creationId xmlns:a16="http://schemas.microsoft.com/office/drawing/2014/main" id="{7EC36204-DD28-3055-07B4-CB7975155DE0}"/>
              </a:ext>
            </a:extLst>
          </p:cNvPr>
          <p:cNvSpPr/>
          <p:nvPr/>
        </p:nvSpPr>
        <p:spPr>
          <a:xfrm>
            <a:off x="599003" y="4593074"/>
            <a:ext cx="4306253" cy="547688"/>
          </a:xfrm>
          <a:prstGeom prst="rect">
            <a:avLst/>
          </a:prstGeom>
          <a:noFill/>
          <a:ln/>
        </p:spPr>
        <p:txBody>
          <a:bodyPr wrap="square" lIns="0" tIns="0" rIns="0" bIns="0" rtlCol="0" anchor="t"/>
          <a:lstStyle/>
          <a:p>
            <a:pPr marL="0" indent="0" algn="l">
              <a:lnSpc>
                <a:spcPts val="2150"/>
              </a:lnSpc>
              <a:buNone/>
            </a:pPr>
            <a:r>
              <a:rPr lang="en-US" sz="1750" dirty="0">
                <a:solidFill>
                  <a:srgbClr val="464646"/>
                </a:solidFill>
                <a:latin typeface=""/>
                <a:ea typeface="Inter Medium" pitchFamily="34" charset="-122"/>
                <a:cs typeface="Inter Medium" pitchFamily="34" charset="-120"/>
              </a:rPr>
              <a:t>Strategic partnerships ensure high-quality components and materials.</a:t>
            </a:r>
            <a:endParaRPr lang="en-US" sz="1750" dirty="0">
              <a:latin typeface=""/>
            </a:endParaRPr>
          </a:p>
        </p:txBody>
      </p:sp>
      <p:sp>
        <p:nvSpPr>
          <p:cNvPr id="22" name="Text 3">
            <a:extLst>
              <a:ext uri="{FF2B5EF4-FFF2-40B4-BE49-F238E27FC236}">
                <a16:creationId xmlns:a16="http://schemas.microsoft.com/office/drawing/2014/main" id="{D0622C48-FC52-5800-C333-7C2B8947CC06}"/>
              </a:ext>
            </a:extLst>
          </p:cNvPr>
          <p:cNvSpPr/>
          <p:nvPr/>
        </p:nvSpPr>
        <p:spPr>
          <a:xfrm>
            <a:off x="599003" y="5243393"/>
            <a:ext cx="4306253" cy="273844"/>
          </a:xfrm>
          <a:prstGeom prst="rect">
            <a:avLst/>
          </a:prstGeom>
          <a:noFill/>
          <a:ln/>
        </p:spPr>
        <p:txBody>
          <a:bodyPr wrap="none" lIns="0" tIns="0" rIns="0" bIns="0" rtlCol="0" anchor="t"/>
          <a:lstStyle/>
          <a:p>
            <a:pPr marL="342900" indent="-342900" algn="l">
              <a:lnSpc>
                <a:spcPts val="2150"/>
              </a:lnSpc>
              <a:buSzPct val="100000"/>
              <a:buChar char="•"/>
            </a:pPr>
            <a:r>
              <a:rPr lang="en-US" sz="1750" dirty="0">
                <a:solidFill>
                  <a:srgbClr val="464646"/>
                </a:solidFill>
                <a:latin typeface=""/>
                <a:ea typeface="Inter Medium" pitchFamily="34" charset="-122"/>
                <a:cs typeface="Inter Medium" pitchFamily="34" charset="-120"/>
              </a:rPr>
              <a:t>Electronics: Foxconn, Jabil</a:t>
            </a:r>
            <a:endParaRPr lang="en-US" sz="1750" dirty="0">
              <a:latin typeface=""/>
            </a:endParaRPr>
          </a:p>
        </p:txBody>
      </p:sp>
      <p:sp>
        <p:nvSpPr>
          <p:cNvPr id="23" name="Text 4">
            <a:extLst>
              <a:ext uri="{FF2B5EF4-FFF2-40B4-BE49-F238E27FC236}">
                <a16:creationId xmlns:a16="http://schemas.microsoft.com/office/drawing/2014/main" id="{2503A1C3-2B12-F654-1CB6-673C35544C2F}"/>
              </a:ext>
            </a:extLst>
          </p:cNvPr>
          <p:cNvSpPr/>
          <p:nvPr/>
        </p:nvSpPr>
        <p:spPr>
          <a:xfrm>
            <a:off x="599003" y="5577126"/>
            <a:ext cx="4306253" cy="273844"/>
          </a:xfrm>
          <a:prstGeom prst="rect">
            <a:avLst/>
          </a:prstGeom>
          <a:noFill/>
          <a:ln/>
        </p:spPr>
        <p:txBody>
          <a:bodyPr wrap="none" lIns="0" tIns="0" rIns="0" bIns="0" rtlCol="0" anchor="t"/>
          <a:lstStyle/>
          <a:p>
            <a:pPr marL="342900" indent="-342900" algn="l">
              <a:lnSpc>
                <a:spcPts val="2150"/>
              </a:lnSpc>
              <a:buSzPct val="100000"/>
              <a:buChar char="•"/>
            </a:pPr>
            <a:r>
              <a:rPr lang="en-US" sz="1750" dirty="0">
                <a:solidFill>
                  <a:srgbClr val="464646"/>
                </a:solidFill>
                <a:latin typeface=""/>
                <a:ea typeface="Inter Medium" pitchFamily="34" charset="-122"/>
                <a:cs typeface="Inter Medium" pitchFamily="34" charset="-120"/>
              </a:rPr>
              <a:t>Plastics: Nypro, Flex</a:t>
            </a:r>
            <a:endParaRPr lang="en-US" sz="1750" dirty="0">
              <a:latin typeface=""/>
            </a:endParaRPr>
          </a:p>
        </p:txBody>
      </p:sp>
      <p:sp>
        <p:nvSpPr>
          <p:cNvPr id="24" name="Text 5">
            <a:extLst>
              <a:ext uri="{FF2B5EF4-FFF2-40B4-BE49-F238E27FC236}">
                <a16:creationId xmlns:a16="http://schemas.microsoft.com/office/drawing/2014/main" id="{000D1DEE-A74D-CE42-87B9-ED4F98181BF1}"/>
              </a:ext>
            </a:extLst>
          </p:cNvPr>
          <p:cNvSpPr/>
          <p:nvPr/>
        </p:nvSpPr>
        <p:spPr>
          <a:xfrm>
            <a:off x="599003" y="5910858"/>
            <a:ext cx="4306253" cy="273844"/>
          </a:xfrm>
          <a:prstGeom prst="rect">
            <a:avLst/>
          </a:prstGeom>
          <a:noFill/>
          <a:ln/>
        </p:spPr>
        <p:txBody>
          <a:bodyPr wrap="none" lIns="0" tIns="0" rIns="0" bIns="0" rtlCol="0" anchor="t"/>
          <a:lstStyle/>
          <a:p>
            <a:pPr marL="342900" indent="-342900" algn="l">
              <a:lnSpc>
                <a:spcPts val="2150"/>
              </a:lnSpc>
              <a:buSzPct val="100000"/>
              <a:buChar char="•"/>
            </a:pPr>
            <a:r>
              <a:rPr lang="en-US" sz="1750" dirty="0">
                <a:solidFill>
                  <a:srgbClr val="464646"/>
                </a:solidFill>
                <a:latin typeface=""/>
                <a:ea typeface="Inter Medium" pitchFamily="34" charset="-122"/>
                <a:cs typeface="Inter Medium" pitchFamily="34" charset="-120"/>
              </a:rPr>
              <a:t>Packaging: Ecologic Brands</a:t>
            </a:r>
            <a:endParaRPr lang="en-US" sz="1750" dirty="0">
              <a:latin typeface=""/>
            </a:endParaRPr>
          </a:p>
        </p:txBody>
      </p:sp>
      <p:sp>
        <p:nvSpPr>
          <p:cNvPr id="25" name="Text 6">
            <a:extLst>
              <a:ext uri="{FF2B5EF4-FFF2-40B4-BE49-F238E27FC236}">
                <a16:creationId xmlns:a16="http://schemas.microsoft.com/office/drawing/2014/main" id="{AF351777-FDF9-3803-FC53-D12A009230E0}"/>
              </a:ext>
            </a:extLst>
          </p:cNvPr>
          <p:cNvSpPr/>
          <p:nvPr/>
        </p:nvSpPr>
        <p:spPr>
          <a:xfrm>
            <a:off x="599003" y="6244590"/>
            <a:ext cx="4306253" cy="547688"/>
          </a:xfrm>
          <a:prstGeom prst="rect">
            <a:avLst/>
          </a:prstGeom>
          <a:noFill/>
          <a:ln/>
        </p:spPr>
        <p:txBody>
          <a:bodyPr wrap="square" lIns="0" tIns="0" rIns="0" bIns="0" rtlCol="0" anchor="t"/>
          <a:lstStyle/>
          <a:p>
            <a:pPr marL="342900" indent="-342900" algn="l">
              <a:lnSpc>
                <a:spcPts val="2150"/>
              </a:lnSpc>
              <a:buSzPct val="100000"/>
              <a:buChar char="•"/>
            </a:pPr>
            <a:r>
              <a:rPr lang="en-US" sz="1750" dirty="0">
                <a:solidFill>
                  <a:srgbClr val="464646"/>
                </a:solidFill>
                <a:latin typeface=""/>
                <a:ea typeface="Inter Medium" pitchFamily="34" charset="-122"/>
                <a:cs typeface="Inter Medium" pitchFamily="34" charset="-120"/>
              </a:rPr>
              <a:t>Seed Pods: In-house production with agricultural suppliers</a:t>
            </a:r>
            <a:endParaRPr lang="en-US" sz="1750" dirty="0">
              <a:latin typeface=""/>
            </a:endParaRPr>
          </a:p>
        </p:txBody>
      </p:sp>
      <p:pic>
        <p:nvPicPr>
          <p:cNvPr id="26" name="Image 1" descr="preencoded.png">
            <a:extLst>
              <a:ext uri="{FF2B5EF4-FFF2-40B4-BE49-F238E27FC236}">
                <a16:creationId xmlns:a16="http://schemas.microsoft.com/office/drawing/2014/main" id="{F275F662-A742-8288-3B12-D1DC1173CDA6}"/>
              </a:ext>
            </a:extLst>
          </p:cNvPr>
          <p:cNvPicPr>
            <a:picLocks noChangeAspect="1"/>
          </p:cNvPicPr>
          <p:nvPr/>
        </p:nvPicPr>
        <p:blipFill>
          <a:blip r:embed="rId3"/>
          <a:stretch>
            <a:fillRect/>
          </a:stretch>
        </p:blipFill>
        <p:spPr>
          <a:xfrm>
            <a:off x="5161955" y="1347788"/>
            <a:ext cx="4306372" cy="2661523"/>
          </a:xfrm>
          <a:prstGeom prst="roundRect">
            <a:avLst/>
          </a:prstGeom>
          <a:ln>
            <a:solidFill>
              <a:schemeClr val="accent6"/>
            </a:solidFill>
          </a:ln>
        </p:spPr>
      </p:pic>
      <p:sp>
        <p:nvSpPr>
          <p:cNvPr id="27" name="Text 7">
            <a:extLst>
              <a:ext uri="{FF2B5EF4-FFF2-40B4-BE49-F238E27FC236}">
                <a16:creationId xmlns:a16="http://schemas.microsoft.com/office/drawing/2014/main" id="{4D886A85-98E4-47BB-6D30-90D46E935C02}"/>
              </a:ext>
            </a:extLst>
          </p:cNvPr>
          <p:cNvSpPr/>
          <p:nvPr/>
        </p:nvSpPr>
        <p:spPr>
          <a:xfrm>
            <a:off x="5161955" y="4223147"/>
            <a:ext cx="2139434" cy="267414"/>
          </a:xfrm>
          <a:prstGeom prst="rect">
            <a:avLst/>
          </a:prstGeom>
          <a:noFill/>
          <a:ln/>
        </p:spPr>
        <p:txBody>
          <a:bodyPr wrap="none" lIns="0" tIns="0" rIns="0" bIns="0" rtlCol="0" anchor="t"/>
          <a:lstStyle/>
          <a:p>
            <a:pPr marL="0" indent="0" algn="l">
              <a:lnSpc>
                <a:spcPts val="2100"/>
              </a:lnSpc>
              <a:buNone/>
            </a:pPr>
            <a:r>
              <a:rPr lang="en-US" sz="1750" b="1" dirty="0">
                <a:solidFill>
                  <a:srgbClr val="464646"/>
                </a:solidFill>
                <a:latin typeface=""/>
                <a:ea typeface="DM Sans Semi Bold" pitchFamily="34" charset="-122"/>
                <a:cs typeface="DM Sans Semi Bold" pitchFamily="34" charset="-120"/>
              </a:rPr>
              <a:t>Funding</a:t>
            </a:r>
            <a:endParaRPr lang="en-US" sz="1750" b="1" dirty="0">
              <a:latin typeface=""/>
            </a:endParaRPr>
          </a:p>
        </p:txBody>
      </p:sp>
      <p:sp>
        <p:nvSpPr>
          <p:cNvPr id="28" name="Text 8">
            <a:extLst>
              <a:ext uri="{FF2B5EF4-FFF2-40B4-BE49-F238E27FC236}">
                <a16:creationId xmlns:a16="http://schemas.microsoft.com/office/drawing/2014/main" id="{B9F47E5B-E942-5FDA-6190-ECA33FDD8B31}"/>
              </a:ext>
            </a:extLst>
          </p:cNvPr>
          <p:cNvSpPr/>
          <p:nvPr/>
        </p:nvSpPr>
        <p:spPr>
          <a:xfrm>
            <a:off x="5161955" y="4593193"/>
            <a:ext cx="4306372" cy="547688"/>
          </a:xfrm>
          <a:prstGeom prst="rect">
            <a:avLst/>
          </a:prstGeom>
          <a:noFill/>
          <a:ln/>
        </p:spPr>
        <p:txBody>
          <a:bodyPr wrap="square" lIns="0" tIns="0" rIns="0" bIns="0" rtlCol="0" anchor="t"/>
          <a:lstStyle/>
          <a:p>
            <a:pPr marL="0" indent="0" algn="l">
              <a:lnSpc>
                <a:spcPts val="2150"/>
              </a:lnSpc>
              <a:buNone/>
            </a:pPr>
            <a:r>
              <a:rPr lang="en-US" sz="1750" dirty="0">
                <a:solidFill>
                  <a:srgbClr val="464646"/>
                </a:solidFill>
                <a:latin typeface=""/>
                <a:ea typeface="Inter Medium" pitchFamily="34" charset="-122"/>
                <a:cs typeface="Inter Medium" pitchFamily="34" charset="-120"/>
              </a:rPr>
              <a:t>Diverse funding sources support growth and expansion.</a:t>
            </a:r>
            <a:endParaRPr lang="en-US" sz="1750" dirty="0">
              <a:latin typeface=""/>
            </a:endParaRPr>
          </a:p>
        </p:txBody>
      </p:sp>
      <p:sp>
        <p:nvSpPr>
          <p:cNvPr id="29" name="Text 9">
            <a:extLst>
              <a:ext uri="{FF2B5EF4-FFF2-40B4-BE49-F238E27FC236}">
                <a16:creationId xmlns:a16="http://schemas.microsoft.com/office/drawing/2014/main" id="{F9076577-A5B8-98A0-4649-A85832CBA11A}"/>
              </a:ext>
            </a:extLst>
          </p:cNvPr>
          <p:cNvSpPr/>
          <p:nvPr/>
        </p:nvSpPr>
        <p:spPr>
          <a:xfrm>
            <a:off x="5161955" y="5243513"/>
            <a:ext cx="4306372" cy="273844"/>
          </a:xfrm>
          <a:prstGeom prst="rect">
            <a:avLst/>
          </a:prstGeom>
          <a:noFill/>
          <a:ln/>
        </p:spPr>
        <p:txBody>
          <a:bodyPr wrap="none" lIns="0" tIns="0" rIns="0" bIns="0" rtlCol="0" anchor="t"/>
          <a:lstStyle/>
          <a:p>
            <a:pPr marL="342900" indent="-342900" algn="l">
              <a:lnSpc>
                <a:spcPts val="2150"/>
              </a:lnSpc>
              <a:buSzPct val="100000"/>
              <a:buChar char="•"/>
            </a:pPr>
            <a:r>
              <a:rPr lang="en-US" sz="1750" dirty="0">
                <a:solidFill>
                  <a:srgbClr val="464646"/>
                </a:solidFill>
                <a:latin typeface=""/>
                <a:ea typeface="Inter Medium" pitchFamily="34" charset="-122"/>
                <a:cs typeface="Inter Medium" pitchFamily="34" charset="-120"/>
              </a:rPr>
              <a:t>Seed: Angel investors (₹622.5 Lakhs)</a:t>
            </a:r>
            <a:endParaRPr lang="en-US" sz="1750" dirty="0">
              <a:latin typeface=""/>
            </a:endParaRPr>
          </a:p>
        </p:txBody>
      </p:sp>
      <p:sp>
        <p:nvSpPr>
          <p:cNvPr id="30" name="Text 10">
            <a:extLst>
              <a:ext uri="{FF2B5EF4-FFF2-40B4-BE49-F238E27FC236}">
                <a16:creationId xmlns:a16="http://schemas.microsoft.com/office/drawing/2014/main" id="{F029E52C-3277-4A8F-2146-2E5552BFD10C}"/>
              </a:ext>
            </a:extLst>
          </p:cNvPr>
          <p:cNvSpPr/>
          <p:nvPr/>
        </p:nvSpPr>
        <p:spPr>
          <a:xfrm>
            <a:off x="5161955" y="5577244"/>
            <a:ext cx="3872317" cy="333613"/>
          </a:xfrm>
          <a:prstGeom prst="rect">
            <a:avLst/>
          </a:prstGeom>
          <a:noFill/>
          <a:ln/>
        </p:spPr>
        <p:txBody>
          <a:bodyPr wrap="none" lIns="0" tIns="0" rIns="0" bIns="0" rtlCol="0" anchor="t"/>
          <a:lstStyle/>
          <a:p>
            <a:pPr marL="342900" indent="-342900" algn="l">
              <a:lnSpc>
                <a:spcPts val="2150"/>
              </a:lnSpc>
              <a:buSzPct val="100000"/>
              <a:buChar char="•"/>
            </a:pPr>
            <a:r>
              <a:rPr lang="en-US" sz="1750" dirty="0">
                <a:solidFill>
                  <a:srgbClr val="464646"/>
                </a:solidFill>
                <a:latin typeface=""/>
                <a:ea typeface="Inter Medium" pitchFamily="34" charset="-122"/>
                <a:cs typeface="Inter Medium" pitchFamily="34" charset="-120"/>
              </a:rPr>
              <a:t>Series A: Venture capital (₹2,905 Lakhs)</a:t>
            </a:r>
            <a:endParaRPr lang="en-US" sz="1750" dirty="0">
              <a:latin typeface=""/>
            </a:endParaRPr>
          </a:p>
        </p:txBody>
      </p:sp>
      <p:sp>
        <p:nvSpPr>
          <p:cNvPr id="32" name="Text 11">
            <a:extLst>
              <a:ext uri="{FF2B5EF4-FFF2-40B4-BE49-F238E27FC236}">
                <a16:creationId xmlns:a16="http://schemas.microsoft.com/office/drawing/2014/main" id="{CAA2C87E-BBFF-F992-EEE5-56B453B1F22E}"/>
              </a:ext>
            </a:extLst>
          </p:cNvPr>
          <p:cNvSpPr/>
          <p:nvPr/>
        </p:nvSpPr>
        <p:spPr>
          <a:xfrm>
            <a:off x="5161955" y="5910977"/>
            <a:ext cx="4306372" cy="273844"/>
          </a:xfrm>
          <a:prstGeom prst="rect">
            <a:avLst/>
          </a:prstGeom>
          <a:noFill/>
          <a:ln/>
        </p:spPr>
        <p:txBody>
          <a:bodyPr wrap="none" lIns="0" tIns="0" rIns="0" bIns="0" rtlCol="0" anchor="t"/>
          <a:lstStyle/>
          <a:p>
            <a:pPr marL="342900" indent="-342900" algn="l">
              <a:lnSpc>
                <a:spcPts val="2150"/>
              </a:lnSpc>
              <a:buSzPct val="100000"/>
              <a:buChar char="•"/>
            </a:pPr>
            <a:r>
              <a:rPr lang="en-US" sz="1750" dirty="0">
                <a:solidFill>
                  <a:srgbClr val="464646"/>
                </a:solidFill>
                <a:latin typeface=""/>
                <a:ea typeface="Inter Medium" pitchFamily="34" charset="-122"/>
                <a:cs typeface="Inter Medium" pitchFamily="34" charset="-120"/>
              </a:rPr>
              <a:t>Series B: Institutional investors</a:t>
            </a:r>
          </a:p>
          <a:p>
            <a:pPr algn="l">
              <a:lnSpc>
                <a:spcPts val="2150"/>
              </a:lnSpc>
              <a:buSzPct val="100000"/>
            </a:pPr>
            <a:r>
              <a:rPr lang="en-US" sz="1750" dirty="0">
                <a:solidFill>
                  <a:srgbClr val="464646"/>
                </a:solidFill>
                <a:latin typeface=""/>
                <a:ea typeface="Inter Medium" pitchFamily="34" charset="-122"/>
                <a:cs typeface="Inter Medium" pitchFamily="34" charset="-120"/>
              </a:rPr>
              <a:t>      (₹8,300 Lakhs)</a:t>
            </a:r>
            <a:endParaRPr lang="en-US" sz="1750" dirty="0">
              <a:latin typeface=""/>
            </a:endParaRPr>
          </a:p>
        </p:txBody>
      </p:sp>
      <p:pic>
        <p:nvPicPr>
          <p:cNvPr id="33" name="Image 2" descr="preencoded.png">
            <a:extLst>
              <a:ext uri="{FF2B5EF4-FFF2-40B4-BE49-F238E27FC236}">
                <a16:creationId xmlns:a16="http://schemas.microsoft.com/office/drawing/2014/main" id="{3F66E2A0-D8E6-EF1E-BB6D-EE7418133E7C}"/>
              </a:ext>
            </a:extLst>
          </p:cNvPr>
          <p:cNvPicPr>
            <a:picLocks noChangeAspect="1"/>
          </p:cNvPicPr>
          <p:nvPr/>
        </p:nvPicPr>
        <p:blipFill>
          <a:blip r:embed="rId4"/>
          <a:stretch>
            <a:fillRect/>
          </a:stretch>
        </p:blipFill>
        <p:spPr>
          <a:xfrm>
            <a:off x="9725025" y="1347788"/>
            <a:ext cx="4306253" cy="2661404"/>
          </a:xfrm>
          <a:prstGeom prst="roundRect">
            <a:avLst/>
          </a:prstGeom>
          <a:ln>
            <a:solidFill>
              <a:schemeClr val="accent6"/>
            </a:solidFill>
          </a:ln>
        </p:spPr>
      </p:pic>
      <p:sp>
        <p:nvSpPr>
          <p:cNvPr id="34" name="Text 12">
            <a:extLst>
              <a:ext uri="{FF2B5EF4-FFF2-40B4-BE49-F238E27FC236}">
                <a16:creationId xmlns:a16="http://schemas.microsoft.com/office/drawing/2014/main" id="{49B83565-315F-09EA-4518-B1D801BB644C}"/>
              </a:ext>
            </a:extLst>
          </p:cNvPr>
          <p:cNvSpPr/>
          <p:nvPr/>
        </p:nvSpPr>
        <p:spPr>
          <a:xfrm>
            <a:off x="9725025" y="4223028"/>
            <a:ext cx="2139434" cy="267414"/>
          </a:xfrm>
          <a:prstGeom prst="rect">
            <a:avLst/>
          </a:prstGeom>
          <a:noFill/>
          <a:ln/>
        </p:spPr>
        <p:txBody>
          <a:bodyPr wrap="none" lIns="0" tIns="0" rIns="0" bIns="0" rtlCol="0" anchor="t"/>
          <a:lstStyle/>
          <a:p>
            <a:pPr marL="0" indent="0" algn="l">
              <a:lnSpc>
                <a:spcPts val="2100"/>
              </a:lnSpc>
              <a:buNone/>
            </a:pPr>
            <a:r>
              <a:rPr lang="en-US" sz="1750" b="1" dirty="0">
                <a:solidFill>
                  <a:srgbClr val="464646"/>
                </a:solidFill>
                <a:latin typeface=""/>
                <a:ea typeface="DM Sans Semi Bold" pitchFamily="34" charset="-122"/>
                <a:cs typeface="DM Sans Semi Bold" pitchFamily="34" charset="-120"/>
              </a:rPr>
              <a:t>Distribution</a:t>
            </a:r>
            <a:endParaRPr lang="en-US" sz="1750" b="1" dirty="0">
              <a:latin typeface=""/>
            </a:endParaRPr>
          </a:p>
        </p:txBody>
      </p:sp>
      <p:sp>
        <p:nvSpPr>
          <p:cNvPr id="35" name="Text 13">
            <a:extLst>
              <a:ext uri="{FF2B5EF4-FFF2-40B4-BE49-F238E27FC236}">
                <a16:creationId xmlns:a16="http://schemas.microsoft.com/office/drawing/2014/main" id="{58E3F4D7-2377-06CC-95EA-BC0DD789D25A}"/>
              </a:ext>
            </a:extLst>
          </p:cNvPr>
          <p:cNvSpPr/>
          <p:nvPr/>
        </p:nvSpPr>
        <p:spPr>
          <a:xfrm>
            <a:off x="9725025" y="4593074"/>
            <a:ext cx="4306253" cy="547688"/>
          </a:xfrm>
          <a:prstGeom prst="rect">
            <a:avLst/>
          </a:prstGeom>
          <a:noFill/>
          <a:ln/>
        </p:spPr>
        <p:txBody>
          <a:bodyPr wrap="square" lIns="0" tIns="0" rIns="0" bIns="0" rtlCol="0" anchor="t"/>
          <a:lstStyle/>
          <a:p>
            <a:pPr marL="0" indent="0" algn="l">
              <a:lnSpc>
                <a:spcPts val="2150"/>
              </a:lnSpc>
              <a:buNone/>
            </a:pPr>
            <a:r>
              <a:rPr lang="en-US" sz="1750" dirty="0">
                <a:solidFill>
                  <a:srgbClr val="464646"/>
                </a:solidFill>
                <a:latin typeface=""/>
                <a:ea typeface="Inter Medium" pitchFamily="34" charset="-122"/>
                <a:cs typeface="Inter Medium" pitchFamily="34" charset="-120"/>
              </a:rPr>
              <a:t>Multi-channel distribution strategy for market penetration.</a:t>
            </a:r>
            <a:endParaRPr lang="en-US" sz="1750" dirty="0">
              <a:latin typeface=""/>
            </a:endParaRPr>
          </a:p>
        </p:txBody>
      </p:sp>
      <p:sp>
        <p:nvSpPr>
          <p:cNvPr id="36" name="Text 14">
            <a:extLst>
              <a:ext uri="{FF2B5EF4-FFF2-40B4-BE49-F238E27FC236}">
                <a16:creationId xmlns:a16="http://schemas.microsoft.com/office/drawing/2014/main" id="{E7077892-44BE-3A4F-8637-0B4C9E956183}"/>
              </a:ext>
            </a:extLst>
          </p:cNvPr>
          <p:cNvSpPr/>
          <p:nvPr/>
        </p:nvSpPr>
        <p:spPr>
          <a:xfrm>
            <a:off x="9725025" y="5243393"/>
            <a:ext cx="4306253" cy="547688"/>
          </a:xfrm>
          <a:prstGeom prst="rect">
            <a:avLst/>
          </a:prstGeom>
          <a:noFill/>
          <a:ln/>
        </p:spPr>
        <p:txBody>
          <a:bodyPr wrap="square" lIns="0" tIns="0" rIns="0" bIns="0" rtlCol="0" anchor="t"/>
          <a:lstStyle/>
          <a:p>
            <a:pPr marL="342900" indent="-342900" algn="l">
              <a:lnSpc>
                <a:spcPts val="2150"/>
              </a:lnSpc>
              <a:buSzPct val="100000"/>
              <a:buChar char="•"/>
            </a:pPr>
            <a:r>
              <a:rPr lang="en-US" sz="1750" dirty="0">
                <a:solidFill>
                  <a:srgbClr val="464646"/>
                </a:solidFill>
                <a:latin typeface=""/>
                <a:ea typeface="Inter Medium" pitchFamily="34" charset="-122"/>
                <a:cs typeface="Inter Medium" pitchFamily="34" charset="-120"/>
              </a:rPr>
              <a:t>Phase 1: Direct e-commerce and online marketplace</a:t>
            </a:r>
            <a:endParaRPr lang="en-US" sz="1750" dirty="0">
              <a:latin typeface=""/>
            </a:endParaRPr>
          </a:p>
        </p:txBody>
      </p:sp>
      <p:sp>
        <p:nvSpPr>
          <p:cNvPr id="37" name="Text 15">
            <a:extLst>
              <a:ext uri="{FF2B5EF4-FFF2-40B4-BE49-F238E27FC236}">
                <a16:creationId xmlns:a16="http://schemas.microsoft.com/office/drawing/2014/main" id="{59922EB1-9677-E6C9-BD84-20D7775960E0}"/>
              </a:ext>
            </a:extLst>
          </p:cNvPr>
          <p:cNvSpPr/>
          <p:nvPr/>
        </p:nvSpPr>
        <p:spPr>
          <a:xfrm>
            <a:off x="9725025" y="5850969"/>
            <a:ext cx="4306253" cy="547688"/>
          </a:xfrm>
          <a:prstGeom prst="rect">
            <a:avLst/>
          </a:prstGeom>
          <a:noFill/>
          <a:ln/>
        </p:spPr>
        <p:txBody>
          <a:bodyPr wrap="square" lIns="0" tIns="0" rIns="0" bIns="0" rtlCol="0" anchor="t"/>
          <a:lstStyle/>
          <a:p>
            <a:pPr marL="342900" indent="-342900" algn="l">
              <a:lnSpc>
                <a:spcPts val="2150"/>
              </a:lnSpc>
              <a:buSzPct val="100000"/>
              <a:buChar char="•"/>
            </a:pPr>
            <a:r>
              <a:rPr lang="en-US" sz="1750" dirty="0">
                <a:solidFill>
                  <a:srgbClr val="464646"/>
                </a:solidFill>
                <a:latin typeface=""/>
                <a:ea typeface="Inter Medium" pitchFamily="34" charset="-122"/>
                <a:cs typeface="Inter Medium" pitchFamily="34" charset="-120"/>
              </a:rPr>
              <a:t>Phase 2: Premium retail partnerships (Urban Ladder, Croma)</a:t>
            </a:r>
            <a:endParaRPr lang="en-US" sz="1750" dirty="0">
              <a:latin typeface=""/>
            </a:endParaRPr>
          </a:p>
        </p:txBody>
      </p:sp>
      <p:sp>
        <p:nvSpPr>
          <p:cNvPr id="42" name="Text 16">
            <a:extLst>
              <a:ext uri="{FF2B5EF4-FFF2-40B4-BE49-F238E27FC236}">
                <a16:creationId xmlns:a16="http://schemas.microsoft.com/office/drawing/2014/main" id="{5326AB2D-27C9-6CFB-F89F-8B2895CDFF77}"/>
              </a:ext>
            </a:extLst>
          </p:cNvPr>
          <p:cNvSpPr/>
          <p:nvPr/>
        </p:nvSpPr>
        <p:spPr>
          <a:xfrm>
            <a:off x="9725025" y="6458545"/>
            <a:ext cx="4306253" cy="547688"/>
          </a:xfrm>
          <a:prstGeom prst="rect">
            <a:avLst/>
          </a:prstGeom>
          <a:noFill/>
          <a:ln/>
        </p:spPr>
        <p:txBody>
          <a:bodyPr wrap="square" lIns="0" tIns="0" rIns="0" bIns="0" rtlCol="0" anchor="t"/>
          <a:lstStyle/>
          <a:p>
            <a:pPr marL="342900" indent="-342900" algn="l">
              <a:lnSpc>
                <a:spcPts val="2150"/>
              </a:lnSpc>
              <a:buSzPct val="100000"/>
              <a:buChar char="•"/>
            </a:pPr>
            <a:r>
              <a:rPr lang="en-US" sz="1750" dirty="0">
                <a:solidFill>
                  <a:srgbClr val="464646"/>
                </a:solidFill>
                <a:latin typeface=""/>
                <a:ea typeface="Inter Medium" pitchFamily="34" charset="-122"/>
                <a:cs typeface="Inter Medium" pitchFamily="34" charset="-120"/>
              </a:rPr>
              <a:t>Phase 3: National retail chains and international expansion</a:t>
            </a:r>
            <a:endParaRPr lang="en-US" sz="1750" dirty="0">
              <a:latin typeface=""/>
            </a:endParaRPr>
          </a:p>
        </p:txBody>
      </p:sp>
      <p:sp>
        <p:nvSpPr>
          <p:cNvPr id="44" name="Text 17">
            <a:extLst>
              <a:ext uri="{FF2B5EF4-FFF2-40B4-BE49-F238E27FC236}">
                <a16:creationId xmlns:a16="http://schemas.microsoft.com/office/drawing/2014/main" id="{234C36E6-AF89-D65B-33DD-E884C82D3622}"/>
              </a:ext>
            </a:extLst>
          </p:cNvPr>
          <p:cNvSpPr/>
          <p:nvPr/>
        </p:nvSpPr>
        <p:spPr>
          <a:xfrm>
            <a:off x="9725025" y="7066121"/>
            <a:ext cx="4306253" cy="547688"/>
          </a:xfrm>
          <a:prstGeom prst="rect">
            <a:avLst/>
          </a:prstGeom>
          <a:noFill/>
          <a:ln/>
        </p:spPr>
        <p:txBody>
          <a:bodyPr wrap="square" lIns="0" tIns="0" rIns="0" bIns="0" rtlCol="0" anchor="t"/>
          <a:lstStyle/>
          <a:p>
            <a:pPr marL="342900" indent="-342900" algn="l">
              <a:lnSpc>
                <a:spcPts val="2150"/>
              </a:lnSpc>
              <a:buSzPct val="100000"/>
              <a:buChar char="•"/>
            </a:pPr>
            <a:r>
              <a:rPr lang="en-US" sz="1750" dirty="0">
                <a:solidFill>
                  <a:srgbClr val="464646"/>
                </a:solidFill>
                <a:latin typeface=""/>
                <a:ea typeface="Inter Medium" pitchFamily="34" charset="-122"/>
                <a:cs typeface="Inter Medium" pitchFamily="34" charset="-120"/>
              </a:rPr>
              <a:t>B2B: Educational institutions and restaurants (Year 3+)</a:t>
            </a:r>
            <a:endParaRPr lang="en-US" sz="1750" dirty="0">
              <a:latin typeface=""/>
            </a:endParaRPr>
          </a:p>
        </p:txBody>
      </p:sp>
    </p:spTree>
    <p:extLst>
      <p:ext uri="{BB962C8B-B14F-4D97-AF65-F5344CB8AC3E}">
        <p14:creationId xmlns:p14="http://schemas.microsoft.com/office/powerpoint/2010/main" val="2300575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0D75B-F579-35A5-0593-F74AEE9B84A7}"/>
            </a:ext>
          </a:extLst>
        </p:cNvPr>
        <p:cNvGrpSpPr/>
        <p:nvPr/>
      </p:nvGrpSpPr>
      <p:grpSpPr>
        <a:xfrm>
          <a:off x="0" y="0"/>
          <a:ext cx="0" cy="0"/>
          <a:chOff x="0" y="0"/>
          <a:chExt cx="0" cy="0"/>
        </a:xfrm>
      </p:grpSpPr>
      <p:sp>
        <p:nvSpPr>
          <p:cNvPr id="70" name="Rectangular Callout 69">
            <a:extLst>
              <a:ext uri="{FF2B5EF4-FFF2-40B4-BE49-F238E27FC236}">
                <a16:creationId xmlns:a16="http://schemas.microsoft.com/office/drawing/2014/main" id="{D91236A7-5558-A79C-4DC1-D8D63E216CE0}"/>
              </a:ext>
            </a:extLst>
          </p:cNvPr>
          <p:cNvSpPr/>
          <p:nvPr/>
        </p:nvSpPr>
        <p:spPr>
          <a:xfrm>
            <a:off x="11428306" y="2233613"/>
            <a:ext cx="3095414" cy="1570196"/>
          </a:xfrm>
          <a:prstGeom prst="wedgeRectCallout">
            <a:avLst/>
          </a:prstGeom>
          <a:solidFill>
            <a:schemeClr val="accent6">
              <a:lumMod val="20000"/>
              <a:lumOff val="80000"/>
            </a:scheme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F4B5C08-DD5F-25B8-AFF1-E823111587C2}"/>
              </a:ext>
            </a:extLst>
          </p:cNvPr>
          <p:cNvSpPr/>
          <p:nvPr/>
        </p:nvSpPr>
        <p:spPr>
          <a:xfrm>
            <a:off x="0" y="788535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63F4C65-3B8C-0E4C-6C22-25D957FD991D}"/>
              </a:ext>
            </a:extLst>
          </p:cNvPr>
          <p:cNvSpPr txBox="1"/>
          <p:nvPr/>
        </p:nvSpPr>
        <p:spPr>
          <a:xfrm>
            <a:off x="12577665" y="3153747"/>
            <a:ext cx="184731" cy="353943"/>
          </a:xfrm>
          <a:prstGeom prst="rect">
            <a:avLst/>
          </a:prstGeom>
          <a:noFill/>
        </p:spPr>
        <p:txBody>
          <a:bodyPr wrap="none" rtlCol="0">
            <a:spAutoFit/>
          </a:bodyPr>
          <a:lstStyle/>
          <a:p>
            <a:endParaRPr lang="en-US" sz="1700" dirty="0">
              <a:latin typeface=""/>
            </a:endParaRPr>
          </a:p>
        </p:txBody>
      </p:sp>
      <p:sp>
        <p:nvSpPr>
          <p:cNvPr id="4" name="Text 0">
            <a:extLst>
              <a:ext uri="{FF2B5EF4-FFF2-40B4-BE49-F238E27FC236}">
                <a16:creationId xmlns:a16="http://schemas.microsoft.com/office/drawing/2014/main" id="{B56DBC6B-E1AC-E4DD-F725-9908F3097C0E}"/>
              </a:ext>
            </a:extLst>
          </p:cNvPr>
          <p:cNvSpPr/>
          <p:nvPr/>
        </p:nvSpPr>
        <p:spPr>
          <a:xfrm>
            <a:off x="6016407" y="449146"/>
            <a:ext cx="6551057" cy="566976"/>
          </a:xfrm>
          <a:prstGeom prst="rect">
            <a:avLst/>
          </a:prstGeom>
          <a:noFill/>
          <a:ln/>
        </p:spPr>
        <p:txBody>
          <a:bodyPr wrap="none" lIns="0" tIns="0" rIns="0" bIns="0" rtlCol="0" anchor="t"/>
          <a:lstStyle/>
          <a:p>
            <a:pPr marL="0" indent="0" algn="l">
              <a:lnSpc>
                <a:spcPts val="4450"/>
              </a:lnSpc>
              <a:buNone/>
            </a:pPr>
            <a:r>
              <a:rPr lang="en-US" sz="4800" dirty="0">
                <a:solidFill>
                  <a:srgbClr val="030303"/>
                </a:solidFill>
                <a:latin typeface="Calibri" panose="020F0502020204030204" pitchFamily="34" charset="0"/>
                <a:ea typeface="DM Sans Semi Bold" pitchFamily="34" charset="-122"/>
                <a:cs typeface="Calibri" panose="020F0502020204030204" pitchFamily="34" charset="0"/>
              </a:rPr>
              <a:t>Emotional </a:t>
            </a:r>
            <a:r>
              <a:rPr lang="en-US" sz="4800" dirty="0">
                <a:solidFill>
                  <a:schemeClr val="accent6">
                    <a:lumMod val="75000"/>
                  </a:schemeClr>
                </a:solidFill>
                <a:latin typeface="Calibri" panose="020F0502020204030204" pitchFamily="34" charset="0"/>
                <a:ea typeface="DM Sans Semi Bold" pitchFamily="34" charset="-122"/>
                <a:cs typeface="Calibri" panose="020F0502020204030204" pitchFamily="34" charset="0"/>
              </a:rPr>
              <a:t>Connect</a:t>
            </a:r>
            <a:endParaRPr lang="en-US" sz="4800" dirty="0">
              <a:solidFill>
                <a:schemeClr val="accent6">
                  <a:lumMod val="75000"/>
                </a:schemeClr>
              </a:solidFill>
              <a:latin typeface="Calibri" panose="020F0502020204030204" pitchFamily="34" charset="0"/>
              <a:cs typeface="Calibri" panose="020F0502020204030204" pitchFamily="34" charset="0"/>
            </a:endParaRPr>
          </a:p>
        </p:txBody>
      </p:sp>
      <p:pic>
        <p:nvPicPr>
          <p:cNvPr id="3" name="Image 0" descr="preencoded.png">
            <a:extLst>
              <a:ext uri="{FF2B5EF4-FFF2-40B4-BE49-F238E27FC236}">
                <a16:creationId xmlns:a16="http://schemas.microsoft.com/office/drawing/2014/main" id="{98439421-1981-1DC1-5A6A-11D2ED6A5063}"/>
              </a:ext>
            </a:extLst>
          </p:cNvPr>
          <p:cNvPicPr>
            <a:picLocks noChangeAspect="1"/>
          </p:cNvPicPr>
          <p:nvPr/>
        </p:nvPicPr>
        <p:blipFill>
          <a:blip r:embed="rId2"/>
          <a:stretch>
            <a:fillRect/>
          </a:stretch>
        </p:blipFill>
        <p:spPr>
          <a:xfrm>
            <a:off x="0" y="0"/>
            <a:ext cx="5486400" cy="7885356"/>
          </a:xfrm>
          <a:prstGeom prst="rect">
            <a:avLst/>
          </a:prstGeom>
        </p:spPr>
      </p:pic>
      <p:sp>
        <p:nvSpPr>
          <p:cNvPr id="10" name="Shape 1">
            <a:extLst>
              <a:ext uri="{FF2B5EF4-FFF2-40B4-BE49-F238E27FC236}">
                <a16:creationId xmlns:a16="http://schemas.microsoft.com/office/drawing/2014/main" id="{CA684B56-31CD-AEC8-D175-B34EC43038A9}"/>
              </a:ext>
            </a:extLst>
          </p:cNvPr>
          <p:cNvSpPr/>
          <p:nvPr/>
        </p:nvSpPr>
        <p:spPr>
          <a:xfrm>
            <a:off x="6118979" y="1398402"/>
            <a:ext cx="15240" cy="3561874"/>
          </a:xfrm>
          <a:prstGeom prst="roundRect">
            <a:avLst>
              <a:gd name="adj" fmla="val 134633"/>
            </a:avLst>
          </a:prstGeom>
          <a:solidFill>
            <a:srgbClr val="D8D4D4"/>
          </a:solidFill>
          <a:ln/>
        </p:spPr>
      </p:sp>
      <p:sp>
        <p:nvSpPr>
          <p:cNvPr id="20" name="Shape 2">
            <a:extLst>
              <a:ext uri="{FF2B5EF4-FFF2-40B4-BE49-F238E27FC236}">
                <a16:creationId xmlns:a16="http://schemas.microsoft.com/office/drawing/2014/main" id="{2944A2E8-49E6-8808-5813-C2308D6F4141}"/>
              </a:ext>
            </a:extLst>
          </p:cNvPr>
          <p:cNvSpPr/>
          <p:nvPr/>
        </p:nvSpPr>
        <p:spPr>
          <a:xfrm>
            <a:off x="6257568" y="1698439"/>
            <a:ext cx="410289" cy="15240"/>
          </a:xfrm>
          <a:prstGeom prst="roundRect">
            <a:avLst>
              <a:gd name="adj" fmla="val 134633"/>
            </a:avLst>
          </a:prstGeom>
          <a:solidFill>
            <a:srgbClr val="D8D4D4"/>
          </a:solidFill>
          <a:ln/>
        </p:spPr>
      </p:sp>
      <p:pic>
        <p:nvPicPr>
          <p:cNvPr id="22" name="Image 1" descr="preencoded.png">
            <a:extLst>
              <a:ext uri="{FF2B5EF4-FFF2-40B4-BE49-F238E27FC236}">
                <a16:creationId xmlns:a16="http://schemas.microsoft.com/office/drawing/2014/main" id="{6DBFA757-96E9-27D2-F235-2B9A27917099}"/>
              </a:ext>
            </a:extLst>
          </p:cNvPr>
          <p:cNvPicPr>
            <a:picLocks noChangeAspect="1"/>
          </p:cNvPicPr>
          <p:nvPr/>
        </p:nvPicPr>
        <p:blipFill>
          <a:blip r:embed="rId3"/>
          <a:stretch>
            <a:fillRect/>
          </a:stretch>
        </p:blipFill>
        <p:spPr>
          <a:xfrm>
            <a:off x="5914162" y="1468687"/>
            <a:ext cx="379750" cy="474743"/>
          </a:xfrm>
          <a:prstGeom prst="rect">
            <a:avLst/>
          </a:prstGeom>
        </p:spPr>
      </p:pic>
      <p:sp>
        <p:nvSpPr>
          <p:cNvPr id="23" name="Text 4">
            <a:extLst>
              <a:ext uri="{FF2B5EF4-FFF2-40B4-BE49-F238E27FC236}">
                <a16:creationId xmlns:a16="http://schemas.microsoft.com/office/drawing/2014/main" id="{2B65562B-DE68-238B-3120-4CCAB6C2A5F4}"/>
              </a:ext>
            </a:extLst>
          </p:cNvPr>
          <p:cNvSpPr/>
          <p:nvPr/>
        </p:nvSpPr>
        <p:spPr>
          <a:xfrm>
            <a:off x="6802874" y="1535085"/>
            <a:ext cx="1709737" cy="213717"/>
          </a:xfrm>
          <a:prstGeom prst="rect">
            <a:avLst/>
          </a:prstGeom>
          <a:noFill/>
          <a:ln/>
        </p:spPr>
        <p:txBody>
          <a:bodyPr wrap="none" lIns="0" tIns="0" rIns="0" bIns="0" rtlCol="0" anchor="t"/>
          <a:lstStyle/>
          <a:p>
            <a:pPr marL="0" indent="0" algn="l">
              <a:lnSpc>
                <a:spcPts val="1650"/>
              </a:lnSpc>
              <a:buNone/>
            </a:pPr>
            <a:r>
              <a:rPr lang="en-US" sz="1700" dirty="0">
                <a:solidFill>
                  <a:srgbClr val="464646"/>
                </a:solidFill>
                <a:latin typeface=""/>
                <a:ea typeface="DM Sans Semi Bold" pitchFamily="34" charset="-122"/>
                <a:cs typeface="DM Sans Semi Bold" pitchFamily="34" charset="-120"/>
              </a:rPr>
              <a:t>Customers</a:t>
            </a:r>
            <a:endParaRPr lang="en-US" sz="1700" dirty="0">
              <a:latin typeface=""/>
            </a:endParaRPr>
          </a:p>
        </p:txBody>
      </p:sp>
      <p:sp>
        <p:nvSpPr>
          <p:cNvPr id="24" name="Text 5">
            <a:extLst>
              <a:ext uri="{FF2B5EF4-FFF2-40B4-BE49-F238E27FC236}">
                <a16:creationId xmlns:a16="http://schemas.microsoft.com/office/drawing/2014/main" id="{EDB999BB-79BC-CFAB-15FF-D5E3B7575D5A}"/>
              </a:ext>
            </a:extLst>
          </p:cNvPr>
          <p:cNvSpPr/>
          <p:nvPr/>
        </p:nvSpPr>
        <p:spPr>
          <a:xfrm>
            <a:off x="6802874" y="1830837"/>
            <a:ext cx="7348776" cy="218837"/>
          </a:xfrm>
          <a:prstGeom prst="rect">
            <a:avLst/>
          </a:prstGeom>
          <a:noFill/>
          <a:ln/>
        </p:spPr>
        <p:txBody>
          <a:bodyPr wrap="none" lIns="0" tIns="0" rIns="0" bIns="0" rtlCol="0" anchor="t"/>
          <a:lstStyle/>
          <a:p>
            <a:pPr marL="0" indent="0" algn="l">
              <a:lnSpc>
                <a:spcPts val="1700"/>
              </a:lnSpc>
              <a:buNone/>
            </a:pPr>
            <a:r>
              <a:rPr lang="en-US" sz="1650" dirty="0">
                <a:solidFill>
                  <a:srgbClr val="464646"/>
                </a:solidFill>
                <a:latin typeface="Inter Medium" pitchFamily="34" charset="0"/>
                <a:ea typeface="Inter Medium" pitchFamily="34" charset="-122"/>
                <a:cs typeface="Inter Medium" pitchFamily="34" charset="-120"/>
              </a:rPr>
              <a:t>Pride in growing own food + personalized growing journey</a:t>
            </a:r>
            <a:endParaRPr lang="en-US" sz="1650" dirty="0"/>
          </a:p>
        </p:txBody>
      </p:sp>
      <p:sp>
        <p:nvSpPr>
          <p:cNvPr id="25" name="Shape 6">
            <a:extLst>
              <a:ext uri="{FF2B5EF4-FFF2-40B4-BE49-F238E27FC236}">
                <a16:creationId xmlns:a16="http://schemas.microsoft.com/office/drawing/2014/main" id="{381ED269-0463-A40B-F051-8AF02111ABF5}"/>
              </a:ext>
            </a:extLst>
          </p:cNvPr>
          <p:cNvSpPr/>
          <p:nvPr/>
        </p:nvSpPr>
        <p:spPr>
          <a:xfrm>
            <a:off x="6257568" y="2623079"/>
            <a:ext cx="410289" cy="15240"/>
          </a:xfrm>
          <a:prstGeom prst="roundRect">
            <a:avLst>
              <a:gd name="adj" fmla="val 134633"/>
            </a:avLst>
          </a:prstGeom>
          <a:solidFill>
            <a:srgbClr val="D8D4D4"/>
          </a:solidFill>
          <a:ln/>
        </p:spPr>
      </p:sp>
      <p:sp>
        <p:nvSpPr>
          <p:cNvPr id="28" name="Text 8">
            <a:extLst>
              <a:ext uri="{FF2B5EF4-FFF2-40B4-BE49-F238E27FC236}">
                <a16:creationId xmlns:a16="http://schemas.microsoft.com/office/drawing/2014/main" id="{510CB80C-467A-3A5D-F7E1-C51C537DFC97}"/>
              </a:ext>
            </a:extLst>
          </p:cNvPr>
          <p:cNvSpPr/>
          <p:nvPr/>
        </p:nvSpPr>
        <p:spPr>
          <a:xfrm>
            <a:off x="6802874" y="2459725"/>
            <a:ext cx="1709737" cy="213717"/>
          </a:xfrm>
          <a:prstGeom prst="rect">
            <a:avLst/>
          </a:prstGeom>
          <a:noFill/>
          <a:ln/>
        </p:spPr>
        <p:txBody>
          <a:bodyPr wrap="none" lIns="0" tIns="0" rIns="0" bIns="0" rtlCol="0" anchor="t"/>
          <a:lstStyle/>
          <a:p>
            <a:pPr marL="0" indent="0" algn="l">
              <a:lnSpc>
                <a:spcPts val="1650"/>
              </a:lnSpc>
              <a:buNone/>
            </a:pPr>
            <a:r>
              <a:rPr lang="en-US" sz="1700" dirty="0">
                <a:solidFill>
                  <a:srgbClr val="464646"/>
                </a:solidFill>
                <a:latin typeface=""/>
                <a:ea typeface="DM Sans Semi Bold" pitchFamily="34" charset="-122"/>
                <a:cs typeface="DM Sans Semi Bold" pitchFamily="34" charset="-120"/>
              </a:rPr>
              <a:t>Employees</a:t>
            </a:r>
            <a:endParaRPr lang="en-US" sz="1700" dirty="0">
              <a:latin typeface=""/>
            </a:endParaRPr>
          </a:p>
        </p:txBody>
      </p:sp>
      <p:sp>
        <p:nvSpPr>
          <p:cNvPr id="29" name="Text 9">
            <a:extLst>
              <a:ext uri="{FF2B5EF4-FFF2-40B4-BE49-F238E27FC236}">
                <a16:creationId xmlns:a16="http://schemas.microsoft.com/office/drawing/2014/main" id="{F56CED23-E9F6-1092-4CD3-7A389A49F22E}"/>
              </a:ext>
            </a:extLst>
          </p:cNvPr>
          <p:cNvSpPr/>
          <p:nvPr/>
        </p:nvSpPr>
        <p:spPr>
          <a:xfrm>
            <a:off x="6802874" y="2755476"/>
            <a:ext cx="7348776" cy="218837"/>
          </a:xfrm>
          <a:prstGeom prst="rect">
            <a:avLst/>
          </a:prstGeom>
          <a:noFill/>
          <a:ln/>
        </p:spPr>
        <p:txBody>
          <a:bodyPr wrap="none" lIns="0" tIns="0" rIns="0" bIns="0" rtlCol="0" anchor="t"/>
          <a:lstStyle/>
          <a:p>
            <a:pPr marL="0" indent="0" algn="l">
              <a:lnSpc>
                <a:spcPts val="1700"/>
              </a:lnSpc>
              <a:buNone/>
            </a:pPr>
            <a:r>
              <a:rPr lang="en-US" sz="1650" dirty="0">
                <a:solidFill>
                  <a:srgbClr val="464646"/>
                </a:solidFill>
                <a:latin typeface="Inter Medium" pitchFamily="34" charset="0"/>
                <a:ea typeface="Inter Medium" pitchFamily="34" charset="-122"/>
                <a:cs typeface="Inter Medium" pitchFamily="34" charset="-120"/>
              </a:rPr>
              <a:t>Mission-driven culture with equity ownership</a:t>
            </a:r>
            <a:endParaRPr lang="en-US" sz="1650" dirty="0"/>
          </a:p>
        </p:txBody>
      </p:sp>
      <p:sp>
        <p:nvSpPr>
          <p:cNvPr id="30" name="Shape 10">
            <a:extLst>
              <a:ext uri="{FF2B5EF4-FFF2-40B4-BE49-F238E27FC236}">
                <a16:creationId xmlns:a16="http://schemas.microsoft.com/office/drawing/2014/main" id="{4F339041-5A43-5287-CBF6-255B13B56B4F}"/>
              </a:ext>
            </a:extLst>
          </p:cNvPr>
          <p:cNvSpPr/>
          <p:nvPr/>
        </p:nvSpPr>
        <p:spPr>
          <a:xfrm>
            <a:off x="6257568" y="3547718"/>
            <a:ext cx="410289" cy="15240"/>
          </a:xfrm>
          <a:prstGeom prst="roundRect">
            <a:avLst>
              <a:gd name="adj" fmla="val 134633"/>
            </a:avLst>
          </a:prstGeom>
          <a:solidFill>
            <a:srgbClr val="D8D4D4"/>
          </a:solidFill>
          <a:ln/>
        </p:spPr>
      </p:sp>
      <p:pic>
        <p:nvPicPr>
          <p:cNvPr id="33" name="Image 3" descr="preencoded.png">
            <a:extLst>
              <a:ext uri="{FF2B5EF4-FFF2-40B4-BE49-F238E27FC236}">
                <a16:creationId xmlns:a16="http://schemas.microsoft.com/office/drawing/2014/main" id="{3E43F7F5-AF56-A397-DA0F-037426F2893E}"/>
              </a:ext>
            </a:extLst>
          </p:cNvPr>
          <p:cNvPicPr>
            <a:picLocks noChangeAspect="1"/>
          </p:cNvPicPr>
          <p:nvPr/>
        </p:nvPicPr>
        <p:blipFill>
          <a:blip r:embed="rId4"/>
          <a:stretch>
            <a:fillRect/>
          </a:stretch>
        </p:blipFill>
        <p:spPr>
          <a:xfrm>
            <a:off x="5836215" y="3281018"/>
            <a:ext cx="436593" cy="545805"/>
          </a:xfrm>
          <a:prstGeom prst="rect">
            <a:avLst/>
          </a:prstGeom>
        </p:spPr>
      </p:pic>
      <p:sp>
        <p:nvSpPr>
          <p:cNvPr id="34" name="Text 12">
            <a:extLst>
              <a:ext uri="{FF2B5EF4-FFF2-40B4-BE49-F238E27FC236}">
                <a16:creationId xmlns:a16="http://schemas.microsoft.com/office/drawing/2014/main" id="{FC2BA8FE-AA87-B15F-84BF-89DCF66A24BC}"/>
              </a:ext>
            </a:extLst>
          </p:cNvPr>
          <p:cNvSpPr/>
          <p:nvPr/>
        </p:nvSpPr>
        <p:spPr>
          <a:xfrm>
            <a:off x="6802874" y="3384364"/>
            <a:ext cx="1709737" cy="213717"/>
          </a:xfrm>
          <a:prstGeom prst="rect">
            <a:avLst/>
          </a:prstGeom>
          <a:noFill/>
          <a:ln/>
        </p:spPr>
        <p:txBody>
          <a:bodyPr wrap="none" lIns="0" tIns="0" rIns="0" bIns="0" rtlCol="0" anchor="t"/>
          <a:lstStyle/>
          <a:p>
            <a:pPr marL="0" indent="0" algn="l">
              <a:lnSpc>
                <a:spcPts val="1650"/>
              </a:lnSpc>
              <a:buNone/>
            </a:pPr>
            <a:r>
              <a:rPr lang="en-US" sz="1700" dirty="0">
                <a:solidFill>
                  <a:srgbClr val="464646"/>
                </a:solidFill>
                <a:latin typeface=""/>
                <a:ea typeface="DM Sans Semi Bold" pitchFamily="34" charset="-122"/>
                <a:cs typeface="DM Sans Semi Bold" pitchFamily="34" charset="-120"/>
              </a:rPr>
              <a:t>Suppliers</a:t>
            </a:r>
            <a:endParaRPr lang="en-US" sz="1700" dirty="0">
              <a:latin typeface=""/>
            </a:endParaRPr>
          </a:p>
        </p:txBody>
      </p:sp>
      <p:sp>
        <p:nvSpPr>
          <p:cNvPr id="35" name="Text 13">
            <a:extLst>
              <a:ext uri="{FF2B5EF4-FFF2-40B4-BE49-F238E27FC236}">
                <a16:creationId xmlns:a16="http://schemas.microsoft.com/office/drawing/2014/main" id="{39281EC4-0327-9002-9016-6EB258CC8972}"/>
              </a:ext>
            </a:extLst>
          </p:cNvPr>
          <p:cNvSpPr/>
          <p:nvPr/>
        </p:nvSpPr>
        <p:spPr>
          <a:xfrm>
            <a:off x="6802874" y="3680115"/>
            <a:ext cx="7348776" cy="218837"/>
          </a:xfrm>
          <a:prstGeom prst="rect">
            <a:avLst/>
          </a:prstGeom>
          <a:noFill/>
          <a:ln/>
        </p:spPr>
        <p:txBody>
          <a:bodyPr wrap="none" lIns="0" tIns="0" rIns="0" bIns="0" rtlCol="0" anchor="t"/>
          <a:lstStyle/>
          <a:p>
            <a:pPr marL="0" indent="0" algn="l">
              <a:lnSpc>
                <a:spcPts val="1700"/>
              </a:lnSpc>
              <a:buNone/>
            </a:pPr>
            <a:r>
              <a:rPr lang="en-US" sz="1650" dirty="0">
                <a:solidFill>
                  <a:srgbClr val="464646"/>
                </a:solidFill>
                <a:latin typeface="Inter Medium" pitchFamily="34" charset="0"/>
                <a:ea typeface="Inter Medium" pitchFamily="34" charset="-122"/>
                <a:cs typeface="Inter Medium" pitchFamily="34" charset="-120"/>
              </a:rPr>
              <a:t>Long-term partnerships with transparent forecasting</a:t>
            </a:r>
            <a:endParaRPr lang="en-US" sz="1650" dirty="0"/>
          </a:p>
        </p:txBody>
      </p:sp>
      <p:sp>
        <p:nvSpPr>
          <p:cNvPr id="36" name="Shape 14">
            <a:extLst>
              <a:ext uri="{FF2B5EF4-FFF2-40B4-BE49-F238E27FC236}">
                <a16:creationId xmlns:a16="http://schemas.microsoft.com/office/drawing/2014/main" id="{1CFBDCE7-9CD4-85B7-EA75-CCFD76D9098B}"/>
              </a:ext>
            </a:extLst>
          </p:cNvPr>
          <p:cNvSpPr/>
          <p:nvPr/>
        </p:nvSpPr>
        <p:spPr>
          <a:xfrm>
            <a:off x="6257568" y="4472357"/>
            <a:ext cx="410289" cy="15240"/>
          </a:xfrm>
          <a:prstGeom prst="roundRect">
            <a:avLst>
              <a:gd name="adj" fmla="val 134633"/>
            </a:avLst>
          </a:prstGeom>
          <a:solidFill>
            <a:srgbClr val="D8D4D4"/>
          </a:solidFill>
          <a:ln/>
        </p:spPr>
      </p:sp>
      <p:pic>
        <p:nvPicPr>
          <p:cNvPr id="42" name="Image 4" descr="preencoded.png">
            <a:extLst>
              <a:ext uri="{FF2B5EF4-FFF2-40B4-BE49-F238E27FC236}">
                <a16:creationId xmlns:a16="http://schemas.microsoft.com/office/drawing/2014/main" id="{9C1F2DEF-9972-006F-89B2-C4E29F4F2BC5}"/>
              </a:ext>
            </a:extLst>
          </p:cNvPr>
          <p:cNvPicPr>
            <a:picLocks noChangeAspect="1"/>
          </p:cNvPicPr>
          <p:nvPr/>
        </p:nvPicPr>
        <p:blipFill>
          <a:blip r:embed="rId5"/>
          <a:stretch>
            <a:fillRect/>
          </a:stretch>
        </p:blipFill>
        <p:spPr>
          <a:xfrm>
            <a:off x="5884786" y="4199585"/>
            <a:ext cx="409126" cy="511466"/>
          </a:xfrm>
          <a:prstGeom prst="rect">
            <a:avLst/>
          </a:prstGeom>
        </p:spPr>
      </p:pic>
      <p:sp>
        <p:nvSpPr>
          <p:cNvPr id="44" name="Text 16">
            <a:extLst>
              <a:ext uri="{FF2B5EF4-FFF2-40B4-BE49-F238E27FC236}">
                <a16:creationId xmlns:a16="http://schemas.microsoft.com/office/drawing/2014/main" id="{39CAF785-BBAD-91D8-BE23-7BE362BC00A8}"/>
              </a:ext>
            </a:extLst>
          </p:cNvPr>
          <p:cNvSpPr/>
          <p:nvPr/>
        </p:nvSpPr>
        <p:spPr>
          <a:xfrm>
            <a:off x="6802874" y="4309004"/>
            <a:ext cx="1709737" cy="213717"/>
          </a:xfrm>
          <a:prstGeom prst="rect">
            <a:avLst/>
          </a:prstGeom>
          <a:noFill/>
          <a:ln/>
        </p:spPr>
        <p:txBody>
          <a:bodyPr wrap="none" lIns="0" tIns="0" rIns="0" bIns="0" rtlCol="0" anchor="t"/>
          <a:lstStyle/>
          <a:p>
            <a:pPr marL="0" indent="0" algn="l">
              <a:lnSpc>
                <a:spcPts val="1650"/>
              </a:lnSpc>
              <a:buNone/>
            </a:pPr>
            <a:r>
              <a:rPr lang="en-US" sz="1700" dirty="0">
                <a:solidFill>
                  <a:srgbClr val="464646"/>
                </a:solidFill>
                <a:latin typeface=""/>
                <a:ea typeface="DM Sans Semi Bold" pitchFamily="34" charset="-122"/>
                <a:cs typeface="DM Sans Semi Bold" pitchFamily="34" charset="-120"/>
              </a:rPr>
              <a:t>Investors</a:t>
            </a:r>
            <a:endParaRPr lang="en-US" sz="1700" dirty="0">
              <a:latin typeface=""/>
            </a:endParaRPr>
          </a:p>
        </p:txBody>
      </p:sp>
      <p:sp>
        <p:nvSpPr>
          <p:cNvPr id="45" name="Text 17">
            <a:extLst>
              <a:ext uri="{FF2B5EF4-FFF2-40B4-BE49-F238E27FC236}">
                <a16:creationId xmlns:a16="http://schemas.microsoft.com/office/drawing/2014/main" id="{5B6A6EAB-93D4-84C2-F0AB-7602A7D975A3}"/>
              </a:ext>
            </a:extLst>
          </p:cNvPr>
          <p:cNvSpPr/>
          <p:nvPr/>
        </p:nvSpPr>
        <p:spPr>
          <a:xfrm>
            <a:off x="6802874" y="4604755"/>
            <a:ext cx="7348776" cy="218837"/>
          </a:xfrm>
          <a:prstGeom prst="rect">
            <a:avLst/>
          </a:prstGeom>
          <a:noFill/>
          <a:ln/>
        </p:spPr>
        <p:txBody>
          <a:bodyPr wrap="none" lIns="0" tIns="0" rIns="0" bIns="0" rtlCol="0" anchor="t"/>
          <a:lstStyle/>
          <a:p>
            <a:pPr marL="0" indent="0" algn="l">
              <a:lnSpc>
                <a:spcPts val="1700"/>
              </a:lnSpc>
              <a:buNone/>
            </a:pPr>
            <a:r>
              <a:rPr lang="en-US" sz="1650" dirty="0">
                <a:solidFill>
                  <a:srgbClr val="464646"/>
                </a:solidFill>
                <a:latin typeface="Inter Medium" pitchFamily="34" charset="0"/>
                <a:ea typeface="Inter Medium" pitchFamily="34" charset="-122"/>
                <a:cs typeface="Inter Medium" pitchFamily="34" charset="-120"/>
              </a:rPr>
              <a:t>Clear milestone reporting and strategic engagement</a:t>
            </a:r>
            <a:endParaRPr lang="en-US" sz="1650" dirty="0"/>
          </a:p>
        </p:txBody>
      </p:sp>
      <p:sp>
        <p:nvSpPr>
          <p:cNvPr id="46" name="Text 18">
            <a:extLst>
              <a:ext uri="{FF2B5EF4-FFF2-40B4-BE49-F238E27FC236}">
                <a16:creationId xmlns:a16="http://schemas.microsoft.com/office/drawing/2014/main" id="{9EC1671F-DCFE-9D1F-972E-61018E495817}"/>
              </a:ext>
            </a:extLst>
          </p:cNvPr>
          <p:cNvSpPr/>
          <p:nvPr/>
        </p:nvSpPr>
        <p:spPr>
          <a:xfrm>
            <a:off x="5965150" y="5402485"/>
            <a:ext cx="4130993" cy="341948"/>
          </a:xfrm>
          <a:prstGeom prst="rect">
            <a:avLst/>
          </a:prstGeom>
          <a:noFill/>
          <a:ln/>
        </p:spPr>
        <p:txBody>
          <a:bodyPr wrap="none" lIns="0" tIns="0" rIns="0" bIns="0" rtlCol="0" anchor="t"/>
          <a:lstStyle/>
          <a:p>
            <a:pPr marL="0" indent="0" algn="l">
              <a:lnSpc>
                <a:spcPts val="2650"/>
              </a:lnSpc>
              <a:buNone/>
            </a:pPr>
            <a:r>
              <a:rPr lang="en-US" sz="1700" b="1" dirty="0">
                <a:solidFill>
                  <a:srgbClr val="030303"/>
                </a:solidFill>
                <a:latin typeface=""/>
                <a:ea typeface="DM Sans Semi Bold" pitchFamily="34" charset="-122"/>
                <a:cs typeface="DM Sans Semi Bold" pitchFamily="34" charset="-120"/>
              </a:rPr>
              <a:t>"Loyalty with Royalty" Programs</a:t>
            </a:r>
            <a:endParaRPr lang="en-US" sz="1700" b="1" dirty="0">
              <a:latin typeface=""/>
            </a:endParaRPr>
          </a:p>
        </p:txBody>
      </p:sp>
      <p:sp>
        <p:nvSpPr>
          <p:cNvPr id="47" name="Shape 19">
            <a:extLst>
              <a:ext uri="{FF2B5EF4-FFF2-40B4-BE49-F238E27FC236}">
                <a16:creationId xmlns:a16="http://schemas.microsoft.com/office/drawing/2014/main" id="{C8DCEBEA-3CA5-803D-F98C-32BDAB364552}"/>
              </a:ext>
            </a:extLst>
          </p:cNvPr>
          <p:cNvSpPr/>
          <p:nvPr/>
        </p:nvSpPr>
        <p:spPr>
          <a:xfrm>
            <a:off x="5965150" y="6103406"/>
            <a:ext cx="307658" cy="307658"/>
          </a:xfrm>
          <a:prstGeom prst="roundRect">
            <a:avLst>
              <a:gd name="adj" fmla="val 6669"/>
            </a:avLst>
          </a:prstGeom>
          <a:solidFill>
            <a:srgbClr val="F2EEEE"/>
          </a:solidFill>
          <a:ln/>
        </p:spPr>
      </p:sp>
      <p:sp>
        <p:nvSpPr>
          <p:cNvPr id="48" name="Text 20">
            <a:extLst>
              <a:ext uri="{FF2B5EF4-FFF2-40B4-BE49-F238E27FC236}">
                <a16:creationId xmlns:a16="http://schemas.microsoft.com/office/drawing/2014/main" id="{88A7087F-AC0C-C7E2-209F-D3FA0B340D6E}"/>
              </a:ext>
            </a:extLst>
          </p:cNvPr>
          <p:cNvSpPr/>
          <p:nvPr/>
        </p:nvSpPr>
        <p:spPr>
          <a:xfrm>
            <a:off x="6016407" y="6129004"/>
            <a:ext cx="205145" cy="256461"/>
          </a:xfrm>
          <a:prstGeom prst="rect">
            <a:avLst/>
          </a:prstGeom>
          <a:noFill/>
          <a:ln/>
        </p:spPr>
        <p:txBody>
          <a:bodyPr wrap="none" lIns="0" tIns="0" rIns="0" bIns="0" rtlCol="0" anchor="t"/>
          <a:lstStyle/>
          <a:p>
            <a:pPr marL="0" indent="0" algn="ctr">
              <a:lnSpc>
                <a:spcPts val="1600"/>
              </a:lnSpc>
              <a:buNone/>
            </a:pPr>
            <a:r>
              <a:rPr lang="en-US" sz="1700" dirty="0">
                <a:solidFill>
                  <a:srgbClr val="464646"/>
                </a:solidFill>
                <a:latin typeface=""/>
                <a:ea typeface="DM Sans Semi Bold" pitchFamily="34" charset="-122"/>
                <a:cs typeface="DM Sans Semi Bold" pitchFamily="34" charset="-120"/>
              </a:rPr>
              <a:t>1</a:t>
            </a:r>
            <a:endParaRPr lang="en-US" sz="1700" dirty="0">
              <a:latin typeface=""/>
            </a:endParaRPr>
          </a:p>
        </p:txBody>
      </p:sp>
      <p:sp>
        <p:nvSpPr>
          <p:cNvPr id="49" name="Text 21">
            <a:extLst>
              <a:ext uri="{FF2B5EF4-FFF2-40B4-BE49-F238E27FC236}">
                <a16:creationId xmlns:a16="http://schemas.microsoft.com/office/drawing/2014/main" id="{FF021237-172E-27F9-B088-6D0F00E74AB1}"/>
              </a:ext>
            </a:extLst>
          </p:cNvPr>
          <p:cNvSpPr/>
          <p:nvPr/>
        </p:nvSpPr>
        <p:spPr>
          <a:xfrm>
            <a:off x="6409492" y="6103406"/>
            <a:ext cx="1783556" cy="213717"/>
          </a:xfrm>
          <a:prstGeom prst="rect">
            <a:avLst/>
          </a:prstGeom>
          <a:noFill/>
          <a:ln/>
        </p:spPr>
        <p:txBody>
          <a:bodyPr wrap="none" lIns="0" tIns="0" rIns="0" bIns="0" rtlCol="0" anchor="t"/>
          <a:lstStyle/>
          <a:p>
            <a:pPr marL="0" indent="0" algn="l">
              <a:lnSpc>
                <a:spcPts val="1650"/>
              </a:lnSpc>
              <a:buNone/>
            </a:pPr>
            <a:r>
              <a:rPr lang="en-US" sz="1700" dirty="0">
                <a:solidFill>
                  <a:srgbClr val="464646"/>
                </a:solidFill>
                <a:latin typeface=""/>
                <a:ea typeface="DM Sans Semi Bold" pitchFamily="34" charset="-122"/>
                <a:cs typeface="DM Sans Semi Bold" pitchFamily="34" charset="-120"/>
              </a:rPr>
              <a:t>HydroPod Champions</a:t>
            </a:r>
            <a:endParaRPr lang="en-US" sz="1700" dirty="0">
              <a:latin typeface=""/>
            </a:endParaRPr>
          </a:p>
        </p:txBody>
      </p:sp>
      <p:sp>
        <p:nvSpPr>
          <p:cNvPr id="50" name="Text 22">
            <a:extLst>
              <a:ext uri="{FF2B5EF4-FFF2-40B4-BE49-F238E27FC236}">
                <a16:creationId xmlns:a16="http://schemas.microsoft.com/office/drawing/2014/main" id="{FB1A66B8-8E4D-3304-0EE2-9AFEEAEA78F9}"/>
              </a:ext>
            </a:extLst>
          </p:cNvPr>
          <p:cNvSpPr/>
          <p:nvPr/>
        </p:nvSpPr>
        <p:spPr>
          <a:xfrm>
            <a:off x="6409492" y="6399157"/>
            <a:ext cx="3580567" cy="218837"/>
          </a:xfrm>
          <a:prstGeom prst="rect">
            <a:avLst/>
          </a:prstGeom>
          <a:noFill/>
          <a:ln/>
        </p:spPr>
        <p:txBody>
          <a:bodyPr wrap="none" lIns="0" tIns="0" rIns="0" bIns="0" rtlCol="0" anchor="t"/>
          <a:lstStyle/>
          <a:p>
            <a:pPr marL="0" indent="0" algn="l">
              <a:lnSpc>
                <a:spcPts val="1700"/>
              </a:lnSpc>
              <a:buNone/>
            </a:pPr>
            <a:r>
              <a:rPr lang="en-US" sz="1600" dirty="0">
                <a:solidFill>
                  <a:srgbClr val="464646"/>
                </a:solidFill>
                <a:latin typeface=""/>
                <a:ea typeface="Inter Medium" pitchFamily="34" charset="-122"/>
                <a:cs typeface="Inter Medium" pitchFamily="34" charset="-120"/>
              </a:rPr>
              <a:t>Early access, influence on roadmap</a:t>
            </a:r>
            <a:endParaRPr lang="en-US" sz="1600" dirty="0">
              <a:latin typeface=""/>
            </a:endParaRPr>
          </a:p>
        </p:txBody>
      </p:sp>
      <p:sp>
        <p:nvSpPr>
          <p:cNvPr id="51" name="Shape 23">
            <a:extLst>
              <a:ext uri="{FF2B5EF4-FFF2-40B4-BE49-F238E27FC236}">
                <a16:creationId xmlns:a16="http://schemas.microsoft.com/office/drawing/2014/main" id="{33630B16-2C1B-D2CE-CD06-A96A0AD58573}"/>
              </a:ext>
            </a:extLst>
          </p:cNvPr>
          <p:cNvSpPr/>
          <p:nvPr/>
        </p:nvSpPr>
        <p:spPr>
          <a:xfrm>
            <a:off x="10126742" y="6103406"/>
            <a:ext cx="307658" cy="307658"/>
          </a:xfrm>
          <a:prstGeom prst="roundRect">
            <a:avLst>
              <a:gd name="adj" fmla="val 6669"/>
            </a:avLst>
          </a:prstGeom>
          <a:solidFill>
            <a:srgbClr val="F2EEEE"/>
          </a:solidFill>
          <a:ln/>
        </p:spPr>
      </p:sp>
      <p:sp>
        <p:nvSpPr>
          <p:cNvPr id="52" name="Text 24">
            <a:extLst>
              <a:ext uri="{FF2B5EF4-FFF2-40B4-BE49-F238E27FC236}">
                <a16:creationId xmlns:a16="http://schemas.microsoft.com/office/drawing/2014/main" id="{2865F9ED-50B1-5789-534B-4FC8A9916832}"/>
              </a:ext>
            </a:extLst>
          </p:cNvPr>
          <p:cNvSpPr/>
          <p:nvPr/>
        </p:nvSpPr>
        <p:spPr>
          <a:xfrm>
            <a:off x="10177998" y="6129004"/>
            <a:ext cx="205145" cy="256461"/>
          </a:xfrm>
          <a:prstGeom prst="rect">
            <a:avLst/>
          </a:prstGeom>
          <a:noFill/>
          <a:ln/>
        </p:spPr>
        <p:txBody>
          <a:bodyPr wrap="none" lIns="0" tIns="0" rIns="0" bIns="0" rtlCol="0" anchor="t"/>
          <a:lstStyle/>
          <a:p>
            <a:pPr marL="0" indent="0" algn="ctr">
              <a:lnSpc>
                <a:spcPts val="1600"/>
              </a:lnSpc>
              <a:buNone/>
            </a:pPr>
            <a:r>
              <a:rPr lang="en-US" sz="1700" dirty="0">
                <a:solidFill>
                  <a:srgbClr val="464646"/>
                </a:solidFill>
                <a:latin typeface=""/>
                <a:ea typeface="DM Sans Semi Bold" pitchFamily="34" charset="-122"/>
                <a:cs typeface="DM Sans Semi Bold" pitchFamily="34" charset="-120"/>
              </a:rPr>
              <a:t>2</a:t>
            </a:r>
            <a:endParaRPr lang="en-US" sz="1700" dirty="0">
              <a:latin typeface=""/>
            </a:endParaRPr>
          </a:p>
        </p:txBody>
      </p:sp>
      <p:sp>
        <p:nvSpPr>
          <p:cNvPr id="53" name="Text 25">
            <a:extLst>
              <a:ext uri="{FF2B5EF4-FFF2-40B4-BE49-F238E27FC236}">
                <a16:creationId xmlns:a16="http://schemas.microsoft.com/office/drawing/2014/main" id="{7F34B416-146A-C3A3-1751-F05A7E53324E}"/>
              </a:ext>
            </a:extLst>
          </p:cNvPr>
          <p:cNvSpPr/>
          <p:nvPr/>
        </p:nvSpPr>
        <p:spPr>
          <a:xfrm>
            <a:off x="10571083" y="6103406"/>
            <a:ext cx="1853327" cy="213717"/>
          </a:xfrm>
          <a:prstGeom prst="rect">
            <a:avLst/>
          </a:prstGeom>
          <a:noFill/>
          <a:ln/>
        </p:spPr>
        <p:txBody>
          <a:bodyPr wrap="none" lIns="0" tIns="0" rIns="0" bIns="0" rtlCol="0" anchor="t"/>
          <a:lstStyle/>
          <a:p>
            <a:pPr marL="0" indent="0" algn="l">
              <a:lnSpc>
                <a:spcPts val="1650"/>
              </a:lnSpc>
              <a:buNone/>
            </a:pPr>
            <a:r>
              <a:rPr lang="en-US" sz="1700" dirty="0">
                <a:solidFill>
                  <a:srgbClr val="464646"/>
                </a:solidFill>
                <a:latin typeface=""/>
                <a:ea typeface="DM Sans Semi Bold" pitchFamily="34" charset="-122"/>
                <a:cs typeface="DM Sans Semi Bold" pitchFamily="34" charset="-120"/>
              </a:rPr>
              <a:t>Harvest Credit System</a:t>
            </a:r>
            <a:endParaRPr lang="en-US" sz="1700" dirty="0">
              <a:latin typeface=""/>
            </a:endParaRPr>
          </a:p>
        </p:txBody>
      </p:sp>
      <p:sp>
        <p:nvSpPr>
          <p:cNvPr id="54" name="Text 26">
            <a:extLst>
              <a:ext uri="{FF2B5EF4-FFF2-40B4-BE49-F238E27FC236}">
                <a16:creationId xmlns:a16="http://schemas.microsoft.com/office/drawing/2014/main" id="{12C7616D-6280-F577-F48A-0BDB985F5512}"/>
              </a:ext>
            </a:extLst>
          </p:cNvPr>
          <p:cNvSpPr/>
          <p:nvPr/>
        </p:nvSpPr>
        <p:spPr>
          <a:xfrm>
            <a:off x="10571083" y="6399157"/>
            <a:ext cx="3580567" cy="218837"/>
          </a:xfrm>
          <a:prstGeom prst="rect">
            <a:avLst/>
          </a:prstGeom>
          <a:noFill/>
          <a:ln/>
        </p:spPr>
        <p:txBody>
          <a:bodyPr wrap="none" lIns="0" tIns="0" rIns="0" bIns="0" rtlCol="0" anchor="t"/>
          <a:lstStyle/>
          <a:p>
            <a:pPr marL="0" indent="0" algn="l">
              <a:lnSpc>
                <a:spcPts val="1700"/>
              </a:lnSpc>
              <a:buNone/>
            </a:pPr>
            <a:r>
              <a:rPr lang="en-US" sz="1600" dirty="0">
                <a:solidFill>
                  <a:srgbClr val="464646"/>
                </a:solidFill>
                <a:latin typeface=""/>
                <a:ea typeface="Inter Medium" pitchFamily="34" charset="-122"/>
                <a:cs typeface="Inter Medium" pitchFamily="34" charset="-120"/>
              </a:rPr>
              <a:t>Rewards for growing success</a:t>
            </a:r>
            <a:endParaRPr lang="en-US" sz="1600" dirty="0">
              <a:latin typeface=""/>
            </a:endParaRPr>
          </a:p>
        </p:txBody>
      </p:sp>
      <p:sp>
        <p:nvSpPr>
          <p:cNvPr id="55" name="Shape 27">
            <a:extLst>
              <a:ext uri="{FF2B5EF4-FFF2-40B4-BE49-F238E27FC236}">
                <a16:creationId xmlns:a16="http://schemas.microsoft.com/office/drawing/2014/main" id="{80BB48C7-7DE5-139B-C1FF-E7B0A2BEC134}"/>
              </a:ext>
            </a:extLst>
          </p:cNvPr>
          <p:cNvSpPr/>
          <p:nvPr/>
        </p:nvSpPr>
        <p:spPr>
          <a:xfrm>
            <a:off x="5965150" y="6908507"/>
            <a:ext cx="307658" cy="307658"/>
          </a:xfrm>
          <a:prstGeom prst="roundRect">
            <a:avLst>
              <a:gd name="adj" fmla="val 6669"/>
            </a:avLst>
          </a:prstGeom>
          <a:solidFill>
            <a:srgbClr val="F2EEEE"/>
          </a:solidFill>
          <a:ln/>
        </p:spPr>
      </p:sp>
      <p:sp>
        <p:nvSpPr>
          <p:cNvPr id="56" name="Text 28">
            <a:extLst>
              <a:ext uri="{FF2B5EF4-FFF2-40B4-BE49-F238E27FC236}">
                <a16:creationId xmlns:a16="http://schemas.microsoft.com/office/drawing/2014/main" id="{8657268A-613C-22F7-A3CC-CCDC339592B6}"/>
              </a:ext>
            </a:extLst>
          </p:cNvPr>
          <p:cNvSpPr/>
          <p:nvPr/>
        </p:nvSpPr>
        <p:spPr>
          <a:xfrm>
            <a:off x="6016407" y="6934105"/>
            <a:ext cx="205145" cy="256461"/>
          </a:xfrm>
          <a:prstGeom prst="rect">
            <a:avLst/>
          </a:prstGeom>
          <a:noFill/>
          <a:ln/>
        </p:spPr>
        <p:txBody>
          <a:bodyPr wrap="none" lIns="0" tIns="0" rIns="0" bIns="0" rtlCol="0" anchor="t"/>
          <a:lstStyle/>
          <a:p>
            <a:pPr marL="0" indent="0" algn="ctr">
              <a:lnSpc>
                <a:spcPts val="1600"/>
              </a:lnSpc>
              <a:buNone/>
            </a:pPr>
            <a:r>
              <a:rPr lang="en-US" sz="1700" dirty="0">
                <a:solidFill>
                  <a:srgbClr val="464646"/>
                </a:solidFill>
                <a:latin typeface=""/>
                <a:ea typeface="DM Sans Semi Bold" pitchFamily="34" charset="-122"/>
                <a:cs typeface="DM Sans Semi Bold" pitchFamily="34" charset="-120"/>
              </a:rPr>
              <a:t>3</a:t>
            </a:r>
            <a:endParaRPr lang="en-US" sz="1700" dirty="0">
              <a:latin typeface=""/>
            </a:endParaRPr>
          </a:p>
        </p:txBody>
      </p:sp>
      <p:sp>
        <p:nvSpPr>
          <p:cNvPr id="57" name="Text 29">
            <a:extLst>
              <a:ext uri="{FF2B5EF4-FFF2-40B4-BE49-F238E27FC236}">
                <a16:creationId xmlns:a16="http://schemas.microsoft.com/office/drawing/2014/main" id="{3314F3E7-7DC8-46E2-C577-0C37C680A62F}"/>
              </a:ext>
            </a:extLst>
          </p:cNvPr>
          <p:cNvSpPr/>
          <p:nvPr/>
        </p:nvSpPr>
        <p:spPr>
          <a:xfrm>
            <a:off x="6409492" y="6908507"/>
            <a:ext cx="1709737" cy="213717"/>
          </a:xfrm>
          <a:prstGeom prst="rect">
            <a:avLst/>
          </a:prstGeom>
          <a:noFill/>
          <a:ln/>
        </p:spPr>
        <p:txBody>
          <a:bodyPr wrap="none" lIns="0" tIns="0" rIns="0" bIns="0" rtlCol="0" anchor="t"/>
          <a:lstStyle/>
          <a:p>
            <a:pPr marL="0" indent="0" algn="l">
              <a:lnSpc>
                <a:spcPts val="1650"/>
              </a:lnSpc>
              <a:buNone/>
            </a:pPr>
            <a:r>
              <a:rPr lang="en-US" sz="1700" dirty="0">
                <a:solidFill>
                  <a:srgbClr val="464646"/>
                </a:solidFill>
                <a:latin typeface=""/>
                <a:ea typeface="DM Sans Semi Bold" pitchFamily="34" charset="-122"/>
                <a:cs typeface="DM Sans Semi Bold" pitchFamily="34" charset="-120"/>
              </a:rPr>
              <a:t>Community Impact</a:t>
            </a:r>
            <a:endParaRPr lang="en-US" sz="1700" dirty="0">
              <a:latin typeface=""/>
            </a:endParaRPr>
          </a:p>
        </p:txBody>
      </p:sp>
      <p:sp>
        <p:nvSpPr>
          <p:cNvPr id="58" name="Text 31">
            <a:extLst>
              <a:ext uri="{FF2B5EF4-FFF2-40B4-BE49-F238E27FC236}">
                <a16:creationId xmlns:a16="http://schemas.microsoft.com/office/drawing/2014/main" id="{17DBF5C6-D731-BCDC-FE9B-00FA67E74045}"/>
              </a:ext>
            </a:extLst>
          </p:cNvPr>
          <p:cNvSpPr/>
          <p:nvPr/>
        </p:nvSpPr>
        <p:spPr>
          <a:xfrm>
            <a:off x="11840745" y="4042205"/>
            <a:ext cx="3419594" cy="427434"/>
          </a:xfrm>
          <a:prstGeom prst="rect">
            <a:avLst/>
          </a:prstGeom>
          <a:noFill/>
          <a:ln/>
        </p:spPr>
        <p:txBody>
          <a:bodyPr wrap="none" lIns="0" tIns="0" rIns="0" bIns="0" rtlCol="0" anchor="t"/>
          <a:lstStyle/>
          <a:p>
            <a:pPr marL="0" indent="0" algn="l">
              <a:lnSpc>
                <a:spcPts val="3350"/>
              </a:lnSpc>
              <a:buNone/>
            </a:pPr>
            <a:r>
              <a:rPr lang="en-US" sz="2000" b="1" dirty="0">
                <a:solidFill>
                  <a:schemeClr val="accent6">
                    <a:lumMod val="75000"/>
                  </a:schemeClr>
                </a:solidFill>
                <a:latin typeface=""/>
                <a:ea typeface="DM Sans Semi Bold" pitchFamily="34" charset="-122"/>
                <a:cs typeface="DM Sans Semi Bold" pitchFamily="34" charset="-120"/>
              </a:rPr>
              <a:t>Brand Promise</a:t>
            </a:r>
            <a:endParaRPr lang="en-US" sz="2000" b="1" dirty="0">
              <a:solidFill>
                <a:schemeClr val="accent6">
                  <a:lumMod val="75000"/>
                </a:schemeClr>
              </a:solidFill>
              <a:latin typeface=""/>
            </a:endParaRPr>
          </a:p>
        </p:txBody>
      </p:sp>
      <p:sp>
        <p:nvSpPr>
          <p:cNvPr id="59" name="Text 32">
            <a:extLst>
              <a:ext uri="{FF2B5EF4-FFF2-40B4-BE49-F238E27FC236}">
                <a16:creationId xmlns:a16="http://schemas.microsoft.com/office/drawing/2014/main" id="{51324C86-D1DF-F0E3-B394-4E9E90CBD20C}"/>
              </a:ext>
            </a:extLst>
          </p:cNvPr>
          <p:cNvSpPr/>
          <p:nvPr/>
        </p:nvSpPr>
        <p:spPr>
          <a:xfrm>
            <a:off x="11562714" y="2641035"/>
            <a:ext cx="2214632" cy="545805"/>
          </a:xfrm>
          <a:prstGeom prst="rect">
            <a:avLst/>
          </a:prstGeom>
          <a:noFill/>
          <a:ln/>
        </p:spPr>
        <p:txBody>
          <a:bodyPr wrap="none" lIns="0" tIns="0" rIns="0" bIns="0" rtlCol="0" anchor="t"/>
          <a:lstStyle/>
          <a:p>
            <a:pPr marL="0" indent="0" algn="l">
              <a:lnSpc>
                <a:spcPts val="1700"/>
              </a:lnSpc>
              <a:buNone/>
            </a:pPr>
            <a:r>
              <a:rPr lang="en-US" sz="1700" dirty="0">
                <a:solidFill>
                  <a:srgbClr val="464646"/>
                </a:solidFill>
                <a:latin typeface=""/>
                <a:ea typeface="Inter Medium" pitchFamily="34" charset="-122"/>
                <a:cs typeface="Inter Medium" pitchFamily="34" charset="-120"/>
              </a:rPr>
              <a:t>"Growing more than plants – </a:t>
            </a:r>
          </a:p>
          <a:p>
            <a:pPr marL="0" indent="0" algn="l">
              <a:lnSpc>
                <a:spcPts val="1700"/>
              </a:lnSpc>
              <a:buNone/>
            </a:pPr>
            <a:r>
              <a:rPr lang="en-US" sz="1700" dirty="0">
                <a:solidFill>
                  <a:srgbClr val="464646"/>
                </a:solidFill>
                <a:latin typeface=""/>
                <a:ea typeface="Inter Medium" pitchFamily="34" charset="-122"/>
                <a:cs typeface="Inter Medium" pitchFamily="34" charset="-120"/>
              </a:rPr>
              <a:t>we're cultivating a sustainable </a:t>
            </a:r>
          </a:p>
          <a:p>
            <a:pPr marL="0" indent="0" algn="l">
              <a:lnSpc>
                <a:spcPts val="1700"/>
              </a:lnSpc>
              <a:buNone/>
            </a:pPr>
            <a:r>
              <a:rPr lang="en-US" sz="1700" dirty="0">
                <a:solidFill>
                  <a:srgbClr val="464646"/>
                </a:solidFill>
                <a:latin typeface=""/>
                <a:ea typeface="Inter Medium" pitchFamily="34" charset="-122"/>
                <a:cs typeface="Inter Medium" pitchFamily="34" charset="-120"/>
              </a:rPr>
              <a:t>community"</a:t>
            </a:r>
            <a:endParaRPr lang="en-US" sz="1700" dirty="0">
              <a:latin typeface=""/>
            </a:endParaRPr>
          </a:p>
        </p:txBody>
      </p:sp>
      <p:pic>
        <p:nvPicPr>
          <p:cNvPr id="61" name="Graphic 60" descr="Employee badge with solid fill">
            <a:extLst>
              <a:ext uri="{FF2B5EF4-FFF2-40B4-BE49-F238E27FC236}">
                <a16:creationId xmlns:a16="http://schemas.microsoft.com/office/drawing/2014/main" id="{D14D91EE-90EF-972B-4E88-B86090304D7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44772" y="2387654"/>
            <a:ext cx="449140" cy="449140"/>
          </a:xfrm>
          <a:prstGeom prst="rect">
            <a:avLst/>
          </a:prstGeom>
        </p:spPr>
      </p:pic>
      <p:sp>
        <p:nvSpPr>
          <p:cNvPr id="62" name="Text 30">
            <a:extLst>
              <a:ext uri="{FF2B5EF4-FFF2-40B4-BE49-F238E27FC236}">
                <a16:creationId xmlns:a16="http://schemas.microsoft.com/office/drawing/2014/main" id="{1537EC3C-5B1B-33AE-B616-1D0CEFE0BE4E}"/>
              </a:ext>
            </a:extLst>
          </p:cNvPr>
          <p:cNvSpPr/>
          <p:nvPr/>
        </p:nvSpPr>
        <p:spPr>
          <a:xfrm>
            <a:off x="6409492" y="7204258"/>
            <a:ext cx="7742158" cy="218837"/>
          </a:xfrm>
          <a:prstGeom prst="rect">
            <a:avLst/>
          </a:prstGeom>
          <a:noFill/>
          <a:ln/>
        </p:spPr>
        <p:txBody>
          <a:bodyPr wrap="none" lIns="0" tIns="0" rIns="0" bIns="0" rtlCol="0" anchor="t"/>
          <a:lstStyle/>
          <a:p>
            <a:pPr marL="0" indent="0" algn="l">
              <a:lnSpc>
                <a:spcPts val="1700"/>
              </a:lnSpc>
              <a:buNone/>
            </a:pPr>
            <a:r>
              <a:rPr lang="en-US" sz="1600" dirty="0">
                <a:solidFill>
                  <a:srgbClr val="464646"/>
                </a:solidFill>
                <a:latin typeface=""/>
                <a:ea typeface="Inter Medium" pitchFamily="34" charset="-122"/>
                <a:cs typeface="Inter Medium" pitchFamily="34" charset="-120"/>
              </a:rPr>
              <a:t>Food security initiatives with customer direction</a:t>
            </a:r>
            <a:endParaRPr lang="en-US" sz="1600" dirty="0">
              <a:latin typeface=""/>
            </a:endParaRPr>
          </a:p>
        </p:txBody>
      </p:sp>
      <p:pic>
        <p:nvPicPr>
          <p:cNvPr id="71" name="Picture 70">
            <a:extLst>
              <a:ext uri="{FF2B5EF4-FFF2-40B4-BE49-F238E27FC236}">
                <a16:creationId xmlns:a16="http://schemas.microsoft.com/office/drawing/2014/main" id="{9614A2F2-637A-B02C-50B6-EBC9427F9583}"/>
              </a:ext>
            </a:extLst>
          </p:cNvPr>
          <p:cNvPicPr>
            <a:picLocks noChangeAspect="1"/>
          </p:cNvPicPr>
          <p:nvPr/>
        </p:nvPicPr>
        <p:blipFill>
          <a:blip r:embed="rId8">
            <a:alphaModFix amt="10000"/>
          </a:blip>
          <a:stretch>
            <a:fillRect/>
          </a:stretch>
        </p:blipFill>
        <p:spPr>
          <a:xfrm>
            <a:off x="11987062" y="2285798"/>
            <a:ext cx="1681047" cy="1550667"/>
          </a:xfrm>
          <a:prstGeom prst="rect">
            <a:avLst/>
          </a:prstGeom>
        </p:spPr>
      </p:pic>
    </p:spTree>
    <p:extLst>
      <p:ext uri="{BB962C8B-B14F-4D97-AF65-F5344CB8AC3E}">
        <p14:creationId xmlns:p14="http://schemas.microsoft.com/office/powerpoint/2010/main" val="187103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B0817A-1F13-69D8-E571-5664F0BC2726}"/>
              </a:ext>
            </a:extLst>
          </p:cNvPr>
          <p:cNvSpPr/>
          <p:nvPr/>
        </p:nvSpPr>
        <p:spPr>
          <a:xfrm>
            <a:off x="0" y="792426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latin typeface=""/>
            </a:endParaRPr>
          </a:p>
        </p:txBody>
      </p:sp>
      <p:pic>
        <p:nvPicPr>
          <p:cNvPr id="17424" name="Picture 16">
            <a:extLst>
              <a:ext uri="{FF2B5EF4-FFF2-40B4-BE49-F238E27FC236}">
                <a16:creationId xmlns:a16="http://schemas.microsoft.com/office/drawing/2014/main" id="{1B57FAFF-75E1-8D27-3AA2-AB8586EE4B24}"/>
              </a:ext>
            </a:extLst>
          </p:cNvPr>
          <p:cNvPicPr>
            <a:picLocks noChangeAspect="1" noChangeArrowheads="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t="13500"/>
          <a:stretch/>
        </p:blipFill>
        <p:spPr bwMode="auto">
          <a:xfrm>
            <a:off x="1" y="1998278"/>
            <a:ext cx="7315200" cy="5451082"/>
          </a:xfrm>
          <a:prstGeom prst="rect">
            <a:avLst/>
          </a:prstGeom>
          <a:noFill/>
          <a:extLst>
            <a:ext uri="{909E8E84-426E-40DD-AFC4-6F175D3DCCD1}">
              <a14:hiddenFill xmlns:a14="http://schemas.microsoft.com/office/drawing/2010/main">
                <a:solidFill>
                  <a:srgbClr val="FFFFFF"/>
                </a:solidFill>
              </a14:hiddenFill>
            </a:ext>
          </a:extLst>
        </p:spPr>
      </p:pic>
      <p:sp>
        <p:nvSpPr>
          <p:cNvPr id="5" name="Text 0">
            <a:extLst>
              <a:ext uri="{FF2B5EF4-FFF2-40B4-BE49-F238E27FC236}">
                <a16:creationId xmlns:a16="http://schemas.microsoft.com/office/drawing/2014/main" id="{B0C48483-7502-F50D-F49E-189F3371D7FE}"/>
              </a:ext>
            </a:extLst>
          </p:cNvPr>
          <p:cNvSpPr/>
          <p:nvPr/>
        </p:nvSpPr>
        <p:spPr>
          <a:xfrm>
            <a:off x="3865874" y="444646"/>
            <a:ext cx="6551057" cy="566976"/>
          </a:xfrm>
          <a:prstGeom prst="rect">
            <a:avLst/>
          </a:prstGeom>
          <a:noFill/>
          <a:ln/>
        </p:spPr>
        <p:txBody>
          <a:bodyPr wrap="none" lIns="0" tIns="0" rIns="0" bIns="0" rtlCol="0" anchor="t"/>
          <a:lstStyle/>
          <a:p>
            <a:pPr marL="0" indent="0" algn="ctr">
              <a:lnSpc>
                <a:spcPts val="4450"/>
              </a:lnSpc>
              <a:buNone/>
            </a:pPr>
            <a:r>
              <a:rPr lang="en-US" sz="4800" dirty="0">
                <a:solidFill>
                  <a:srgbClr val="030303"/>
                </a:solidFill>
                <a:latin typeface="Calibri" panose="020F0502020204030204" pitchFamily="34" charset="0"/>
                <a:ea typeface="DM Sans Semi Bold" pitchFamily="34" charset="-122"/>
                <a:cs typeface="Calibri" panose="020F0502020204030204" pitchFamily="34" charset="0"/>
              </a:rPr>
              <a:t>Key </a:t>
            </a:r>
            <a:r>
              <a:rPr lang="en-US" sz="4800" dirty="0">
                <a:solidFill>
                  <a:schemeClr val="accent6">
                    <a:lumMod val="75000"/>
                  </a:schemeClr>
                </a:solidFill>
                <a:latin typeface="Calibri" panose="020F0502020204030204" pitchFamily="34" charset="0"/>
                <a:ea typeface="DM Sans Semi Bold" pitchFamily="34" charset="-122"/>
                <a:cs typeface="Calibri" panose="020F0502020204030204" pitchFamily="34" charset="0"/>
              </a:rPr>
              <a:t>Challenges </a:t>
            </a:r>
            <a:endParaRPr lang="en-US" sz="4800" dirty="0">
              <a:solidFill>
                <a:schemeClr val="accent6">
                  <a:lumMod val="75000"/>
                </a:schemeClr>
              </a:solidFill>
              <a:latin typeface="Calibri" panose="020F0502020204030204" pitchFamily="34" charset="0"/>
              <a:cs typeface="Calibri" panose="020F0502020204030204" pitchFamily="34" charset="0"/>
            </a:endParaRPr>
          </a:p>
        </p:txBody>
      </p:sp>
      <p:pic>
        <p:nvPicPr>
          <p:cNvPr id="17428" name="Picture 20">
            <a:extLst>
              <a:ext uri="{FF2B5EF4-FFF2-40B4-BE49-F238E27FC236}">
                <a16:creationId xmlns:a16="http://schemas.microsoft.com/office/drawing/2014/main" id="{8DECCFF3-81EC-DE96-2B1B-E8E8C92B22BB}"/>
              </a:ext>
            </a:extLst>
          </p:cNvPr>
          <p:cNvPicPr>
            <a:picLocks noChangeAspect="1" noChangeArrowheads="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l="4600" t="13175"/>
          <a:stretch/>
        </p:blipFill>
        <p:spPr bwMode="auto">
          <a:xfrm>
            <a:off x="7488999" y="2043131"/>
            <a:ext cx="6967604" cy="5942963"/>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id="{4FE07386-E9E6-8299-87F8-1C36A53AB70E}"/>
              </a:ext>
            </a:extLst>
          </p:cNvPr>
          <p:cNvCxnSpPr/>
          <p:nvPr/>
        </p:nvCxnSpPr>
        <p:spPr>
          <a:xfrm>
            <a:off x="7311522" y="1596566"/>
            <a:ext cx="0" cy="5952549"/>
          </a:xfrm>
          <a:prstGeom prst="line">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8" name="TextBox 7">
            <a:extLst>
              <a:ext uri="{FF2B5EF4-FFF2-40B4-BE49-F238E27FC236}">
                <a16:creationId xmlns:a16="http://schemas.microsoft.com/office/drawing/2014/main" id="{4F622ECC-EAB3-65F2-D75A-5B90E13E0051}"/>
              </a:ext>
            </a:extLst>
          </p:cNvPr>
          <p:cNvSpPr txBox="1"/>
          <p:nvPr/>
        </p:nvSpPr>
        <p:spPr>
          <a:xfrm>
            <a:off x="1509824" y="1639096"/>
            <a:ext cx="3530009" cy="400110"/>
          </a:xfrm>
          <a:prstGeom prst="rect">
            <a:avLst/>
          </a:prstGeom>
          <a:noFill/>
        </p:spPr>
        <p:txBody>
          <a:bodyPr wrap="square" rtlCol="0">
            <a:spAutoFit/>
          </a:bodyPr>
          <a:lstStyle/>
          <a:p>
            <a:pPr algn="ctr"/>
            <a:r>
              <a:rPr lang="en-US" sz="2000" dirty="0"/>
              <a:t>CHALLENGES</a:t>
            </a:r>
          </a:p>
        </p:txBody>
      </p:sp>
      <p:sp>
        <p:nvSpPr>
          <p:cNvPr id="9" name="TextBox 8">
            <a:extLst>
              <a:ext uri="{FF2B5EF4-FFF2-40B4-BE49-F238E27FC236}">
                <a16:creationId xmlns:a16="http://schemas.microsoft.com/office/drawing/2014/main" id="{CC7A1879-9997-9F5A-CFA2-6005F79C70F9}"/>
              </a:ext>
            </a:extLst>
          </p:cNvPr>
          <p:cNvSpPr txBox="1"/>
          <p:nvPr/>
        </p:nvSpPr>
        <p:spPr>
          <a:xfrm>
            <a:off x="9207796" y="1532771"/>
            <a:ext cx="3530009" cy="400110"/>
          </a:xfrm>
          <a:prstGeom prst="rect">
            <a:avLst/>
          </a:prstGeom>
          <a:noFill/>
        </p:spPr>
        <p:txBody>
          <a:bodyPr wrap="square" rtlCol="0">
            <a:spAutoFit/>
          </a:bodyPr>
          <a:lstStyle/>
          <a:p>
            <a:pPr algn="ctr"/>
            <a:r>
              <a:rPr lang="en-US" sz="2000" dirty="0">
                <a:solidFill>
                  <a:schemeClr val="accent6"/>
                </a:solidFill>
              </a:rPr>
              <a:t>MITIGATION STRATEGIES</a:t>
            </a:r>
          </a:p>
        </p:txBody>
      </p:sp>
    </p:spTree>
    <p:extLst>
      <p:ext uri="{BB962C8B-B14F-4D97-AF65-F5344CB8AC3E}">
        <p14:creationId xmlns:p14="http://schemas.microsoft.com/office/powerpoint/2010/main" val="2250902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19DC4-EA7F-D23A-12DE-212C994BF90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82C17F7-83EE-208F-7AF6-0EEC45778245}"/>
              </a:ext>
            </a:extLst>
          </p:cNvPr>
          <p:cNvSpPr/>
          <p:nvPr/>
        </p:nvSpPr>
        <p:spPr>
          <a:xfrm>
            <a:off x="0" y="792426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latin typeface=""/>
            </a:endParaRPr>
          </a:p>
        </p:txBody>
      </p:sp>
      <p:sp>
        <p:nvSpPr>
          <p:cNvPr id="5" name="Text 0">
            <a:extLst>
              <a:ext uri="{FF2B5EF4-FFF2-40B4-BE49-F238E27FC236}">
                <a16:creationId xmlns:a16="http://schemas.microsoft.com/office/drawing/2014/main" id="{8D4C4F4D-E576-885D-28D6-539A5D5B291E}"/>
              </a:ext>
            </a:extLst>
          </p:cNvPr>
          <p:cNvSpPr/>
          <p:nvPr/>
        </p:nvSpPr>
        <p:spPr>
          <a:xfrm>
            <a:off x="3865874" y="444646"/>
            <a:ext cx="6551057" cy="566976"/>
          </a:xfrm>
          <a:prstGeom prst="rect">
            <a:avLst/>
          </a:prstGeom>
          <a:noFill/>
          <a:ln/>
        </p:spPr>
        <p:txBody>
          <a:bodyPr wrap="none" lIns="0" tIns="0" rIns="0" bIns="0" rtlCol="0" anchor="t"/>
          <a:lstStyle/>
          <a:p>
            <a:pPr marL="0" indent="0" algn="ctr">
              <a:lnSpc>
                <a:spcPts val="4450"/>
              </a:lnSpc>
              <a:buNone/>
            </a:pPr>
            <a:r>
              <a:rPr lang="en-US" sz="4800" dirty="0">
                <a:solidFill>
                  <a:srgbClr val="030303"/>
                </a:solidFill>
                <a:latin typeface="Calibri" panose="020F0502020204030204" pitchFamily="34" charset="0"/>
                <a:ea typeface="DM Sans Semi Bold" pitchFamily="34" charset="-122"/>
                <a:cs typeface="Calibri" panose="020F0502020204030204" pitchFamily="34" charset="0"/>
              </a:rPr>
              <a:t>Key </a:t>
            </a:r>
            <a:r>
              <a:rPr lang="en-US" sz="4800" dirty="0">
                <a:solidFill>
                  <a:schemeClr val="accent6">
                    <a:lumMod val="75000"/>
                  </a:schemeClr>
                </a:solidFill>
                <a:latin typeface="Calibri" panose="020F0502020204030204" pitchFamily="34" charset="0"/>
                <a:ea typeface="DM Sans Semi Bold" pitchFamily="34" charset="-122"/>
                <a:cs typeface="Calibri" panose="020F0502020204030204" pitchFamily="34" charset="0"/>
              </a:rPr>
              <a:t>Risks </a:t>
            </a:r>
            <a:endParaRPr lang="en-US" sz="4800" dirty="0">
              <a:solidFill>
                <a:schemeClr val="accent6">
                  <a:lumMod val="75000"/>
                </a:schemeClr>
              </a:solidFill>
              <a:latin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B309D211-F36C-9196-D153-2DBA68F1D835}"/>
              </a:ext>
            </a:extLst>
          </p:cNvPr>
          <p:cNvCxnSpPr/>
          <p:nvPr/>
        </p:nvCxnSpPr>
        <p:spPr>
          <a:xfrm>
            <a:off x="7311522" y="1596566"/>
            <a:ext cx="0" cy="5952549"/>
          </a:xfrm>
          <a:prstGeom prst="line">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8" name="TextBox 7">
            <a:extLst>
              <a:ext uri="{FF2B5EF4-FFF2-40B4-BE49-F238E27FC236}">
                <a16:creationId xmlns:a16="http://schemas.microsoft.com/office/drawing/2014/main" id="{CB19F2D4-7DD4-6615-733F-328BC28BB59E}"/>
              </a:ext>
            </a:extLst>
          </p:cNvPr>
          <p:cNvSpPr txBox="1"/>
          <p:nvPr/>
        </p:nvSpPr>
        <p:spPr>
          <a:xfrm>
            <a:off x="1701209" y="649019"/>
            <a:ext cx="3530009" cy="400110"/>
          </a:xfrm>
          <a:prstGeom prst="rect">
            <a:avLst/>
          </a:prstGeom>
          <a:noFill/>
        </p:spPr>
        <p:txBody>
          <a:bodyPr wrap="square" rtlCol="0">
            <a:spAutoFit/>
          </a:bodyPr>
          <a:lstStyle/>
          <a:p>
            <a:pPr algn="ctr"/>
            <a:r>
              <a:rPr lang="en-US" sz="2000" dirty="0"/>
              <a:t>RISKS</a:t>
            </a:r>
          </a:p>
        </p:txBody>
      </p:sp>
      <p:sp>
        <p:nvSpPr>
          <p:cNvPr id="9" name="TextBox 8">
            <a:extLst>
              <a:ext uri="{FF2B5EF4-FFF2-40B4-BE49-F238E27FC236}">
                <a16:creationId xmlns:a16="http://schemas.microsoft.com/office/drawing/2014/main" id="{3DD8BDBB-13AD-734F-D449-E02940D2B90A}"/>
              </a:ext>
            </a:extLst>
          </p:cNvPr>
          <p:cNvSpPr txBox="1"/>
          <p:nvPr/>
        </p:nvSpPr>
        <p:spPr>
          <a:xfrm>
            <a:off x="9399182" y="611512"/>
            <a:ext cx="3530009" cy="400110"/>
          </a:xfrm>
          <a:prstGeom prst="rect">
            <a:avLst/>
          </a:prstGeom>
          <a:noFill/>
        </p:spPr>
        <p:txBody>
          <a:bodyPr wrap="square" rtlCol="0">
            <a:spAutoFit/>
          </a:bodyPr>
          <a:lstStyle/>
          <a:p>
            <a:pPr algn="ctr"/>
            <a:r>
              <a:rPr lang="en-US" sz="2000" dirty="0">
                <a:solidFill>
                  <a:schemeClr val="accent6"/>
                </a:solidFill>
              </a:rPr>
              <a:t>MITIGATION STRATEGIES</a:t>
            </a:r>
          </a:p>
        </p:txBody>
      </p:sp>
      <p:pic>
        <p:nvPicPr>
          <p:cNvPr id="22530" name="Picture 2">
            <a:extLst>
              <a:ext uri="{FF2B5EF4-FFF2-40B4-BE49-F238E27FC236}">
                <a16:creationId xmlns:a16="http://schemas.microsoft.com/office/drawing/2014/main" id="{D497C29B-D6C4-04F9-2A94-53AD806556DC}"/>
              </a:ext>
            </a:extLst>
          </p:cNvPr>
          <p:cNvPicPr>
            <a:picLocks noChangeAspect="1" noChangeArrowheads="1"/>
          </p:cNvPicPr>
          <p:nvPr/>
        </p:nvPicPr>
        <p:blipFill rotWithShape="1">
          <a:blip r:embed="rId2">
            <a:duotone>
              <a:prstClr val="black"/>
              <a:schemeClr val="tx1">
                <a:tint val="45000"/>
                <a:satMod val="400000"/>
              </a:schemeClr>
            </a:duotone>
            <a:extLst>
              <a:ext uri="{28A0092B-C50C-407E-A947-70E740481C1C}">
                <a14:useLocalDpi xmlns:a14="http://schemas.microsoft.com/office/drawing/2010/main" val="0"/>
              </a:ext>
            </a:extLst>
          </a:blip>
          <a:srcRect t="10433"/>
          <a:stretch/>
        </p:blipFill>
        <p:spPr bwMode="auto">
          <a:xfrm>
            <a:off x="377911" y="1215995"/>
            <a:ext cx="6443649" cy="6568959"/>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a:extLst>
              <a:ext uri="{FF2B5EF4-FFF2-40B4-BE49-F238E27FC236}">
                <a16:creationId xmlns:a16="http://schemas.microsoft.com/office/drawing/2014/main" id="{729CCC44-EACA-C055-3F10-1FCBF74A8B65}"/>
              </a:ext>
            </a:extLst>
          </p:cNvPr>
          <p:cNvPicPr>
            <a:picLocks noChangeAspect="1" noChangeArrowheads="1"/>
          </p:cNvPicPr>
          <p:nvPr/>
        </p:nvPicPr>
        <p:blipFill rotWithShape="1">
          <a:blip r:embed="rId3">
            <a:duotone>
              <a:prstClr val="black"/>
              <a:schemeClr val="accent6">
                <a:tint val="45000"/>
                <a:satMod val="400000"/>
              </a:schemeClr>
            </a:duotone>
            <a:extLst>
              <a:ext uri="{28A0092B-C50C-407E-A947-70E740481C1C}">
                <a14:useLocalDpi xmlns:a14="http://schemas.microsoft.com/office/drawing/2010/main" val="0"/>
              </a:ext>
            </a:extLst>
          </a:blip>
          <a:srcRect t="9155"/>
          <a:stretch/>
        </p:blipFill>
        <p:spPr bwMode="auto">
          <a:xfrm>
            <a:off x="7437977" y="1049129"/>
            <a:ext cx="6551058" cy="7244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70473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13A1E-546B-34BD-2AA5-51ADBF63D6D8}"/>
            </a:ext>
          </a:extLst>
        </p:cNvPr>
        <p:cNvGrpSpPr/>
        <p:nvPr/>
      </p:nvGrpSpPr>
      <p:grpSpPr>
        <a:xfrm>
          <a:off x="0" y="0"/>
          <a:ext cx="0" cy="0"/>
          <a:chOff x="0" y="0"/>
          <a:chExt cx="0" cy="0"/>
        </a:xfrm>
      </p:grpSpPr>
      <p:sp>
        <p:nvSpPr>
          <p:cNvPr id="43" name="Google Shape;561;p59">
            <a:extLst>
              <a:ext uri="{FF2B5EF4-FFF2-40B4-BE49-F238E27FC236}">
                <a16:creationId xmlns:a16="http://schemas.microsoft.com/office/drawing/2014/main" id="{116B4D29-09B5-ED1D-3922-5EEACF269456}"/>
              </a:ext>
            </a:extLst>
          </p:cNvPr>
          <p:cNvSpPr/>
          <p:nvPr/>
        </p:nvSpPr>
        <p:spPr>
          <a:xfrm>
            <a:off x="4631762" y="1362619"/>
            <a:ext cx="2844552" cy="4232349"/>
          </a:xfrm>
          <a:prstGeom prst="rect">
            <a:avLst/>
          </a:prstGeom>
          <a:solidFill>
            <a:schemeClr val="dk2">
              <a:alpha val="11920"/>
            </a:schemeClr>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a:t>         </a:t>
            </a:r>
            <a:endParaRPr dirty="0"/>
          </a:p>
        </p:txBody>
      </p:sp>
      <p:sp>
        <p:nvSpPr>
          <p:cNvPr id="4" name="Rectangle 3">
            <a:extLst>
              <a:ext uri="{FF2B5EF4-FFF2-40B4-BE49-F238E27FC236}">
                <a16:creationId xmlns:a16="http://schemas.microsoft.com/office/drawing/2014/main" id="{44CA32A1-CD82-0589-8F6F-2476763A06F7}"/>
              </a:ext>
            </a:extLst>
          </p:cNvPr>
          <p:cNvSpPr/>
          <p:nvPr/>
        </p:nvSpPr>
        <p:spPr>
          <a:xfrm>
            <a:off x="0" y="792426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latin typeface=""/>
            </a:endParaRPr>
          </a:p>
        </p:txBody>
      </p:sp>
      <p:sp>
        <p:nvSpPr>
          <p:cNvPr id="5" name="Text 0">
            <a:extLst>
              <a:ext uri="{FF2B5EF4-FFF2-40B4-BE49-F238E27FC236}">
                <a16:creationId xmlns:a16="http://schemas.microsoft.com/office/drawing/2014/main" id="{DFED8ECC-4673-04A6-9C07-42727432C2D4}"/>
              </a:ext>
            </a:extLst>
          </p:cNvPr>
          <p:cNvSpPr/>
          <p:nvPr/>
        </p:nvSpPr>
        <p:spPr>
          <a:xfrm>
            <a:off x="3865874" y="444646"/>
            <a:ext cx="6551057" cy="566976"/>
          </a:xfrm>
          <a:prstGeom prst="rect">
            <a:avLst/>
          </a:prstGeom>
          <a:noFill/>
          <a:ln/>
        </p:spPr>
        <p:txBody>
          <a:bodyPr wrap="none" lIns="0" tIns="0" rIns="0" bIns="0" rtlCol="0" anchor="t"/>
          <a:lstStyle/>
          <a:p>
            <a:pPr marL="0" indent="0" algn="ctr">
              <a:lnSpc>
                <a:spcPts val="4450"/>
              </a:lnSpc>
              <a:buNone/>
            </a:pPr>
            <a:r>
              <a:rPr lang="en-US" sz="4800" dirty="0">
                <a:solidFill>
                  <a:srgbClr val="030303"/>
                </a:solidFill>
                <a:latin typeface="Calibri" panose="020F0502020204030204" pitchFamily="34" charset="0"/>
                <a:ea typeface="DM Sans Semi Bold" pitchFamily="34" charset="-122"/>
                <a:cs typeface="Calibri" panose="020F0502020204030204" pitchFamily="34" charset="0"/>
              </a:rPr>
              <a:t>Key </a:t>
            </a:r>
            <a:r>
              <a:rPr lang="en-US" sz="4800" dirty="0">
                <a:solidFill>
                  <a:schemeClr val="accent6">
                    <a:lumMod val="75000"/>
                  </a:schemeClr>
                </a:solidFill>
                <a:latin typeface="Calibri" panose="020F0502020204030204" pitchFamily="34" charset="0"/>
                <a:ea typeface="DM Sans Semi Bold" pitchFamily="34" charset="-122"/>
                <a:cs typeface="Calibri" panose="020F0502020204030204" pitchFamily="34" charset="0"/>
              </a:rPr>
              <a:t>Partners </a:t>
            </a:r>
            <a:endParaRPr lang="en-US" sz="4800" dirty="0">
              <a:solidFill>
                <a:schemeClr val="accent6">
                  <a:lumMod val="75000"/>
                </a:schemeClr>
              </a:solidFill>
              <a:latin typeface="Calibri" panose="020F0502020204030204" pitchFamily="34" charset="0"/>
              <a:cs typeface="Calibri" panose="020F0502020204030204" pitchFamily="34" charset="0"/>
            </a:endParaRPr>
          </a:p>
        </p:txBody>
      </p:sp>
      <p:sp>
        <p:nvSpPr>
          <p:cNvPr id="41" name="Google Shape;559;p59">
            <a:extLst>
              <a:ext uri="{FF2B5EF4-FFF2-40B4-BE49-F238E27FC236}">
                <a16:creationId xmlns:a16="http://schemas.microsoft.com/office/drawing/2014/main" id="{AA88FED9-1C2E-8DFB-3E40-DCFA0942984F}"/>
              </a:ext>
            </a:extLst>
          </p:cNvPr>
          <p:cNvSpPr/>
          <p:nvPr/>
        </p:nvSpPr>
        <p:spPr>
          <a:xfrm>
            <a:off x="259507" y="1362618"/>
            <a:ext cx="2577027" cy="4232349"/>
          </a:xfrm>
          <a:prstGeom prst="rect">
            <a:avLst/>
          </a:prstGeom>
          <a:solidFill>
            <a:schemeClr val="dk2">
              <a:alpha val="11920"/>
            </a:schemeClr>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a:t>         </a:t>
            </a:r>
            <a:endParaRPr dirty="0"/>
          </a:p>
        </p:txBody>
      </p:sp>
      <p:sp>
        <p:nvSpPr>
          <p:cNvPr id="42" name="Google Shape;560;p59">
            <a:extLst>
              <a:ext uri="{FF2B5EF4-FFF2-40B4-BE49-F238E27FC236}">
                <a16:creationId xmlns:a16="http://schemas.microsoft.com/office/drawing/2014/main" id="{C0AC537B-75E7-8E56-B9B1-FF317FBE4AF9}"/>
              </a:ext>
            </a:extLst>
          </p:cNvPr>
          <p:cNvSpPr/>
          <p:nvPr/>
        </p:nvSpPr>
        <p:spPr>
          <a:xfrm>
            <a:off x="2276928" y="1947430"/>
            <a:ext cx="2844552" cy="4232349"/>
          </a:xfrm>
          <a:prstGeom prst="rect">
            <a:avLst/>
          </a:prstGeom>
          <a:solidFill>
            <a:schemeClr val="dk2">
              <a:alpha val="11920"/>
            </a:schemeClr>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dirty="0"/>
              <a:t>         </a:t>
            </a:r>
            <a:endParaRPr dirty="0"/>
          </a:p>
        </p:txBody>
      </p:sp>
      <p:sp>
        <p:nvSpPr>
          <p:cNvPr id="45" name="Google Shape;563;p59">
            <a:extLst>
              <a:ext uri="{FF2B5EF4-FFF2-40B4-BE49-F238E27FC236}">
                <a16:creationId xmlns:a16="http://schemas.microsoft.com/office/drawing/2014/main" id="{3099D222-D302-844D-6272-AC5D1B6C689A}"/>
              </a:ext>
            </a:extLst>
          </p:cNvPr>
          <p:cNvSpPr txBox="1"/>
          <p:nvPr/>
        </p:nvSpPr>
        <p:spPr>
          <a:xfrm flipH="1">
            <a:off x="4827755" y="2459555"/>
            <a:ext cx="1953456" cy="563789"/>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 dirty="0">
                <a:solidFill>
                  <a:schemeClr val="dk2"/>
                </a:solidFill>
                <a:latin typeface="Fira Sans Extra Condensed Medium"/>
                <a:ea typeface="Fira Sans Extra Condensed Medium"/>
                <a:cs typeface="Fira Sans Extra Condensed Medium"/>
                <a:sym typeface="Fira Sans Extra Condensed Medium"/>
              </a:rPr>
              <a:t>DISTRIBUTION</a:t>
            </a:r>
            <a:endParaRPr dirty="0">
              <a:solidFill>
                <a:schemeClr val="dk2"/>
              </a:solidFill>
              <a:latin typeface="Fira Sans Extra Condensed Medium"/>
              <a:ea typeface="Fira Sans Extra Condensed Medium"/>
              <a:cs typeface="Fira Sans Extra Condensed Medium"/>
              <a:sym typeface="Fira Sans Extra Condensed Medium"/>
            </a:endParaRPr>
          </a:p>
        </p:txBody>
      </p:sp>
      <p:cxnSp>
        <p:nvCxnSpPr>
          <p:cNvPr id="47" name="Google Shape;565;p59">
            <a:extLst>
              <a:ext uri="{FF2B5EF4-FFF2-40B4-BE49-F238E27FC236}">
                <a16:creationId xmlns:a16="http://schemas.microsoft.com/office/drawing/2014/main" id="{6DB13281-CD46-FCB5-744D-B383349C65E2}"/>
              </a:ext>
            </a:extLst>
          </p:cNvPr>
          <p:cNvCxnSpPr>
            <a:cxnSpLocks/>
          </p:cNvCxnSpPr>
          <p:nvPr/>
        </p:nvCxnSpPr>
        <p:spPr>
          <a:xfrm>
            <a:off x="5121480" y="2977579"/>
            <a:ext cx="1388581" cy="0"/>
          </a:xfrm>
          <a:prstGeom prst="straightConnector1">
            <a:avLst/>
          </a:prstGeom>
          <a:noFill/>
          <a:ln w="19050" cap="flat" cmpd="sng">
            <a:solidFill>
              <a:schemeClr val="dk2"/>
            </a:solidFill>
            <a:prstDash val="solid"/>
            <a:round/>
            <a:headEnd type="none" w="med" len="med"/>
            <a:tailEnd type="none" w="med" len="med"/>
          </a:ln>
        </p:spPr>
      </p:cxnSp>
      <p:sp>
        <p:nvSpPr>
          <p:cNvPr id="48" name="Google Shape;566;p59">
            <a:extLst>
              <a:ext uri="{FF2B5EF4-FFF2-40B4-BE49-F238E27FC236}">
                <a16:creationId xmlns:a16="http://schemas.microsoft.com/office/drawing/2014/main" id="{1330F6B1-E7D6-8145-D0C0-A0BE10C22BFC}"/>
              </a:ext>
            </a:extLst>
          </p:cNvPr>
          <p:cNvSpPr txBox="1"/>
          <p:nvPr/>
        </p:nvSpPr>
        <p:spPr>
          <a:xfrm flipH="1">
            <a:off x="2813289" y="3219083"/>
            <a:ext cx="1953456" cy="563789"/>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 dirty="0">
                <a:solidFill>
                  <a:schemeClr val="dk2"/>
                </a:solidFill>
                <a:latin typeface="Fira Sans Extra Condensed Medium"/>
                <a:ea typeface="Fira Sans Extra Condensed Medium"/>
                <a:cs typeface="Fira Sans Extra Condensed Medium"/>
                <a:sym typeface="Fira Sans Extra Condensed Medium"/>
              </a:rPr>
              <a:t>MANUFACTURING</a:t>
            </a:r>
            <a:endParaRPr dirty="0">
              <a:solidFill>
                <a:schemeClr val="dk2"/>
              </a:solidFill>
              <a:latin typeface="Fira Sans Extra Condensed Medium"/>
              <a:ea typeface="Fira Sans Extra Condensed Medium"/>
              <a:cs typeface="Fira Sans Extra Condensed Medium"/>
              <a:sym typeface="Fira Sans Extra Condensed Medium"/>
            </a:endParaRPr>
          </a:p>
        </p:txBody>
      </p:sp>
      <p:cxnSp>
        <p:nvCxnSpPr>
          <p:cNvPr id="50" name="Google Shape;568;p59">
            <a:extLst>
              <a:ext uri="{FF2B5EF4-FFF2-40B4-BE49-F238E27FC236}">
                <a16:creationId xmlns:a16="http://schemas.microsoft.com/office/drawing/2014/main" id="{06C73043-C171-5EB7-E0A6-E488633F7D40}"/>
              </a:ext>
            </a:extLst>
          </p:cNvPr>
          <p:cNvCxnSpPr>
            <a:cxnSpLocks/>
          </p:cNvCxnSpPr>
          <p:nvPr/>
        </p:nvCxnSpPr>
        <p:spPr>
          <a:xfrm>
            <a:off x="2992593" y="3828889"/>
            <a:ext cx="1388581" cy="0"/>
          </a:xfrm>
          <a:prstGeom prst="straightConnector1">
            <a:avLst/>
          </a:prstGeom>
          <a:noFill/>
          <a:ln w="19050" cap="flat" cmpd="sng">
            <a:solidFill>
              <a:schemeClr val="dk2"/>
            </a:solidFill>
            <a:prstDash val="solid"/>
            <a:round/>
            <a:headEnd type="none" w="med" len="med"/>
            <a:tailEnd type="none" w="med" len="med"/>
          </a:ln>
        </p:spPr>
      </p:cxnSp>
      <p:sp>
        <p:nvSpPr>
          <p:cNvPr id="51" name="Google Shape;569;p59">
            <a:extLst>
              <a:ext uri="{FF2B5EF4-FFF2-40B4-BE49-F238E27FC236}">
                <a16:creationId xmlns:a16="http://schemas.microsoft.com/office/drawing/2014/main" id="{9B6DE7CD-9587-71E2-B50D-7B9826138CC8}"/>
              </a:ext>
            </a:extLst>
          </p:cNvPr>
          <p:cNvSpPr txBox="1"/>
          <p:nvPr/>
        </p:nvSpPr>
        <p:spPr>
          <a:xfrm flipH="1">
            <a:off x="504270" y="2423173"/>
            <a:ext cx="1953456" cy="563789"/>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 dirty="0">
                <a:solidFill>
                  <a:schemeClr val="dk2"/>
                </a:solidFill>
                <a:latin typeface="Fira Sans Extra Condensed Medium"/>
                <a:ea typeface="Fira Sans Extra Condensed Medium"/>
                <a:cs typeface="Fira Sans Extra Condensed Medium"/>
                <a:sym typeface="Fira Sans Extra Condensed Medium"/>
              </a:rPr>
              <a:t>TECHNOLOGY</a:t>
            </a:r>
            <a:endParaRPr dirty="0">
              <a:solidFill>
                <a:schemeClr val="dk2"/>
              </a:solidFill>
              <a:latin typeface="Fira Sans Extra Condensed Medium"/>
              <a:ea typeface="Fira Sans Extra Condensed Medium"/>
              <a:cs typeface="Fira Sans Extra Condensed Medium"/>
              <a:sym typeface="Fira Sans Extra Condensed Medium"/>
            </a:endParaRPr>
          </a:p>
        </p:txBody>
      </p:sp>
      <p:cxnSp>
        <p:nvCxnSpPr>
          <p:cNvPr id="53" name="Google Shape;571;p59">
            <a:extLst>
              <a:ext uri="{FF2B5EF4-FFF2-40B4-BE49-F238E27FC236}">
                <a16:creationId xmlns:a16="http://schemas.microsoft.com/office/drawing/2014/main" id="{9D449971-F6C7-DB08-BB73-3F4CEC93AD72}"/>
              </a:ext>
            </a:extLst>
          </p:cNvPr>
          <p:cNvCxnSpPr>
            <a:cxnSpLocks/>
          </p:cNvCxnSpPr>
          <p:nvPr/>
        </p:nvCxnSpPr>
        <p:spPr>
          <a:xfrm>
            <a:off x="776842" y="2993934"/>
            <a:ext cx="1388581" cy="0"/>
          </a:xfrm>
          <a:prstGeom prst="straightConnector1">
            <a:avLst/>
          </a:prstGeom>
          <a:noFill/>
          <a:ln w="19050" cap="flat" cmpd="sng">
            <a:solidFill>
              <a:schemeClr val="dk2"/>
            </a:solidFill>
            <a:prstDash val="solid"/>
            <a:round/>
            <a:headEnd type="none" w="med" len="med"/>
            <a:tailEnd type="none" w="med" len="med"/>
          </a:ln>
        </p:spPr>
      </p:cxnSp>
      <p:grpSp>
        <p:nvGrpSpPr>
          <p:cNvPr id="54" name="Google Shape;572;p59">
            <a:extLst>
              <a:ext uri="{FF2B5EF4-FFF2-40B4-BE49-F238E27FC236}">
                <a16:creationId xmlns:a16="http://schemas.microsoft.com/office/drawing/2014/main" id="{E5CBE215-983E-DF07-69C8-D6EC6786F6FF}"/>
              </a:ext>
            </a:extLst>
          </p:cNvPr>
          <p:cNvGrpSpPr/>
          <p:nvPr/>
        </p:nvGrpSpPr>
        <p:grpSpPr>
          <a:xfrm>
            <a:off x="5563643" y="1949856"/>
            <a:ext cx="422850" cy="487549"/>
            <a:chOff x="-57950750" y="2296300"/>
            <a:chExt cx="279625" cy="316650"/>
          </a:xfrm>
        </p:grpSpPr>
        <p:sp>
          <p:nvSpPr>
            <p:cNvPr id="55" name="Google Shape;573;p59">
              <a:extLst>
                <a:ext uri="{FF2B5EF4-FFF2-40B4-BE49-F238E27FC236}">
                  <a16:creationId xmlns:a16="http://schemas.microsoft.com/office/drawing/2014/main" id="{F9810D5B-2AAB-1D16-C36D-C51DCDB65D72}"/>
                </a:ext>
              </a:extLst>
            </p:cNvPr>
            <p:cNvSpPr/>
            <p:nvPr/>
          </p:nvSpPr>
          <p:spPr>
            <a:xfrm>
              <a:off x="-57847575" y="2528075"/>
              <a:ext cx="73250" cy="29750"/>
            </a:xfrm>
            <a:custGeom>
              <a:avLst/>
              <a:gdLst/>
              <a:ahLst/>
              <a:cxnLst/>
              <a:rect l="l" t="t" r="r" b="b"/>
              <a:pathLst>
                <a:path w="2930" h="1190" extrusionOk="0">
                  <a:moveTo>
                    <a:pt x="414" y="0"/>
                  </a:moveTo>
                  <a:cubicBezTo>
                    <a:pt x="315" y="0"/>
                    <a:pt x="221" y="40"/>
                    <a:pt x="158" y="118"/>
                  </a:cubicBezTo>
                  <a:cubicBezTo>
                    <a:pt x="0" y="276"/>
                    <a:pt x="0" y="528"/>
                    <a:pt x="158" y="654"/>
                  </a:cubicBezTo>
                  <a:cubicBezTo>
                    <a:pt x="536" y="1000"/>
                    <a:pt x="1008" y="1189"/>
                    <a:pt x="1481" y="1189"/>
                  </a:cubicBezTo>
                  <a:cubicBezTo>
                    <a:pt x="1954" y="1189"/>
                    <a:pt x="2458" y="1000"/>
                    <a:pt x="2773" y="654"/>
                  </a:cubicBezTo>
                  <a:cubicBezTo>
                    <a:pt x="2930" y="496"/>
                    <a:pt x="2930" y="244"/>
                    <a:pt x="2773" y="118"/>
                  </a:cubicBezTo>
                  <a:cubicBezTo>
                    <a:pt x="2710" y="40"/>
                    <a:pt x="2623" y="0"/>
                    <a:pt x="2532" y="0"/>
                  </a:cubicBezTo>
                  <a:cubicBezTo>
                    <a:pt x="2442" y="0"/>
                    <a:pt x="2347" y="40"/>
                    <a:pt x="2269" y="118"/>
                  </a:cubicBezTo>
                  <a:cubicBezTo>
                    <a:pt x="2048" y="339"/>
                    <a:pt x="1733" y="433"/>
                    <a:pt x="1481" y="433"/>
                  </a:cubicBezTo>
                  <a:cubicBezTo>
                    <a:pt x="1197" y="433"/>
                    <a:pt x="882" y="339"/>
                    <a:pt x="693" y="118"/>
                  </a:cubicBezTo>
                  <a:cubicBezTo>
                    <a:pt x="615" y="40"/>
                    <a:pt x="512" y="0"/>
                    <a:pt x="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74;p59">
              <a:extLst>
                <a:ext uri="{FF2B5EF4-FFF2-40B4-BE49-F238E27FC236}">
                  <a16:creationId xmlns:a16="http://schemas.microsoft.com/office/drawing/2014/main" id="{78CA4A66-2523-B5C4-EF01-6B1515F70228}"/>
                </a:ext>
              </a:extLst>
            </p:cNvPr>
            <p:cNvSpPr/>
            <p:nvPr/>
          </p:nvSpPr>
          <p:spPr>
            <a:xfrm>
              <a:off x="-57857025" y="2446750"/>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36" y="693"/>
                    <a:pt x="725" y="536"/>
                    <a:pt x="725" y="347"/>
                  </a:cubicBezTo>
                  <a:cubicBezTo>
                    <a:pt x="725"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5;p59">
              <a:extLst>
                <a:ext uri="{FF2B5EF4-FFF2-40B4-BE49-F238E27FC236}">
                  <a16:creationId xmlns:a16="http://schemas.microsoft.com/office/drawing/2014/main" id="{4ABA30FF-F6CA-D828-5772-DE825542DF84}"/>
                </a:ext>
              </a:extLst>
            </p:cNvPr>
            <p:cNvSpPr/>
            <p:nvPr/>
          </p:nvSpPr>
          <p:spPr>
            <a:xfrm>
              <a:off x="-57782200" y="2446750"/>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36" y="693"/>
                    <a:pt x="725" y="536"/>
                    <a:pt x="725" y="347"/>
                  </a:cubicBezTo>
                  <a:cubicBezTo>
                    <a:pt x="725"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76;p59">
              <a:extLst>
                <a:ext uri="{FF2B5EF4-FFF2-40B4-BE49-F238E27FC236}">
                  <a16:creationId xmlns:a16="http://schemas.microsoft.com/office/drawing/2014/main" id="{B0316C1F-EE95-0089-C653-BF562E88A66E}"/>
                </a:ext>
              </a:extLst>
            </p:cNvPr>
            <p:cNvSpPr/>
            <p:nvPr/>
          </p:nvSpPr>
          <p:spPr>
            <a:xfrm>
              <a:off x="-57950750" y="2296300"/>
              <a:ext cx="279625" cy="316650"/>
            </a:xfrm>
            <a:custGeom>
              <a:avLst/>
              <a:gdLst/>
              <a:ahLst/>
              <a:cxnLst/>
              <a:rect l="l" t="t" r="r" b="b"/>
              <a:pathLst>
                <a:path w="11185" h="12666" extrusionOk="0">
                  <a:moveTo>
                    <a:pt x="5639" y="694"/>
                  </a:moveTo>
                  <a:cubicBezTo>
                    <a:pt x="5955" y="694"/>
                    <a:pt x="6270" y="914"/>
                    <a:pt x="6333" y="1230"/>
                  </a:cubicBezTo>
                  <a:cubicBezTo>
                    <a:pt x="6381" y="1399"/>
                    <a:pt x="6523" y="1513"/>
                    <a:pt x="6701" y="1513"/>
                  </a:cubicBezTo>
                  <a:cubicBezTo>
                    <a:pt x="6754" y="1513"/>
                    <a:pt x="6810" y="1503"/>
                    <a:pt x="6868" y="1482"/>
                  </a:cubicBezTo>
                  <a:cubicBezTo>
                    <a:pt x="6931" y="1450"/>
                    <a:pt x="7057" y="1450"/>
                    <a:pt x="7120" y="1450"/>
                  </a:cubicBezTo>
                  <a:cubicBezTo>
                    <a:pt x="7435" y="1450"/>
                    <a:pt x="7719" y="1639"/>
                    <a:pt x="7845" y="1954"/>
                  </a:cubicBezTo>
                  <a:cubicBezTo>
                    <a:pt x="7876" y="2112"/>
                    <a:pt x="8034" y="2206"/>
                    <a:pt x="8191" y="2206"/>
                  </a:cubicBezTo>
                  <a:cubicBezTo>
                    <a:pt x="8632" y="2206"/>
                    <a:pt x="9010" y="2553"/>
                    <a:pt x="9010" y="3025"/>
                  </a:cubicBezTo>
                  <a:lnTo>
                    <a:pt x="9010" y="3970"/>
                  </a:lnTo>
                  <a:lnTo>
                    <a:pt x="8160" y="3088"/>
                  </a:lnTo>
                  <a:cubicBezTo>
                    <a:pt x="8084" y="3032"/>
                    <a:pt x="7986" y="2986"/>
                    <a:pt x="7885" y="2986"/>
                  </a:cubicBezTo>
                  <a:cubicBezTo>
                    <a:pt x="7818" y="2986"/>
                    <a:pt x="7750" y="3006"/>
                    <a:pt x="7687" y="3057"/>
                  </a:cubicBezTo>
                  <a:cubicBezTo>
                    <a:pt x="7073" y="3466"/>
                    <a:pt x="6364" y="3671"/>
                    <a:pt x="5655" y="3671"/>
                  </a:cubicBezTo>
                  <a:cubicBezTo>
                    <a:pt x="4946" y="3671"/>
                    <a:pt x="4237" y="3466"/>
                    <a:pt x="3623" y="3057"/>
                  </a:cubicBezTo>
                  <a:cubicBezTo>
                    <a:pt x="3560" y="3006"/>
                    <a:pt x="3492" y="2986"/>
                    <a:pt x="3425" y="2986"/>
                  </a:cubicBezTo>
                  <a:cubicBezTo>
                    <a:pt x="3324" y="2986"/>
                    <a:pt x="3226" y="3032"/>
                    <a:pt x="3151" y="3088"/>
                  </a:cubicBezTo>
                  <a:lnTo>
                    <a:pt x="2300" y="3970"/>
                  </a:lnTo>
                  <a:cubicBezTo>
                    <a:pt x="2268" y="3293"/>
                    <a:pt x="2253" y="3191"/>
                    <a:pt x="2245" y="3191"/>
                  </a:cubicBezTo>
                  <a:cubicBezTo>
                    <a:pt x="2241" y="3191"/>
                    <a:pt x="2239" y="3210"/>
                    <a:pt x="2238" y="3210"/>
                  </a:cubicBezTo>
                  <a:cubicBezTo>
                    <a:pt x="2237" y="3210"/>
                    <a:pt x="2237" y="3177"/>
                    <a:pt x="2237" y="3025"/>
                  </a:cubicBezTo>
                  <a:cubicBezTo>
                    <a:pt x="2237" y="2584"/>
                    <a:pt x="2615" y="2206"/>
                    <a:pt x="3088" y="2206"/>
                  </a:cubicBezTo>
                  <a:cubicBezTo>
                    <a:pt x="3245" y="2206"/>
                    <a:pt x="3403" y="2080"/>
                    <a:pt x="3434" y="1954"/>
                  </a:cubicBezTo>
                  <a:cubicBezTo>
                    <a:pt x="3560" y="1639"/>
                    <a:pt x="3812" y="1450"/>
                    <a:pt x="4127" y="1450"/>
                  </a:cubicBezTo>
                  <a:cubicBezTo>
                    <a:pt x="4222" y="1450"/>
                    <a:pt x="4348" y="1450"/>
                    <a:pt x="4411" y="1482"/>
                  </a:cubicBezTo>
                  <a:cubicBezTo>
                    <a:pt x="4449" y="1494"/>
                    <a:pt x="4491" y="1501"/>
                    <a:pt x="4532" y="1501"/>
                  </a:cubicBezTo>
                  <a:cubicBezTo>
                    <a:pt x="4695" y="1501"/>
                    <a:pt x="4865" y="1405"/>
                    <a:pt x="4915" y="1230"/>
                  </a:cubicBezTo>
                  <a:cubicBezTo>
                    <a:pt x="5009" y="914"/>
                    <a:pt x="5324" y="694"/>
                    <a:pt x="5639" y="694"/>
                  </a:cubicBezTo>
                  <a:close/>
                  <a:moveTo>
                    <a:pt x="1512" y="5955"/>
                  </a:moveTo>
                  <a:lnTo>
                    <a:pt x="1512" y="7467"/>
                  </a:lnTo>
                  <a:cubicBezTo>
                    <a:pt x="1071" y="7467"/>
                    <a:pt x="756" y="7152"/>
                    <a:pt x="756" y="6711"/>
                  </a:cubicBezTo>
                  <a:cubicBezTo>
                    <a:pt x="756" y="6333"/>
                    <a:pt x="1103" y="5955"/>
                    <a:pt x="1512" y="5955"/>
                  </a:cubicBezTo>
                  <a:close/>
                  <a:moveTo>
                    <a:pt x="9704" y="5955"/>
                  </a:moveTo>
                  <a:cubicBezTo>
                    <a:pt x="10082" y="5955"/>
                    <a:pt x="10428" y="6302"/>
                    <a:pt x="10428" y="6711"/>
                  </a:cubicBezTo>
                  <a:cubicBezTo>
                    <a:pt x="10428" y="7152"/>
                    <a:pt x="10113" y="7467"/>
                    <a:pt x="9704" y="7467"/>
                  </a:cubicBezTo>
                  <a:lnTo>
                    <a:pt x="9704" y="5955"/>
                  </a:lnTo>
                  <a:close/>
                  <a:moveTo>
                    <a:pt x="7813" y="3813"/>
                  </a:moveTo>
                  <a:lnTo>
                    <a:pt x="8979" y="5042"/>
                  </a:lnTo>
                  <a:lnTo>
                    <a:pt x="8979" y="8224"/>
                  </a:lnTo>
                  <a:lnTo>
                    <a:pt x="7971" y="8224"/>
                  </a:lnTo>
                  <a:cubicBezTo>
                    <a:pt x="7230" y="7767"/>
                    <a:pt x="6411" y="7538"/>
                    <a:pt x="5600" y="7538"/>
                  </a:cubicBezTo>
                  <a:cubicBezTo>
                    <a:pt x="4789" y="7538"/>
                    <a:pt x="3985" y="7767"/>
                    <a:pt x="3277" y="8224"/>
                  </a:cubicBezTo>
                  <a:lnTo>
                    <a:pt x="2237" y="8224"/>
                  </a:lnTo>
                  <a:lnTo>
                    <a:pt x="2237" y="5042"/>
                  </a:lnTo>
                  <a:lnTo>
                    <a:pt x="3434" y="3813"/>
                  </a:lnTo>
                  <a:cubicBezTo>
                    <a:pt x="4096" y="4207"/>
                    <a:pt x="4844" y="4404"/>
                    <a:pt x="5600" y="4404"/>
                  </a:cubicBezTo>
                  <a:cubicBezTo>
                    <a:pt x="6356" y="4404"/>
                    <a:pt x="7120" y="4207"/>
                    <a:pt x="7813" y="3813"/>
                  </a:cubicBezTo>
                  <a:close/>
                  <a:moveTo>
                    <a:pt x="5576" y="8302"/>
                  </a:moveTo>
                  <a:cubicBezTo>
                    <a:pt x="6285" y="8302"/>
                    <a:pt x="6994" y="8507"/>
                    <a:pt x="7593" y="8917"/>
                  </a:cubicBezTo>
                  <a:cubicBezTo>
                    <a:pt x="7687" y="8980"/>
                    <a:pt x="7719" y="8980"/>
                    <a:pt x="7813" y="8980"/>
                  </a:cubicBezTo>
                  <a:lnTo>
                    <a:pt x="8916" y="8980"/>
                  </a:lnTo>
                  <a:cubicBezTo>
                    <a:pt x="8758" y="10649"/>
                    <a:pt x="7341" y="11973"/>
                    <a:pt x="5608" y="11973"/>
                  </a:cubicBezTo>
                  <a:cubicBezTo>
                    <a:pt x="3875" y="11973"/>
                    <a:pt x="2457" y="10649"/>
                    <a:pt x="2237" y="8980"/>
                  </a:cubicBezTo>
                  <a:lnTo>
                    <a:pt x="3340" y="8980"/>
                  </a:lnTo>
                  <a:cubicBezTo>
                    <a:pt x="3434" y="8980"/>
                    <a:pt x="3466" y="8980"/>
                    <a:pt x="3560" y="8917"/>
                  </a:cubicBezTo>
                  <a:cubicBezTo>
                    <a:pt x="4159" y="8507"/>
                    <a:pt x="4868" y="8302"/>
                    <a:pt x="5576" y="8302"/>
                  </a:cubicBezTo>
                  <a:close/>
                  <a:moveTo>
                    <a:pt x="5608" y="1"/>
                  </a:moveTo>
                  <a:cubicBezTo>
                    <a:pt x="5041" y="1"/>
                    <a:pt x="4568" y="316"/>
                    <a:pt x="4285" y="725"/>
                  </a:cubicBezTo>
                  <a:cubicBezTo>
                    <a:pt x="4231" y="720"/>
                    <a:pt x="4178" y="717"/>
                    <a:pt x="4125" y="717"/>
                  </a:cubicBezTo>
                  <a:cubicBezTo>
                    <a:pt x="3560" y="717"/>
                    <a:pt x="3063" y="1020"/>
                    <a:pt x="2804" y="1482"/>
                  </a:cubicBezTo>
                  <a:cubicBezTo>
                    <a:pt x="2048" y="1608"/>
                    <a:pt x="1512" y="2238"/>
                    <a:pt x="1512" y="3025"/>
                  </a:cubicBezTo>
                  <a:lnTo>
                    <a:pt x="1512" y="5231"/>
                  </a:lnTo>
                  <a:cubicBezTo>
                    <a:pt x="662" y="5231"/>
                    <a:pt x="0" y="5892"/>
                    <a:pt x="0" y="6711"/>
                  </a:cubicBezTo>
                  <a:cubicBezTo>
                    <a:pt x="0" y="7562"/>
                    <a:pt x="662" y="8224"/>
                    <a:pt x="1512" y="8224"/>
                  </a:cubicBezTo>
                  <a:lnTo>
                    <a:pt x="1512" y="8570"/>
                  </a:lnTo>
                  <a:cubicBezTo>
                    <a:pt x="1512" y="10807"/>
                    <a:pt x="3340" y="12666"/>
                    <a:pt x="5608" y="12666"/>
                  </a:cubicBezTo>
                  <a:cubicBezTo>
                    <a:pt x="7845" y="12666"/>
                    <a:pt x="9704" y="10807"/>
                    <a:pt x="9704" y="8570"/>
                  </a:cubicBezTo>
                  <a:lnTo>
                    <a:pt x="9704" y="8224"/>
                  </a:lnTo>
                  <a:cubicBezTo>
                    <a:pt x="10523" y="8224"/>
                    <a:pt x="11184" y="7562"/>
                    <a:pt x="11184" y="6711"/>
                  </a:cubicBezTo>
                  <a:cubicBezTo>
                    <a:pt x="11184" y="5892"/>
                    <a:pt x="10523" y="5231"/>
                    <a:pt x="9704" y="5231"/>
                  </a:cubicBezTo>
                  <a:lnTo>
                    <a:pt x="9704" y="3025"/>
                  </a:lnTo>
                  <a:cubicBezTo>
                    <a:pt x="9704" y="2238"/>
                    <a:pt x="9137" y="1608"/>
                    <a:pt x="8380" y="1482"/>
                  </a:cubicBezTo>
                  <a:cubicBezTo>
                    <a:pt x="8150" y="1020"/>
                    <a:pt x="7629" y="717"/>
                    <a:pt x="7060" y="717"/>
                  </a:cubicBezTo>
                  <a:cubicBezTo>
                    <a:pt x="7007" y="717"/>
                    <a:pt x="6953" y="720"/>
                    <a:pt x="6900" y="725"/>
                  </a:cubicBezTo>
                  <a:cubicBezTo>
                    <a:pt x="6616" y="253"/>
                    <a:pt x="6144" y="1"/>
                    <a:pt x="56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28" name="Google Shape;582;p59">
            <a:extLst>
              <a:ext uri="{FF2B5EF4-FFF2-40B4-BE49-F238E27FC236}">
                <a16:creationId xmlns:a16="http://schemas.microsoft.com/office/drawing/2014/main" id="{2D707D00-F863-E7CB-BBE0-B6D2FFBF7C1A}"/>
              </a:ext>
            </a:extLst>
          </p:cNvPr>
          <p:cNvGrpSpPr/>
          <p:nvPr/>
        </p:nvGrpSpPr>
        <p:grpSpPr>
          <a:xfrm>
            <a:off x="3448675" y="2585993"/>
            <a:ext cx="481220" cy="487549"/>
            <a:chOff x="-55225575" y="1903275"/>
            <a:chExt cx="318225" cy="316650"/>
          </a:xfrm>
        </p:grpSpPr>
        <p:sp>
          <p:nvSpPr>
            <p:cNvPr id="22529" name="Google Shape;583;p59">
              <a:extLst>
                <a:ext uri="{FF2B5EF4-FFF2-40B4-BE49-F238E27FC236}">
                  <a16:creationId xmlns:a16="http://schemas.microsoft.com/office/drawing/2014/main" id="{2A53DB2A-B598-9B5C-14F4-B4EAF1918F94}"/>
                </a:ext>
              </a:extLst>
            </p:cNvPr>
            <p:cNvSpPr/>
            <p:nvPr/>
          </p:nvSpPr>
          <p:spPr>
            <a:xfrm>
              <a:off x="-55104275" y="2116925"/>
              <a:ext cx="72475" cy="29750"/>
            </a:xfrm>
            <a:custGeom>
              <a:avLst/>
              <a:gdLst/>
              <a:ahLst/>
              <a:cxnLst/>
              <a:rect l="l" t="t" r="r" b="b"/>
              <a:pathLst>
                <a:path w="2899" h="1190" extrusionOk="0">
                  <a:moveTo>
                    <a:pt x="398" y="1"/>
                  </a:moveTo>
                  <a:cubicBezTo>
                    <a:pt x="307" y="1"/>
                    <a:pt x="221" y="40"/>
                    <a:pt x="158" y="119"/>
                  </a:cubicBezTo>
                  <a:cubicBezTo>
                    <a:pt x="0" y="276"/>
                    <a:pt x="0" y="497"/>
                    <a:pt x="158" y="623"/>
                  </a:cubicBezTo>
                  <a:cubicBezTo>
                    <a:pt x="504" y="969"/>
                    <a:pt x="977" y="1190"/>
                    <a:pt x="1449" y="1190"/>
                  </a:cubicBezTo>
                  <a:cubicBezTo>
                    <a:pt x="1953" y="1190"/>
                    <a:pt x="2426" y="969"/>
                    <a:pt x="2741" y="623"/>
                  </a:cubicBezTo>
                  <a:cubicBezTo>
                    <a:pt x="2898" y="465"/>
                    <a:pt x="2898" y="245"/>
                    <a:pt x="2741" y="119"/>
                  </a:cubicBezTo>
                  <a:cubicBezTo>
                    <a:pt x="2694" y="56"/>
                    <a:pt x="2607" y="24"/>
                    <a:pt x="2513" y="24"/>
                  </a:cubicBezTo>
                  <a:cubicBezTo>
                    <a:pt x="2418" y="24"/>
                    <a:pt x="2316" y="56"/>
                    <a:pt x="2237" y="119"/>
                  </a:cubicBezTo>
                  <a:cubicBezTo>
                    <a:pt x="2048" y="308"/>
                    <a:pt x="1733" y="434"/>
                    <a:pt x="1449" y="434"/>
                  </a:cubicBezTo>
                  <a:cubicBezTo>
                    <a:pt x="1134" y="434"/>
                    <a:pt x="851" y="308"/>
                    <a:pt x="662" y="119"/>
                  </a:cubicBezTo>
                  <a:cubicBezTo>
                    <a:pt x="583" y="40"/>
                    <a:pt x="488" y="1"/>
                    <a:pt x="3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1" name="Google Shape;584;p59">
              <a:extLst>
                <a:ext uri="{FF2B5EF4-FFF2-40B4-BE49-F238E27FC236}">
                  <a16:creationId xmlns:a16="http://schemas.microsoft.com/office/drawing/2014/main" id="{DDDF4FFF-A619-21EA-6F5D-C02600440F5A}"/>
                </a:ext>
              </a:extLst>
            </p:cNvPr>
            <p:cNvSpPr/>
            <p:nvPr/>
          </p:nvSpPr>
          <p:spPr>
            <a:xfrm>
              <a:off x="-55113750" y="2053725"/>
              <a:ext cx="17350" cy="18125"/>
            </a:xfrm>
            <a:custGeom>
              <a:avLst/>
              <a:gdLst/>
              <a:ahLst/>
              <a:cxnLst/>
              <a:rect l="l" t="t" r="r" b="b"/>
              <a:pathLst>
                <a:path w="694" h="725" extrusionOk="0">
                  <a:moveTo>
                    <a:pt x="348" y="0"/>
                  </a:moveTo>
                  <a:cubicBezTo>
                    <a:pt x="158" y="0"/>
                    <a:pt x="1" y="158"/>
                    <a:pt x="1" y="347"/>
                  </a:cubicBezTo>
                  <a:cubicBezTo>
                    <a:pt x="1" y="536"/>
                    <a:pt x="158" y="725"/>
                    <a:pt x="348" y="725"/>
                  </a:cubicBezTo>
                  <a:cubicBezTo>
                    <a:pt x="537" y="725"/>
                    <a:pt x="694" y="536"/>
                    <a:pt x="694" y="347"/>
                  </a:cubicBezTo>
                  <a:cubicBezTo>
                    <a:pt x="694" y="158"/>
                    <a:pt x="537" y="0"/>
                    <a:pt x="3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3" name="Google Shape;585;p59">
              <a:extLst>
                <a:ext uri="{FF2B5EF4-FFF2-40B4-BE49-F238E27FC236}">
                  <a16:creationId xmlns:a16="http://schemas.microsoft.com/office/drawing/2014/main" id="{56BFD204-09AD-9465-4EAD-6059117D22A6}"/>
                </a:ext>
              </a:extLst>
            </p:cNvPr>
            <p:cNvSpPr/>
            <p:nvPr/>
          </p:nvSpPr>
          <p:spPr>
            <a:xfrm>
              <a:off x="-55039700" y="2053725"/>
              <a:ext cx="18125" cy="18125"/>
            </a:xfrm>
            <a:custGeom>
              <a:avLst/>
              <a:gdLst/>
              <a:ahLst/>
              <a:cxnLst/>
              <a:rect l="l" t="t" r="r" b="b"/>
              <a:pathLst>
                <a:path w="725" h="725" extrusionOk="0">
                  <a:moveTo>
                    <a:pt x="378" y="0"/>
                  </a:moveTo>
                  <a:cubicBezTo>
                    <a:pt x="189" y="0"/>
                    <a:pt x="0" y="158"/>
                    <a:pt x="0" y="347"/>
                  </a:cubicBezTo>
                  <a:cubicBezTo>
                    <a:pt x="0" y="536"/>
                    <a:pt x="189" y="725"/>
                    <a:pt x="378" y="725"/>
                  </a:cubicBezTo>
                  <a:cubicBezTo>
                    <a:pt x="568" y="725"/>
                    <a:pt x="725" y="536"/>
                    <a:pt x="725" y="347"/>
                  </a:cubicBezTo>
                  <a:cubicBezTo>
                    <a:pt x="725" y="158"/>
                    <a:pt x="568" y="0"/>
                    <a:pt x="3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4" name="Google Shape;586;p59">
              <a:extLst>
                <a:ext uri="{FF2B5EF4-FFF2-40B4-BE49-F238E27FC236}">
                  <a16:creationId xmlns:a16="http://schemas.microsoft.com/office/drawing/2014/main" id="{BE499851-E3F3-7456-3634-14D9773A4681}"/>
                </a:ext>
              </a:extLst>
            </p:cNvPr>
            <p:cNvSpPr/>
            <p:nvPr/>
          </p:nvSpPr>
          <p:spPr>
            <a:xfrm>
              <a:off x="-55225575" y="1903275"/>
              <a:ext cx="318225" cy="316650"/>
            </a:xfrm>
            <a:custGeom>
              <a:avLst/>
              <a:gdLst/>
              <a:ahLst/>
              <a:cxnLst/>
              <a:rect l="l" t="t" r="r" b="b"/>
              <a:pathLst>
                <a:path w="12729" h="12666" extrusionOk="0">
                  <a:moveTo>
                    <a:pt x="6333" y="757"/>
                  </a:moveTo>
                  <a:cubicBezTo>
                    <a:pt x="8790" y="757"/>
                    <a:pt x="10932" y="2679"/>
                    <a:pt x="11185" y="5105"/>
                  </a:cubicBezTo>
                  <a:cubicBezTo>
                    <a:pt x="11185" y="5231"/>
                    <a:pt x="11279" y="5357"/>
                    <a:pt x="11374" y="5388"/>
                  </a:cubicBezTo>
                  <a:cubicBezTo>
                    <a:pt x="11752" y="5577"/>
                    <a:pt x="11972" y="5987"/>
                    <a:pt x="11972" y="6365"/>
                  </a:cubicBezTo>
                  <a:cubicBezTo>
                    <a:pt x="11972" y="6680"/>
                    <a:pt x="11815" y="7058"/>
                    <a:pt x="11594" y="7247"/>
                  </a:cubicBezTo>
                  <a:cubicBezTo>
                    <a:pt x="11342" y="7373"/>
                    <a:pt x="11342" y="7625"/>
                    <a:pt x="11531" y="7783"/>
                  </a:cubicBezTo>
                  <a:cubicBezTo>
                    <a:pt x="11783" y="8035"/>
                    <a:pt x="11941" y="8318"/>
                    <a:pt x="11941" y="8633"/>
                  </a:cubicBezTo>
                  <a:cubicBezTo>
                    <a:pt x="11941" y="8948"/>
                    <a:pt x="11815" y="9263"/>
                    <a:pt x="11531" y="9452"/>
                  </a:cubicBezTo>
                  <a:cubicBezTo>
                    <a:pt x="11374" y="9610"/>
                    <a:pt x="11374" y="9830"/>
                    <a:pt x="11531" y="9988"/>
                  </a:cubicBezTo>
                  <a:cubicBezTo>
                    <a:pt x="11783" y="10240"/>
                    <a:pt x="11941" y="10524"/>
                    <a:pt x="11941" y="10839"/>
                  </a:cubicBezTo>
                  <a:cubicBezTo>
                    <a:pt x="11941" y="11437"/>
                    <a:pt x="11437" y="11941"/>
                    <a:pt x="10838" y="11941"/>
                  </a:cubicBezTo>
                  <a:lnTo>
                    <a:pt x="1828" y="11941"/>
                  </a:lnTo>
                  <a:cubicBezTo>
                    <a:pt x="1197" y="11941"/>
                    <a:pt x="725" y="11406"/>
                    <a:pt x="725" y="10839"/>
                  </a:cubicBezTo>
                  <a:cubicBezTo>
                    <a:pt x="725" y="10492"/>
                    <a:pt x="819" y="10208"/>
                    <a:pt x="1103" y="9988"/>
                  </a:cubicBezTo>
                  <a:cubicBezTo>
                    <a:pt x="1260" y="9830"/>
                    <a:pt x="1260" y="9610"/>
                    <a:pt x="1103" y="9452"/>
                  </a:cubicBezTo>
                  <a:cubicBezTo>
                    <a:pt x="882" y="9200"/>
                    <a:pt x="725" y="8917"/>
                    <a:pt x="725" y="8633"/>
                  </a:cubicBezTo>
                  <a:cubicBezTo>
                    <a:pt x="725" y="8318"/>
                    <a:pt x="819" y="8003"/>
                    <a:pt x="1103" y="7783"/>
                  </a:cubicBezTo>
                  <a:cubicBezTo>
                    <a:pt x="1260" y="7625"/>
                    <a:pt x="1260" y="7405"/>
                    <a:pt x="1103" y="7247"/>
                  </a:cubicBezTo>
                  <a:cubicBezTo>
                    <a:pt x="882" y="7058"/>
                    <a:pt x="725" y="6680"/>
                    <a:pt x="725" y="6365"/>
                  </a:cubicBezTo>
                  <a:cubicBezTo>
                    <a:pt x="725" y="5987"/>
                    <a:pt x="945" y="5577"/>
                    <a:pt x="1292" y="5388"/>
                  </a:cubicBezTo>
                  <a:cubicBezTo>
                    <a:pt x="1418" y="5357"/>
                    <a:pt x="1512" y="5231"/>
                    <a:pt x="1512" y="5105"/>
                  </a:cubicBezTo>
                  <a:cubicBezTo>
                    <a:pt x="1765" y="2679"/>
                    <a:pt x="3907" y="757"/>
                    <a:pt x="6333" y="757"/>
                  </a:cubicBezTo>
                  <a:close/>
                  <a:moveTo>
                    <a:pt x="6333" y="1"/>
                  </a:moveTo>
                  <a:cubicBezTo>
                    <a:pt x="3497" y="1"/>
                    <a:pt x="1134" y="2112"/>
                    <a:pt x="788" y="4853"/>
                  </a:cubicBezTo>
                  <a:cubicBezTo>
                    <a:pt x="284" y="5199"/>
                    <a:pt x="0" y="5735"/>
                    <a:pt x="0" y="6365"/>
                  </a:cubicBezTo>
                  <a:cubicBezTo>
                    <a:pt x="0" y="6774"/>
                    <a:pt x="158" y="7216"/>
                    <a:pt x="410" y="7531"/>
                  </a:cubicBezTo>
                  <a:cubicBezTo>
                    <a:pt x="158" y="7846"/>
                    <a:pt x="0" y="8224"/>
                    <a:pt x="0" y="8633"/>
                  </a:cubicBezTo>
                  <a:cubicBezTo>
                    <a:pt x="0" y="9011"/>
                    <a:pt x="126" y="9421"/>
                    <a:pt x="410" y="9736"/>
                  </a:cubicBezTo>
                  <a:cubicBezTo>
                    <a:pt x="158" y="10051"/>
                    <a:pt x="0" y="10429"/>
                    <a:pt x="0" y="10839"/>
                  </a:cubicBezTo>
                  <a:cubicBezTo>
                    <a:pt x="0" y="11847"/>
                    <a:pt x="819" y="12666"/>
                    <a:pt x="1859" y="12666"/>
                  </a:cubicBezTo>
                  <a:lnTo>
                    <a:pt x="10869" y="12666"/>
                  </a:lnTo>
                  <a:cubicBezTo>
                    <a:pt x="11909" y="12666"/>
                    <a:pt x="12728" y="11847"/>
                    <a:pt x="12728" y="10839"/>
                  </a:cubicBezTo>
                  <a:cubicBezTo>
                    <a:pt x="12728" y="10429"/>
                    <a:pt x="12602" y="10051"/>
                    <a:pt x="12319" y="9736"/>
                  </a:cubicBezTo>
                  <a:cubicBezTo>
                    <a:pt x="12571" y="9421"/>
                    <a:pt x="12728" y="9011"/>
                    <a:pt x="12728" y="8633"/>
                  </a:cubicBezTo>
                  <a:cubicBezTo>
                    <a:pt x="12634" y="8224"/>
                    <a:pt x="12539" y="7846"/>
                    <a:pt x="12287" y="7531"/>
                  </a:cubicBezTo>
                  <a:cubicBezTo>
                    <a:pt x="12539" y="7216"/>
                    <a:pt x="12697" y="6774"/>
                    <a:pt x="12697" y="6365"/>
                  </a:cubicBezTo>
                  <a:cubicBezTo>
                    <a:pt x="12697" y="5798"/>
                    <a:pt x="12382" y="5199"/>
                    <a:pt x="11909" y="4853"/>
                  </a:cubicBezTo>
                  <a:cubicBezTo>
                    <a:pt x="11500" y="2112"/>
                    <a:pt x="9137" y="1"/>
                    <a:pt x="63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5" name="Google Shape;587;p59">
              <a:extLst>
                <a:ext uri="{FF2B5EF4-FFF2-40B4-BE49-F238E27FC236}">
                  <a16:creationId xmlns:a16="http://schemas.microsoft.com/office/drawing/2014/main" id="{17FAEC5A-E3A9-2670-B86B-6CE350EE6B22}"/>
                </a:ext>
              </a:extLst>
            </p:cNvPr>
            <p:cNvSpPr/>
            <p:nvPr/>
          </p:nvSpPr>
          <p:spPr>
            <a:xfrm>
              <a:off x="-55170450" y="1959200"/>
              <a:ext cx="204800" cy="225300"/>
            </a:xfrm>
            <a:custGeom>
              <a:avLst/>
              <a:gdLst/>
              <a:ahLst/>
              <a:cxnLst/>
              <a:rect l="l" t="t" r="r" b="b"/>
              <a:pathLst>
                <a:path w="8192" h="9012" extrusionOk="0">
                  <a:moveTo>
                    <a:pt x="4128" y="1450"/>
                  </a:moveTo>
                  <a:cubicBezTo>
                    <a:pt x="4411" y="2017"/>
                    <a:pt x="4821" y="2490"/>
                    <a:pt x="5293" y="2836"/>
                  </a:cubicBezTo>
                  <a:cubicBezTo>
                    <a:pt x="5924" y="3340"/>
                    <a:pt x="6711" y="3624"/>
                    <a:pt x="7499" y="3687"/>
                  </a:cubicBezTo>
                  <a:cubicBezTo>
                    <a:pt x="7499" y="3813"/>
                    <a:pt x="7530" y="3970"/>
                    <a:pt x="7530" y="4096"/>
                  </a:cubicBezTo>
                  <a:lnTo>
                    <a:pt x="7530" y="5640"/>
                  </a:lnTo>
                  <a:lnTo>
                    <a:pt x="7436" y="5640"/>
                  </a:lnTo>
                  <a:cubicBezTo>
                    <a:pt x="7436" y="7089"/>
                    <a:pt x="6270" y="8224"/>
                    <a:pt x="4852" y="8224"/>
                  </a:cubicBezTo>
                  <a:lnTo>
                    <a:pt x="3340" y="8224"/>
                  </a:lnTo>
                  <a:cubicBezTo>
                    <a:pt x="1891" y="8224"/>
                    <a:pt x="757" y="7058"/>
                    <a:pt x="757" y="5640"/>
                  </a:cubicBezTo>
                  <a:lnTo>
                    <a:pt x="757" y="4096"/>
                  </a:lnTo>
                  <a:cubicBezTo>
                    <a:pt x="757" y="3970"/>
                    <a:pt x="757" y="3813"/>
                    <a:pt x="788" y="3687"/>
                  </a:cubicBezTo>
                  <a:cubicBezTo>
                    <a:pt x="1576" y="3624"/>
                    <a:pt x="2363" y="3340"/>
                    <a:pt x="2994" y="2836"/>
                  </a:cubicBezTo>
                  <a:cubicBezTo>
                    <a:pt x="3466" y="2427"/>
                    <a:pt x="3876" y="1954"/>
                    <a:pt x="4128" y="1450"/>
                  </a:cubicBezTo>
                  <a:close/>
                  <a:moveTo>
                    <a:pt x="4096" y="1"/>
                  </a:moveTo>
                  <a:cubicBezTo>
                    <a:pt x="3939" y="1"/>
                    <a:pt x="3781" y="127"/>
                    <a:pt x="3750" y="284"/>
                  </a:cubicBezTo>
                  <a:lnTo>
                    <a:pt x="3718" y="442"/>
                  </a:lnTo>
                  <a:cubicBezTo>
                    <a:pt x="3309" y="1923"/>
                    <a:pt x="1985" y="2994"/>
                    <a:pt x="442" y="2994"/>
                  </a:cubicBezTo>
                  <a:cubicBezTo>
                    <a:pt x="253" y="2994"/>
                    <a:pt x="127" y="3120"/>
                    <a:pt x="95" y="3309"/>
                  </a:cubicBezTo>
                  <a:cubicBezTo>
                    <a:pt x="32" y="3592"/>
                    <a:pt x="1" y="3876"/>
                    <a:pt x="1" y="4128"/>
                  </a:cubicBezTo>
                  <a:lnTo>
                    <a:pt x="1" y="5672"/>
                  </a:lnTo>
                  <a:cubicBezTo>
                    <a:pt x="1" y="7530"/>
                    <a:pt x="1513" y="9011"/>
                    <a:pt x="3340" y="9011"/>
                  </a:cubicBezTo>
                  <a:lnTo>
                    <a:pt x="4852" y="9011"/>
                  </a:lnTo>
                  <a:cubicBezTo>
                    <a:pt x="6711" y="9011"/>
                    <a:pt x="8192" y="7530"/>
                    <a:pt x="8192" y="5672"/>
                  </a:cubicBezTo>
                  <a:lnTo>
                    <a:pt x="8192" y="4128"/>
                  </a:lnTo>
                  <a:cubicBezTo>
                    <a:pt x="8192" y="3844"/>
                    <a:pt x="8160" y="3592"/>
                    <a:pt x="8129" y="3309"/>
                  </a:cubicBezTo>
                  <a:cubicBezTo>
                    <a:pt x="8066" y="3120"/>
                    <a:pt x="7908" y="2994"/>
                    <a:pt x="7751" y="2994"/>
                  </a:cubicBezTo>
                  <a:cubicBezTo>
                    <a:pt x="6239" y="2994"/>
                    <a:pt x="4884" y="1923"/>
                    <a:pt x="4506" y="442"/>
                  </a:cubicBezTo>
                  <a:lnTo>
                    <a:pt x="4443" y="284"/>
                  </a:lnTo>
                  <a:cubicBezTo>
                    <a:pt x="4411" y="127"/>
                    <a:pt x="4254" y="1"/>
                    <a:pt x="40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36" name="Google Shape;588;p59">
            <a:extLst>
              <a:ext uri="{FF2B5EF4-FFF2-40B4-BE49-F238E27FC236}">
                <a16:creationId xmlns:a16="http://schemas.microsoft.com/office/drawing/2014/main" id="{65AF6724-9A78-DDDA-3379-454FFA34E804}"/>
              </a:ext>
            </a:extLst>
          </p:cNvPr>
          <p:cNvSpPr txBox="1"/>
          <p:nvPr/>
        </p:nvSpPr>
        <p:spPr>
          <a:xfrm>
            <a:off x="2835833" y="4030167"/>
            <a:ext cx="1750857" cy="957567"/>
          </a:xfrm>
          <a:prstGeom prst="rect">
            <a:avLst/>
          </a:prstGeom>
          <a:noFill/>
          <a:ln>
            <a:noFill/>
          </a:ln>
        </p:spPr>
        <p:txBody>
          <a:bodyPr spcFirstLastPara="1" wrap="square" lIns="0" tIns="4775" rIns="0" bIns="0" anchor="t" anchorCtr="0">
            <a:noAutofit/>
          </a:bodyPr>
          <a:lstStyle/>
          <a:p>
            <a:pPr marL="0" marR="0" lvl="0" indent="0" algn="ctr" rtl="0">
              <a:spcBef>
                <a:spcPts val="100"/>
              </a:spcBef>
              <a:spcAft>
                <a:spcPts val="0"/>
              </a:spcAft>
              <a:buNone/>
            </a:pPr>
            <a:r>
              <a:rPr lang="en-IN" sz="1400" dirty="0">
                <a:latin typeface=""/>
              </a:rPr>
              <a:t>Work with suppliers and manufacturers to ensure quality, scalability, and cost efficiency.</a:t>
            </a:r>
            <a:endParaRPr sz="1400" dirty="0">
              <a:solidFill>
                <a:schemeClr val="dk2"/>
              </a:solidFill>
              <a:latin typeface=""/>
              <a:ea typeface="Roboto Condensed Light"/>
              <a:cs typeface="Roboto Condensed Light"/>
              <a:sym typeface="Roboto Condensed Light"/>
            </a:endParaRPr>
          </a:p>
        </p:txBody>
      </p:sp>
      <p:sp>
        <p:nvSpPr>
          <p:cNvPr id="22537" name="Google Shape;589;p59">
            <a:extLst>
              <a:ext uri="{FF2B5EF4-FFF2-40B4-BE49-F238E27FC236}">
                <a16:creationId xmlns:a16="http://schemas.microsoft.com/office/drawing/2014/main" id="{F6CDEF35-A768-D86C-F57D-B19D60EE6D64}"/>
              </a:ext>
            </a:extLst>
          </p:cNvPr>
          <p:cNvSpPr txBox="1"/>
          <p:nvPr/>
        </p:nvSpPr>
        <p:spPr>
          <a:xfrm>
            <a:off x="5143281" y="3232805"/>
            <a:ext cx="1750857" cy="885454"/>
          </a:xfrm>
          <a:prstGeom prst="rect">
            <a:avLst/>
          </a:prstGeom>
          <a:noFill/>
          <a:ln>
            <a:noFill/>
          </a:ln>
        </p:spPr>
        <p:txBody>
          <a:bodyPr spcFirstLastPara="1" wrap="square" lIns="0" tIns="4775" rIns="0" bIns="0" anchor="t" anchorCtr="0">
            <a:noAutofit/>
          </a:bodyPr>
          <a:lstStyle/>
          <a:p>
            <a:pPr marL="0" marR="0" lvl="0" indent="0" algn="ctr" rtl="0">
              <a:lnSpc>
                <a:spcPct val="100000"/>
              </a:lnSpc>
              <a:spcBef>
                <a:spcPts val="0"/>
              </a:spcBef>
              <a:spcAft>
                <a:spcPts val="0"/>
              </a:spcAft>
              <a:buNone/>
            </a:pPr>
            <a:r>
              <a:rPr lang="en-IN" sz="1400" dirty="0">
                <a:latin typeface=""/>
              </a:rPr>
              <a:t>Leverage e-commerce, retail, and logistics partners for market reach and brand visibility.</a:t>
            </a:r>
            <a:endParaRPr sz="1400" dirty="0">
              <a:solidFill>
                <a:schemeClr val="dk2"/>
              </a:solidFill>
              <a:latin typeface=""/>
              <a:ea typeface="Roboto Condensed Light"/>
              <a:cs typeface="Roboto Condensed Light"/>
              <a:sym typeface="Roboto Condensed Light"/>
            </a:endParaRPr>
          </a:p>
        </p:txBody>
      </p:sp>
      <p:sp>
        <p:nvSpPr>
          <p:cNvPr id="22538" name="Google Shape;590;p59">
            <a:extLst>
              <a:ext uri="{FF2B5EF4-FFF2-40B4-BE49-F238E27FC236}">
                <a16:creationId xmlns:a16="http://schemas.microsoft.com/office/drawing/2014/main" id="{5E926F57-1482-D667-AE42-1FEEDF28BC9E}"/>
              </a:ext>
            </a:extLst>
          </p:cNvPr>
          <p:cNvSpPr txBox="1"/>
          <p:nvPr/>
        </p:nvSpPr>
        <p:spPr>
          <a:xfrm>
            <a:off x="800618" y="3232805"/>
            <a:ext cx="1750857" cy="885454"/>
          </a:xfrm>
          <a:prstGeom prst="rect">
            <a:avLst/>
          </a:prstGeom>
          <a:noFill/>
          <a:ln>
            <a:noFill/>
          </a:ln>
        </p:spPr>
        <p:txBody>
          <a:bodyPr spcFirstLastPara="1" wrap="square" lIns="0" tIns="4775" rIns="0" bIns="0" anchor="t" anchorCtr="0">
            <a:noAutofit/>
          </a:bodyPr>
          <a:lstStyle/>
          <a:p>
            <a:pPr marL="0" marR="0" lvl="0" indent="0" algn="ctr" rtl="0">
              <a:lnSpc>
                <a:spcPct val="100000"/>
              </a:lnSpc>
              <a:spcBef>
                <a:spcPts val="0"/>
              </a:spcBef>
              <a:spcAft>
                <a:spcPts val="0"/>
              </a:spcAft>
              <a:buNone/>
            </a:pPr>
            <a:r>
              <a:rPr lang="en-IN" sz="1400" dirty="0">
                <a:latin typeface=""/>
              </a:rPr>
              <a:t>Collaborate with IoT, AI, and app developers for seamless integration and co-development.</a:t>
            </a:r>
            <a:endParaRPr sz="1400" dirty="0">
              <a:solidFill>
                <a:schemeClr val="dk2"/>
              </a:solidFill>
              <a:latin typeface=""/>
              <a:ea typeface="Roboto Condensed Light"/>
              <a:cs typeface="Roboto Condensed Light"/>
              <a:sym typeface="Roboto Condensed Light"/>
            </a:endParaRPr>
          </a:p>
        </p:txBody>
      </p:sp>
      <p:sp>
        <p:nvSpPr>
          <p:cNvPr id="22543" name="Google Shape;561;p59">
            <a:extLst>
              <a:ext uri="{FF2B5EF4-FFF2-40B4-BE49-F238E27FC236}">
                <a16:creationId xmlns:a16="http://schemas.microsoft.com/office/drawing/2014/main" id="{AFE52543-C57F-6F71-56AB-0BDF2C9A0221}"/>
              </a:ext>
            </a:extLst>
          </p:cNvPr>
          <p:cNvSpPr/>
          <p:nvPr/>
        </p:nvSpPr>
        <p:spPr>
          <a:xfrm>
            <a:off x="11352912" y="1365731"/>
            <a:ext cx="2844552" cy="4232349"/>
          </a:xfrm>
          <a:prstGeom prst="rect">
            <a:avLst/>
          </a:prstGeom>
          <a:solidFill>
            <a:schemeClr val="dk2">
              <a:alpha val="11920"/>
            </a:schemeClr>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a:t>         </a:t>
            </a:r>
            <a:endParaRPr dirty="0"/>
          </a:p>
        </p:txBody>
      </p:sp>
      <p:sp>
        <p:nvSpPr>
          <p:cNvPr id="22544" name="Google Shape;559;p59">
            <a:extLst>
              <a:ext uri="{FF2B5EF4-FFF2-40B4-BE49-F238E27FC236}">
                <a16:creationId xmlns:a16="http://schemas.microsoft.com/office/drawing/2014/main" id="{D2E5EB3D-F792-CBC3-E2BE-AFF42FE953ED}"/>
              </a:ext>
            </a:extLst>
          </p:cNvPr>
          <p:cNvSpPr/>
          <p:nvPr/>
        </p:nvSpPr>
        <p:spPr>
          <a:xfrm>
            <a:off x="7138901" y="1365732"/>
            <a:ext cx="2844552" cy="4232349"/>
          </a:xfrm>
          <a:prstGeom prst="rect">
            <a:avLst/>
          </a:prstGeom>
          <a:solidFill>
            <a:schemeClr val="dk2">
              <a:alpha val="11920"/>
            </a:schemeClr>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a:t>         </a:t>
            </a:r>
            <a:endParaRPr/>
          </a:p>
        </p:txBody>
      </p:sp>
      <p:sp>
        <p:nvSpPr>
          <p:cNvPr id="22545" name="Google Shape;560;p59">
            <a:extLst>
              <a:ext uri="{FF2B5EF4-FFF2-40B4-BE49-F238E27FC236}">
                <a16:creationId xmlns:a16="http://schemas.microsoft.com/office/drawing/2014/main" id="{03EA7227-76C2-7381-02BB-AF325328E50D}"/>
              </a:ext>
            </a:extLst>
          </p:cNvPr>
          <p:cNvSpPr/>
          <p:nvPr/>
        </p:nvSpPr>
        <p:spPr>
          <a:xfrm>
            <a:off x="8998078" y="1950542"/>
            <a:ext cx="2844552" cy="4232349"/>
          </a:xfrm>
          <a:prstGeom prst="rect">
            <a:avLst/>
          </a:prstGeom>
          <a:solidFill>
            <a:schemeClr val="dk2">
              <a:alpha val="11920"/>
            </a:schemeClr>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dirty="0"/>
              <a:t>         </a:t>
            </a:r>
            <a:endParaRPr dirty="0"/>
          </a:p>
        </p:txBody>
      </p:sp>
      <p:sp>
        <p:nvSpPr>
          <p:cNvPr id="22546" name="Google Shape;563;p59">
            <a:extLst>
              <a:ext uri="{FF2B5EF4-FFF2-40B4-BE49-F238E27FC236}">
                <a16:creationId xmlns:a16="http://schemas.microsoft.com/office/drawing/2014/main" id="{D5661A68-87A7-21EA-54A7-7B58D2252448}"/>
              </a:ext>
            </a:extLst>
          </p:cNvPr>
          <p:cNvSpPr txBox="1"/>
          <p:nvPr/>
        </p:nvSpPr>
        <p:spPr>
          <a:xfrm flipH="1">
            <a:off x="11548905" y="2462667"/>
            <a:ext cx="1953456" cy="563789"/>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 dirty="0">
                <a:solidFill>
                  <a:schemeClr val="dk2"/>
                </a:solidFill>
                <a:latin typeface="Fira Sans Extra Condensed Medium"/>
                <a:ea typeface="Fira Sans Extra Condensed Medium"/>
                <a:cs typeface="Fira Sans Extra Condensed Medium"/>
                <a:sym typeface="Fira Sans Extra Condensed Medium"/>
              </a:rPr>
              <a:t>SUSTAINABILITY</a:t>
            </a:r>
            <a:endParaRPr dirty="0">
              <a:solidFill>
                <a:schemeClr val="dk2"/>
              </a:solidFill>
              <a:latin typeface="Fira Sans Extra Condensed Medium"/>
              <a:ea typeface="Fira Sans Extra Condensed Medium"/>
              <a:cs typeface="Fira Sans Extra Condensed Medium"/>
              <a:sym typeface="Fira Sans Extra Condensed Medium"/>
            </a:endParaRPr>
          </a:p>
        </p:txBody>
      </p:sp>
      <p:cxnSp>
        <p:nvCxnSpPr>
          <p:cNvPr id="22547" name="Google Shape;565;p59">
            <a:extLst>
              <a:ext uri="{FF2B5EF4-FFF2-40B4-BE49-F238E27FC236}">
                <a16:creationId xmlns:a16="http://schemas.microsoft.com/office/drawing/2014/main" id="{6BF15A76-AD50-D267-23D8-07729740095D}"/>
              </a:ext>
            </a:extLst>
          </p:cNvPr>
          <p:cNvCxnSpPr>
            <a:cxnSpLocks/>
          </p:cNvCxnSpPr>
          <p:nvPr/>
        </p:nvCxnSpPr>
        <p:spPr>
          <a:xfrm>
            <a:off x="11842630" y="2980691"/>
            <a:ext cx="1388581" cy="0"/>
          </a:xfrm>
          <a:prstGeom prst="straightConnector1">
            <a:avLst/>
          </a:prstGeom>
          <a:noFill/>
          <a:ln w="19050" cap="flat" cmpd="sng">
            <a:solidFill>
              <a:schemeClr val="dk2"/>
            </a:solidFill>
            <a:prstDash val="solid"/>
            <a:round/>
            <a:headEnd type="none" w="med" len="med"/>
            <a:tailEnd type="none" w="med" len="med"/>
          </a:ln>
        </p:spPr>
      </p:cxnSp>
      <p:sp>
        <p:nvSpPr>
          <p:cNvPr id="22548" name="Google Shape;566;p59">
            <a:extLst>
              <a:ext uri="{FF2B5EF4-FFF2-40B4-BE49-F238E27FC236}">
                <a16:creationId xmlns:a16="http://schemas.microsoft.com/office/drawing/2014/main" id="{EA2B3FB7-DD4D-918F-0433-4A4B6400BBB2}"/>
              </a:ext>
            </a:extLst>
          </p:cNvPr>
          <p:cNvSpPr txBox="1"/>
          <p:nvPr/>
        </p:nvSpPr>
        <p:spPr>
          <a:xfrm flipH="1">
            <a:off x="9534439" y="3222195"/>
            <a:ext cx="1953456" cy="563789"/>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 dirty="0">
                <a:solidFill>
                  <a:schemeClr val="dk2"/>
                </a:solidFill>
                <a:latin typeface="Fira Sans Extra Condensed Medium"/>
                <a:ea typeface="Fira Sans Extra Condensed Medium"/>
                <a:cs typeface="Fira Sans Extra Condensed Medium"/>
                <a:sym typeface="Fira Sans Extra Condensed Medium"/>
              </a:rPr>
              <a:t>RESEARCH</a:t>
            </a:r>
            <a:endParaRPr dirty="0">
              <a:solidFill>
                <a:schemeClr val="dk2"/>
              </a:solidFill>
              <a:latin typeface="Fira Sans Extra Condensed Medium"/>
              <a:ea typeface="Fira Sans Extra Condensed Medium"/>
              <a:cs typeface="Fira Sans Extra Condensed Medium"/>
              <a:sym typeface="Fira Sans Extra Condensed Medium"/>
            </a:endParaRPr>
          </a:p>
        </p:txBody>
      </p:sp>
      <p:cxnSp>
        <p:nvCxnSpPr>
          <p:cNvPr id="22549" name="Google Shape;568;p59">
            <a:extLst>
              <a:ext uri="{FF2B5EF4-FFF2-40B4-BE49-F238E27FC236}">
                <a16:creationId xmlns:a16="http://schemas.microsoft.com/office/drawing/2014/main" id="{89905DDF-7AE8-1168-2491-8953B5B5634F}"/>
              </a:ext>
            </a:extLst>
          </p:cNvPr>
          <p:cNvCxnSpPr>
            <a:cxnSpLocks/>
          </p:cNvCxnSpPr>
          <p:nvPr/>
        </p:nvCxnSpPr>
        <p:spPr>
          <a:xfrm>
            <a:off x="9713743" y="3832001"/>
            <a:ext cx="1388581" cy="0"/>
          </a:xfrm>
          <a:prstGeom prst="straightConnector1">
            <a:avLst/>
          </a:prstGeom>
          <a:noFill/>
          <a:ln w="19050" cap="flat" cmpd="sng">
            <a:solidFill>
              <a:schemeClr val="dk2"/>
            </a:solidFill>
            <a:prstDash val="solid"/>
            <a:round/>
            <a:headEnd type="none" w="med" len="med"/>
            <a:tailEnd type="none" w="med" len="med"/>
          </a:ln>
        </p:spPr>
      </p:cxnSp>
      <p:sp>
        <p:nvSpPr>
          <p:cNvPr id="22550" name="Google Shape;569;p59">
            <a:extLst>
              <a:ext uri="{FF2B5EF4-FFF2-40B4-BE49-F238E27FC236}">
                <a16:creationId xmlns:a16="http://schemas.microsoft.com/office/drawing/2014/main" id="{5972571F-26FA-AF8B-64C9-83C3480DA029}"/>
              </a:ext>
            </a:extLst>
          </p:cNvPr>
          <p:cNvSpPr txBox="1"/>
          <p:nvPr/>
        </p:nvSpPr>
        <p:spPr>
          <a:xfrm flipH="1">
            <a:off x="7337386" y="2556912"/>
            <a:ext cx="1953456" cy="563789"/>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US" dirty="0">
                <a:solidFill>
                  <a:schemeClr val="dk2"/>
                </a:solidFill>
                <a:latin typeface="Fira Sans Extra Condensed Medium"/>
                <a:ea typeface="Fira Sans Extra Condensed Medium"/>
                <a:cs typeface="Fira Sans Extra Condensed Medium"/>
                <a:sym typeface="Fira Sans Extra Condensed Medium"/>
              </a:rPr>
              <a:t>CONTENT &amp; EDUCATION</a:t>
            </a:r>
            <a:endParaRPr dirty="0">
              <a:solidFill>
                <a:schemeClr val="dk2"/>
              </a:solidFill>
              <a:latin typeface="Fira Sans Extra Condensed Medium"/>
              <a:ea typeface="Fira Sans Extra Condensed Medium"/>
              <a:cs typeface="Fira Sans Extra Condensed Medium"/>
              <a:sym typeface="Fira Sans Extra Condensed Medium"/>
            </a:endParaRPr>
          </a:p>
        </p:txBody>
      </p:sp>
      <p:cxnSp>
        <p:nvCxnSpPr>
          <p:cNvPr id="22551" name="Google Shape;571;p59">
            <a:extLst>
              <a:ext uri="{FF2B5EF4-FFF2-40B4-BE49-F238E27FC236}">
                <a16:creationId xmlns:a16="http://schemas.microsoft.com/office/drawing/2014/main" id="{4466169A-3873-A318-CBAC-1C44DA0A0175}"/>
              </a:ext>
            </a:extLst>
          </p:cNvPr>
          <p:cNvCxnSpPr>
            <a:cxnSpLocks/>
          </p:cNvCxnSpPr>
          <p:nvPr/>
        </p:nvCxnSpPr>
        <p:spPr>
          <a:xfrm>
            <a:off x="7628619" y="3071690"/>
            <a:ext cx="1388581" cy="0"/>
          </a:xfrm>
          <a:prstGeom prst="straightConnector1">
            <a:avLst/>
          </a:prstGeom>
          <a:noFill/>
          <a:ln w="19050" cap="flat" cmpd="sng">
            <a:solidFill>
              <a:schemeClr val="dk2"/>
            </a:solidFill>
            <a:prstDash val="solid"/>
            <a:round/>
            <a:headEnd type="none" w="med" len="med"/>
            <a:tailEnd type="none" w="med" len="med"/>
          </a:ln>
        </p:spPr>
      </p:cxnSp>
      <p:grpSp>
        <p:nvGrpSpPr>
          <p:cNvPr id="22552" name="Google Shape;572;p59">
            <a:extLst>
              <a:ext uri="{FF2B5EF4-FFF2-40B4-BE49-F238E27FC236}">
                <a16:creationId xmlns:a16="http://schemas.microsoft.com/office/drawing/2014/main" id="{74B2AF8E-59E9-290F-9787-6A6272430DFE}"/>
              </a:ext>
            </a:extLst>
          </p:cNvPr>
          <p:cNvGrpSpPr/>
          <p:nvPr/>
        </p:nvGrpSpPr>
        <p:grpSpPr>
          <a:xfrm>
            <a:off x="12284793" y="1952968"/>
            <a:ext cx="422850" cy="487549"/>
            <a:chOff x="-57950750" y="2296300"/>
            <a:chExt cx="279625" cy="316650"/>
          </a:xfrm>
        </p:grpSpPr>
        <p:sp>
          <p:nvSpPr>
            <p:cNvPr id="22553" name="Google Shape;573;p59">
              <a:extLst>
                <a:ext uri="{FF2B5EF4-FFF2-40B4-BE49-F238E27FC236}">
                  <a16:creationId xmlns:a16="http://schemas.microsoft.com/office/drawing/2014/main" id="{A11BB6D6-7F4D-E8FF-013C-9362F936B62D}"/>
                </a:ext>
              </a:extLst>
            </p:cNvPr>
            <p:cNvSpPr/>
            <p:nvPr/>
          </p:nvSpPr>
          <p:spPr>
            <a:xfrm>
              <a:off x="-57847575" y="2528075"/>
              <a:ext cx="73250" cy="29750"/>
            </a:xfrm>
            <a:custGeom>
              <a:avLst/>
              <a:gdLst/>
              <a:ahLst/>
              <a:cxnLst/>
              <a:rect l="l" t="t" r="r" b="b"/>
              <a:pathLst>
                <a:path w="2930" h="1190" extrusionOk="0">
                  <a:moveTo>
                    <a:pt x="414" y="0"/>
                  </a:moveTo>
                  <a:cubicBezTo>
                    <a:pt x="315" y="0"/>
                    <a:pt x="221" y="40"/>
                    <a:pt x="158" y="118"/>
                  </a:cubicBezTo>
                  <a:cubicBezTo>
                    <a:pt x="0" y="276"/>
                    <a:pt x="0" y="528"/>
                    <a:pt x="158" y="654"/>
                  </a:cubicBezTo>
                  <a:cubicBezTo>
                    <a:pt x="536" y="1000"/>
                    <a:pt x="1008" y="1189"/>
                    <a:pt x="1481" y="1189"/>
                  </a:cubicBezTo>
                  <a:cubicBezTo>
                    <a:pt x="1954" y="1189"/>
                    <a:pt x="2458" y="1000"/>
                    <a:pt x="2773" y="654"/>
                  </a:cubicBezTo>
                  <a:cubicBezTo>
                    <a:pt x="2930" y="496"/>
                    <a:pt x="2930" y="244"/>
                    <a:pt x="2773" y="118"/>
                  </a:cubicBezTo>
                  <a:cubicBezTo>
                    <a:pt x="2710" y="40"/>
                    <a:pt x="2623" y="0"/>
                    <a:pt x="2532" y="0"/>
                  </a:cubicBezTo>
                  <a:cubicBezTo>
                    <a:pt x="2442" y="0"/>
                    <a:pt x="2347" y="40"/>
                    <a:pt x="2269" y="118"/>
                  </a:cubicBezTo>
                  <a:cubicBezTo>
                    <a:pt x="2048" y="339"/>
                    <a:pt x="1733" y="433"/>
                    <a:pt x="1481" y="433"/>
                  </a:cubicBezTo>
                  <a:cubicBezTo>
                    <a:pt x="1197" y="433"/>
                    <a:pt x="882" y="339"/>
                    <a:pt x="693" y="118"/>
                  </a:cubicBezTo>
                  <a:cubicBezTo>
                    <a:pt x="615" y="40"/>
                    <a:pt x="512" y="0"/>
                    <a:pt x="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4" name="Google Shape;574;p59">
              <a:extLst>
                <a:ext uri="{FF2B5EF4-FFF2-40B4-BE49-F238E27FC236}">
                  <a16:creationId xmlns:a16="http://schemas.microsoft.com/office/drawing/2014/main" id="{41D9054C-1250-7FA3-3077-4D72DB35BCDC}"/>
                </a:ext>
              </a:extLst>
            </p:cNvPr>
            <p:cNvSpPr/>
            <p:nvPr/>
          </p:nvSpPr>
          <p:spPr>
            <a:xfrm>
              <a:off x="-57857025" y="2446750"/>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36" y="693"/>
                    <a:pt x="725" y="536"/>
                    <a:pt x="725" y="347"/>
                  </a:cubicBezTo>
                  <a:cubicBezTo>
                    <a:pt x="725"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5" name="Google Shape;575;p59">
              <a:extLst>
                <a:ext uri="{FF2B5EF4-FFF2-40B4-BE49-F238E27FC236}">
                  <a16:creationId xmlns:a16="http://schemas.microsoft.com/office/drawing/2014/main" id="{BBB84E02-E62B-A312-56B4-75640E5216CC}"/>
                </a:ext>
              </a:extLst>
            </p:cNvPr>
            <p:cNvSpPr/>
            <p:nvPr/>
          </p:nvSpPr>
          <p:spPr>
            <a:xfrm>
              <a:off x="-57782200" y="2446750"/>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36" y="693"/>
                    <a:pt x="725" y="536"/>
                    <a:pt x="725" y="347"/>
                  </a:cubicBezTo>
                  <a:cubicBezTo>
                    <a:pt x="725"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6" name="Google Shape;576;p59">
              <a:extLst>
                <a:ext uri="{FF2B5EF4-FFF2-40B4-BE49-F238E27FC236}">
                  <a16:creationId xmlns:a16="http://schemas.microsoft.com/office/drawing/2014/main" id="{A437AB30-6AD8-4C83-D9BA-FD6DF0B939AF}"/>
                </a:ext>
              </a:extLst>
            </p:cNvPr>
            <p:cNvSpPr/>
            <p:nvPr/>
          </p:nvSpPr>
          <p:spPr>
            <a:xfrm>
              <a:off x="-57950750" y="2296300"/>
              <a:ext cx="279625" cy="316650"/>
            </a:xfrm>
            <a:custGeom>
              <a:avLst/>
              <a:gdLst/>
              <a:ahLst/>
              <a:cxnLst/>
              <a:rect l="l" t="t" r="r" b="b"/>
              <a:pathLst>
                <a:path w="11185" h="12666" extrusionOk="0">
                  <a:moveTo>
                    <a:pt x="5639" y="694"/>
                  </a:moveTo>
                  <a:cubicBezTo>
                    <a:pt x="5955" y="694"/>
                    <a:pt x="6270" y="914"/>
                    <a:pt x="6333" y="1230"/>
                  </a:cubicBezTo>
                  <a:cubicBezTo>
                    <a:pt x="6381" y="1399"/>
                    <a:pt x="6523" y="1513"/>
                    <a:pt x="6701" y="1513"/>
                  </a:cubicBezTo>
                  <a:cubicBezTo>
                    <a:pt x="6754" y="1513"/>
                    <a:pt x="6810" y="1503"/>
                    <a:pt x="6868" y="1482"/>
                  </a:cubicBezTo>
                  <a:cubicBezTo>
                    <a:pt x="6931" y="1450"/>
                    <a:pt x="7057" y="1450"/>
                    <a:pt x="7120" y="1450"/>
                  </a:cubicBezTo>
                  <a:cubicBezTo>
                    <a:pt x="7435" y="1450"/>
                    <a:pt x="7719" y="1639"/>
                    <a:pt x="7845" y="1954"/>
                  </a:cubicBezTo>
                  <a:cubicBezTo>
                    <a:pt x="7876" y="2112"/>
                    <a:pt x="8034" y="2206"/>
                    <a:pt x="8191" y="2206"/>
                  </a:cubicBezTo>
                  <a:cubicBezTo>
                    <a:pt x="8632" y="2206"/>
                    <a:pt x="9010" y="2553"/>
                    <a:pt x="9010" y="3025"/>
                  </a:cubicBezTo>
                  <a:lnTo>
                    <a:pt x="9010" y="3970"/>
                  </a:lnTo>
                  <a:lnTo>
                    <a:pt x="8160" y="3088"/>
                  </a:lnTo>
                  <a:cubicBezTo>
                    <a:pt x="8084" y="3032"/>
                    <a:pt x="7986" y="2986"/>
                    <a:pt x="7885" y="2986"/>
                  </a:cubicBezTo>
                  <a:cubicBezTo>
                    <a:pt x="7818" y="2986"/>
                    <a:pt x="7750" y="3006"/>
                    <a:pt x="7687" y="3057"/>
                  </a:cubicBezTo>
                  <a:cubicBezTo>
                    <a:pt x="7073" y="3466"/>
                    <a:pt x="6364" y="3671"/>
                    <a:pt x="5655" y="3671"/>
                  </a:cubicBezTo>
                  <a:cubicBezTo>
                    <a:pt x="4946" y="3671"/>
                    <a:pt x="4237" y="3466"/>
                    <a:pt x="3623" y="3057"/>
                  </a:cubicBezTo>
                  <a:cubicBezTo>
                    <a:pt x="3560" y="3006"/>
                    <a:pt x="3492" y="2986"/>
                    <a:pt x="3425" y="2986"/>
                  </a:cubicBezTo>
                  <a:cubicBezTo>
                    <a:pt x="3324" y="2986"/>
                    <a:pt x="3226" y="3032"/>
                    <a:pt x="3151" y="3088"/>
                  </a:cubicBezTo>
                  <a:lnTo>
                    <a:pt x="2300" y="3970"/>
                  </a:lnTo>
                  <a:cubicBezTo>
                    <a:pt x="2268" y="3293"/>
                    <a:pt x="2253" y="3191"/>
                    <a:pt x="2245" y="3191"/>
                  </a:cubicBezTo>
                  <a:cubicBezTo>
                    <a:pt x="2241" y="3191"/>
                    <a:pt x="2239" y="3210"/>
                    <a:pt x="2238" y="3210"/>
                  </a:cubicBezTo>
                  <a:cubicBezTo>
                    <a:pt x="2237" y="3210"/>
                    <a:pt x="2237" y="3177"/>
                    <a:pt x="2237" y="3025"/>
                  </a:cubicBezTo>
                  <a:cubicBezTo>
                    <a:pt x="2237" y="2584"/>
                    <a:pt x="2615" y="2206"/>
                    <a:pt x="3088" y="2206"/>
                  </a:cubicBezTo>
                  <a:cubicBezTo>
                    <a:pt x="3245" y="2206"/>
                    <a:pt x="3403" y="2080"/>
                    <a:pt x="3434" y="1954"/>
                  </a:cubicBezTo>
                  <a:cubicBezTo>
                    <a:pt x="3560" y="1639"/>
                    <a:pt x="3812" y="1450"/>
                    <a:pt x="4127" y="1450"/>
                  </a:cubicBezTo>
                  <a:cubicBezTo>
                    <a:pt x="4222" y="1450"/>
                    <a:pt x="4348" y="1450"/>
                    <a:pt x="4411" y="1482"/>
                  </a:cubicBezTo>
                  <a:cubicBezTo>
                    <a:pt x="4449" y="1494"/>
                    <a:pt x="4491" y="1501"/>
                    <a:pt x="4532" y="1501"/>
                  </a:cubicBezTo>
                  <a:cubicBezTo>
                    <a:pt x="4695" y="1501"/>
                    <a:pt x="4865" y="1405"/>
                    <a:pt x="4915" y="1230"/>
                  </a:cubicBezTo>
                  <a:cubicBezTo>
                    <a:pt x="5009" y="914"/>
                    <a:pt x="5324" y="694"/>
                    <a:pt x="5639" y="694"/>
                  </a:cubicBezTo>
                  <a:close/>
                  <a:moveTo>
                    <a:pt x="1512" y="5955"/>
                  </a:moveTo>
                  <a:lnTo>
                    <a:pt x="1512" y="7467"/>
                  </a:lnTo>
                  <a:cubicBezTo>
                    <a:pt x="1071" y="7467"/>
                    <a:pt x="756" y="7152"/>
                    <a:pt x="756" y="6711"/>
                  </a:cubicBezTo>
                  <a:cubicBezTo>
                    <a:pt x="756" y="6333"/>
                    <a:pt x="1103" y="5955"/>
                    <a:pt x="1512" y="5955"/>
                  </a:cubicBezTo>
                  <a:close/>
                  <a:moveTo>
                    <a:pt x="9704" y="5955"/>
                  </a:moveTo>
                  <a:cubicBezTo>
                    <a:pt x="10082" y="5955"/>
                    <a:pt x="10428" y="6302"/>
                    <a:pt x="10428" y="6711"/>
                  </a:cubicBezTo>
                  <a:cubicBezTo>
                    <a:pt x="10428" y="7152"/>
                    <a:pt x="10113" y="7467"/>
                    <a:pt x="9704" y="7467"/>
                  </a:cubicBezTo>
                  <a:lnTo>
                    <a:pt x="9704" y="5955"/>
                  </a:lnTo>
                  <a:close/>
                  <a:moveTo>
                    <a:pt x="7813" y="3813"/>
                  </a:moveTo>
                  <a:lnTo>
                    <a:pt x="8979" y="5042"/>
                  </a:lnTo>
                  <a:lnTo>
                    <a:pt x="8979" y="8224"/>
                  </a:lnTo>
                  <a:lnTo>
                    <a:pt x="7971" y="8224"/>
                  </a:lnTo>
                  <a:cubicBezTo>
                    <a:pt x="7230" y="7767"/>
                    <a:pt x="6411" y="7538"/>
                    <a:pt x="5600" y="7538"/>
                  </a:cubicBezTo>
                  <a:cubicBezTo>
                    <a:pt x="4789" y="7538"/>
                    <a:pt x="3985" y="7767"/>
                    <a:pt x="3277" y="8224"/>
                  </a:cubicBezTo>
                  <a:lnTo>
                    <a:pt x="2237" y="8224"/>
                  </a:lnTo>
                  <a:lnTo>
                    <a:pt x="2237" y="5042"/>
                  </a:lnTo>
                  <a:lnTo>
                    <a:pt x="3434" y="3813"/>
                  </a:lnTo>
                  <a:cubicBezTo>
                    <a:pt x="4096" y="4207"/>
                    <a:pt x="4844" y="4404"/>
                    <a:pt x="5600" y="4404"/>
                  </a:cubicBezTo>
                  <a:cubicBezTo>
                    <a:pt x="6356" y="4404"/>
                    <a:pt x="7120" y="4207"/>
                    <a:pt x="7813" y="3813"/>
                  </a:cubicBezTo>
                  <a:close/>
                  <a:moveTo>
                    <a:pt x="5576" y="8302"/>
                  </a:moveTo>
                  <a:cubicBezTo>
                    <a:pt x="6285" y="8302"/>
                    <a:pt x="6994" y="8507"/>
                    <a:pt x="7593" y="8917"/>
                  </a:cubicBezTo>
                  <a:cubicBezTo>
                    <a:pt x="7687" y="8980"/>
                    <a:pt x="7719" y="8980"/>
                    <a:pt x="7813" y="8980"/>
                  </a:cubicBezTo>
                  <a:lnTo>
                    <a:pt x="8916" y="8980"/>
                  </a:lnTo>
                  <a:cubicBezTo>
                    <a:pt x="8758" y="10649"/>
                    <a:pt x="7341" y="11973"/>
                    <a:pt x="5608" y="11973"/>
                  </a:cubicBezTo>
                  <a:cubicBezTo>
                    <a:pt x="3875" y="11973"/>
                    <a:pt x="2457" y="10649"/>
                    <a:pt x="2237" y="8980"/>
                  </a:cubicBezTo>
                  <a:lnTo>
                    <a:pt x="3340" y="8980"/>
                  </a:lnTo>
                  <a:cubicBezTo>
                    <a:pt x="3434" y="8980"/>
                    <a:pt x="3466" y="8980"/>
                    <a:pt x="3560" y="8917"/>
                  </a:cubicBezTo>
                  <a:cubicBezTo>
                    <a:pt x="4159" y="8507"/>
                    <a:pt x="4868" y="8302"/>
                    <a:pt x="5576" y="8302"/>
                  </a:cubicBezTo>
                  <a:close/>
                  <a:moveTo>
                    <a:pt x="5608" y="1"/>
                  </a:moveTo>
                  <a:cubicBezTo>
                    <a:pt x="5041" y="1"/>
                    <a:pt x="4568" y="316"/>
                    <a:pt x="4285" y="725"/>
                  </a:cubicBezTo>
                  <a:cubicBezTo>
                    <a:pt x="4231" y="720"/>
                    <a:pt x="4178" y="717"/>
                    <a:pt x="4125" y="717"/>
                  </a:cubicBezTo>
                  <a:cubicBezTo>
                    <a:pt x="3560" y="717"/>
                    <a:pt x="3063" y="1020"/>
                    <a:pt x="2804" y="1482"/>
                  </a:cubicBezTo>
                  <a:cubicBezTo>
                    <a:pt x="2048" y="1608"/>
                    <a:pt x="1512" y="2238"/>
                    <a:pt x="1512" y="3025"/>
                  </a:cubicBezTo>
                  <a:lnTo>
                    <a:pt x="1512" y="5231"/>
                  </a:lnTo>
                  <a:cubicBezTo>
                    <a:pt x="662" y="5231"/>
                    <a:pt x="0" y="5892"/>
                    <a:pt x="0" y="6711"/>
                  </a:cubicBezTo>
                  <a:cubicBezTo>
                    <a:pt x="0" y="7562"/>
                    <a:pt x="662" y="8224"/>
                    <a:pt x="1512" y="8224"/>
                  </a:cubicBezTo>
                  <a:lnTo>
                    <a:pt x="1512" y="8570"/>
                  </a:lnTo>
                  <a:cubicBezTo>
                    <a:pt x="1512" y="10807"/>
                    <a:pt x="3340" y="12666"/>
                    <a:pt x="5608" y="12666"/>
                  </a:cubicBezTo>
                  <a:cubicBezTo>
                    <a:pt x="7845" y="12666"/>
                    <a:pt x="9704" y="10807"/>
                    <a:pt x="9704" y="8570"/>
                  </a:cubicBezTo>
                  <a:lnTo>
                    <a:pt x="9704" y="8224"/>
                  </a:lnTo>
                  <a:cubicBezTo>
                    <a:pt x="10523" y="8224"/>
                    <a:pt x="11184" y="7562"/>
                    <a:pt x="11184" y="6711"/>
                  </a:cubicBezTo>
                  <a:cubicBezTo>
                    <a:pt x="11184" y="5892"/>
                    <a:pt x="10523" y="5231"/>
                    <a:pt x="9704" y="5231"/>
                  </a:cubicBezTo>
                  <a:lnTo>
                    <a:pt x="9704" y="3025"/>
                  </a:lnTo>
                  <a:cubicBezTo>
                    <a:pt x="9704" y="2238"/>
                    <a:pt x="9137" y="1608"/>
                    <a:pt x="8380" y="1482"/>
                  </a:cubicBezTo>
                  <a:cubicBezTo>
                    <a:pt x="8150" y="1020"/>
                    <a:pt x="7629" y="717"/>
                    <a:pt x="7060" y="717"/>
                  </a:cubicBezTo>
                  <a:cubicBezTo>
                    <a:pt x="7007" y="717"/>
                    <a:pt x="6953" y="720"/>
                    <a:pt x="6900" y="725"/>
                  </a:cubicBezTo>
                  <a:cubicBezTo>
                    <a:pt x="6616" y="253"/>
                    <a:pt x="6144" y="1"/>
                    <a:pt x="56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57" name="Google Shape;577;p59">
            <a:extLst>
              <a:ext uri="{FF2B5EF4-FFF2-40B4-BE49-F238E27FC236}">
                <a16:creationId xmlns:a16="http://schemas.microsoft.com/office/drawing/2014/main" id="{990E6823-04BB-DD04-DF4D-5E4D9C046CA5}"/>
              </a:ext>
            </a:extLst>
          </p:cNvPr>
          <p:cNvGrpSpPr/>
          <p:nvPr/>
        </p:nvGrpSpPr>
        <p:grpSpPr>
          <a:xfrm>
            <a:off x="7964361" y="1950542"/>
            <a:ext cx="482431" cy="489975"/>
            <a:chOff x="-57578225" y="1904075"/>
            <a:chExt cx="319025" cy="318225"/>
          </a:xfrm>
        </p:grpSpPr>
        <p:sp>
          <p:nvSpPr>
            <p:cNvPr id="22558" name="Google Shape;578;p59">
              <a:extLst>
                <a:ext uri="{FF2B5EF4-FFF2-40B4-BE49-F238E27FC236}">
                  <a16:creationId xmlns:a16="http://schemas.microsoft.com/office/drawing/2014/main" id="{249B0FA0-F655-DF68-FF29-24B4A7515E84}"/>
                </a:ext>
              </a:extLst>
            </p:cNvPr>
            <p:cNvSpPr/>
            <p:nvPr/>
          </p:nvSpPr>
          <p:spPr>
            <a:xfrm>
              <a:off x="-57578225" y="1904075"/>
              <a:ext cx="319025" cy="318225"/>
            </a:xfrm>
            <a:custGeom>
              <a:avLst/>
              <a:gdLst/>
              <a:ahLst/>
              <a:cxnLst/>
              <a:rect l="l" t="t" r="r" b="b"/>
              <a:pathLst>
                <a:path w="12761" h="12729" extrusionOk="0">
                  <a:moveTo>
                    <a:pt x="4601" y="1418"/>
                  </a:moveTo>
                  <a:cubicBezTo>
                    <a:pt x="4632" y="1702"/>
                    <a:pt x="4727" y="1922"/>
                    <a:pt x="4790" y="2206"/>
                  </a:cubicBezTo>
                  <a:cubicBezTo>
                    <a:pt x="3687" y="2962"/>
                    <a:pt x="2994" y="4254"/>
                    <a:pt x="2994" y="5640"/>
                  </a:cubicBezTo>
                  <a:lnTo>
                    <a:pt x="2994" y="5986"/>
                  </a:lnTo>
                  <a:cubicBezTo>
                    <a:pt x="2710" y="5986"/>
                    <a:pt x="2458" y="6081"/>
                    <a:pt x="2238" y="6175"/>
                  </a:cubicBezTo>
                  <a:lnTo>
                    <a:pt x="2238" y="5608"/>
                  </a:lnTo>
                  <a:cubicBezTo>
                    <a:pt x="2238" y="3876"/>
                    <a:pt x="3183" y="2300"/>
                    <a:pt x="4601" y="1418"/>
                  </a:cubicBezTo>
                  <a:close/>
                  <a:moveTo>
                    <a:pt x="7121" y="757"/>
                  </a:moveTo>
                  <a:cubicBezTo>
                    <a:pt x="9799" y="757"/>
                    <a:pt x="12004" y="2930"/>
                    <a:pt x="12004" y="5640"/>
                  </a:cubicBezTo>
                  <a:lnTo>
                    <a:pt x="12004" y="6238"/>
                  </a:lnTo>
                  <a:cubicBezTo>
                    <a:pt x="11752" y="6112"/>
                    <a:pt x="11532" y="6018"/>
                    <a:pt x="11248" y="6018"/>
                  </a:cubicBezTo>
                  <a:lnTo>
                    <a:pt x="10902" y="6018"/>
                  </a:lnTo>
                  <a:cubicBezTo>
                    <a:pt x="8098" y="6018"/>
                    <a:pt x="5703" y="3907"/>
                    <a:pt x="5325" y="1103"/>
                  </a:cubicBezTo>
                  <a:cubicBezTo>
                    <a:pt x="5861" y="883"/>
                    <a:pt x="6491" y="757"/>
                    <a:pt x="7121" y="757"/>
                  </a:cubicBezTo>
                  <a:close/>
                  <a:moveTo>
                    <a:pt x="2994" y="6742"/>
                  </a:moveTo>
                  <a:lnTo>
                    <a:pt x="2994" y="8223"/>
                  </a:lnTo>
                  <a:cubicBezTo>
                    <a:pt x="2616" y="8223"/>
                    <a:pt x="2238" y="7971"/>
                    <a:pt x="2238" y="7436"/>
                  </a:cubicBezTo>
                  <a:cubicBezTo>
                    <a:pt x="2269" y="7058"/>
                    <a:pt x="2584" y="6742"/>
                    <a:pt x="2994" y="6742"/>
                  </a:cubicBezTo>
                  <a:close/>
                  <a:moveTo>
                    <a:pt x="11248" y="6742"/>
                  </a:moveTo>
                  <a:cubicBezTo>
                    <a:pt x="11658" y="6742"/>
                    <a:pt x="12004" y="7058"/>
                    <a:pt x="12004" y="7499"/>
                  </a:cubicBezTo>
                  <a:cubicBezTo>
                    <a:pt x="12004" y="7908"/>
                    <a:pt x="11658" y="8223"/>
                    <a:pt x="11248" y="8223"/>
                  </a:cubicBezTo>
                  <a:lnTo>
                    <a:pt x="11248" y="6742"/>
                  </a:lnTo>
                  <a:close/>
                  <a:moveTo>
                    <a:pt x="1828" y="8444"/>
                  </a:moveTo>
                  <a:cubicBezTo>
                    <a:pt x="2112" y="8790"/>
                    <a:pt x="2553" y="8979"/>
                    <a:pt x="3025" y="8979"/>
                  </a:cubicBezTo>
                  <a:cubicBezTo>
                    <a:pt x="3088" y="9830"/>
                    <a:pt x="3466" y="10681"/>
                    <a:pt x="4034" y="11311"/>
                  </a:cubicBezTo>
                  <a:cubicBezTo>
                    <a:pt x="3656" y="11752"/>
                    <a:pt x="3183" y="11972"/>
                    <a:pt x="2616" y="11972"/>
                  </a:cubicBezTo>
                  <a:cubicBezTo>
                    <a:pt x="1608" y="11972"/>
                    <a:pt x="789" y="11153"/>
                    <a:pt x="789" y="10113"/>
                  </a:cubicBezTo>
                  <a:cubicBezTo>
                    <a:pt x="789" y="9420"/>
                    <a:pt x="1198" y="8759"/>
                    <a:pt x="1828" y="8444"/>
                  </a:cubicBezTo>
                  <a:close/>
                  <a:moveTo>
                    <a:pt x="5042" y="2962"/>
                  </a:moveTo>
                  <a:cubicBezTo>
                    <a:pt x="5987" y="5073"/>
                    <a:pt x="8066" y="6616"/>
                    <a:pt x="10461" y="6774"/>
                  </a:cubicBezTo>
                  <a:lnTo>
                    <a:pt x="10461" y="8664"/>
                  </a:lnTo>
                  <a:cubicBezTo>
                    <a:pt x="10492" y="10492"/>
                    <a:pt x="8980" y="11972"/>
                    <a:pt x="7121" y="11972"/>
                  </a:cubicBezTo>
                  <a:cubicBezTo>
                    <a:pt x="5262" y="11972"/>
                    <a:pt x="3719" y="10460"/>
                    <a:pt x="3719" y="8633"/>
                  </a:cubicBezTo>
                  <a:lnTo>
                    <a:pt x="3719" y="5640"/>
                  </a:lnTo>
                  <a:cubicBezTo>
                    <a:pt x="3719" y="4600"/>
                    <a:pt x="4254" y="3592"/>
                    <a:pt x="5042" y="2962"/>
                  </a:cubicBezTo>
                  <a:close/>
                  <a:moveTo>
                    <a:pt x="7121" y="0"/>
                  </a:moveTo>
                  <a:cubicBezTo>
                    <a:pt x="5577" y="0"/>
                    <a:pt x="4191" y="631"/>
                    <a:pt x="3151" y="1670"/>
                  </a:cubicBezTo>
                  <a:cubicBezTo>
                    <a:pt x="2080" y="2710"/>
                    <a:pt x="1482" y="4128"/>
                    <a:pt x="1482" y="5640"/>
                  </a:cubicBezTo>
                  <a:lnTo>
                    <a:pt x="1482" y="7751"/>
                  </a:lnTo>
                  <a:cubicBezTo>
                    <a:pt x="568" y="8192"/>
                    <a:pt x="1" y="9105"/>
                    <a:pt x="1" y="10113"/>
                  </a:cubicBezTo>
                  <a:cubicBezTo>
                    <a:pt x="1" y="11594"/>
                    <a:pt x="1167" y="12728"/>
                    <a:pt x="2584" y="12728"/>
                  </a:cubicBezTo>
                  <a:cubicBezTo>
                    <a:pt x="3340" y="12728"/>
                    <a:pt x="4034" y="12413"/>
                    <a:pt x="4569" y="11846"/>
                  </a:cubicBezTo>
                  <a:cubicBezTo>
                    <a:pt x="5262" y="12413"/>
                    <a:pt x="6176" y="12728"/>
                    <a:pt x="7121" y="12728"/>
                  </a:cubicBezTo>
                  <a:cubicBezTo>
                    <a:pt x="8224" y="12728"/>
                    <a:pt x="9232" y="12287"/>
                    <a:pt x="10020" y="11500"/>
                  </a:cubicBezTo>
                  <a:cubicBezTo>
                    <a:pt x="10744" y="10838"/>
                    <a:pt x="11122" y="9924"/>
                    <a:pt x="11217" y="8979"/>
                  </a:cubicBezTo>
                  <a:cubicBezTo>
                    <a:pt x="12036" y="8979"/>
                    <a:pt x="12697" y="8318"/>
                    <a:pt x="12697" y="7499"/>
                  </a:cubicBezTo>
                  <a:lnTo>
                    <a:pt x="12697" y="5640"/>
                  </a:lnTo>
                  <a:cubicBezTo>
                    <a:pt x="12760" y="4128"/>
                    <a:pt x="12162" y="2710"/>
                    <a:pt x="11091" y="1670"/>
                  </a:cubicBezTo>
                  <a:cubicBezTo>
                    <a:pt x="10020" y="599"/>
                    <a:pt x="8602" y="0"/>
                    <a:pt x="71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9" name="Google Shape;579;p59">
              <a:extLst>
                <a:ext uri="{FF2B5EF4-FFF2-40B4-BE49-F238E27FC236}">
                  <a16:creationId xmlns:a16="http://schemas.microsoft.com/office/drawing/2014/main" id="{FCA2F8B6-22BC-9D81-562E-84DB211569EB}"/>
                </a:ext>
              </a:extLst>
            </p:cNvPr>
            <p:cNvSpPr/>
            <p:nvPr/>
          </p:nvSpPr>
          <p:spPr>
            <a:xfrm>
              <a:off x="-57446675" y="2073400"/>
              <a:ext cx="18125" cy="18150"/>
            </a:xfrm>
            <a:custGeom>
              <a:avLst/>
              <a:gdLst/>
              <a:ahLst/>
              <a:cxnLst/>
              <a:rect l="l" t="t" r="r" b="b"/>
              <a:pathLst>
                <a:path w="725" h="726" extrusionOk="0">
                  <a:moveTo>
                    <a:pt x="347" y="1"/>
                  </a:moveTo>
                  <a:cubicBezTo>
                    <a:pt x="158" y="1"/>
                    <a:pt x="0" y="158"/>
                    <a:pt x="0" y="348"/>
                  </a:cubicBezTo>
                  <a:cubicBezTo>
                    <a:pt x="0" y="568"/>
                    <a:pt x="158" y="726"/>
                    <a:pt x="347" y="726"/>
                  </a:cubicBezTo>
                  <a:cubicBezTo>
                    <a:pt x="567" y="726"/>
                    <a:pt x="725" y="568"/>
                    <a:pt x="725" y="348"/>
                  </a:cubicBezTo>
                  <a:cubicBezTo>
                    <a:pt x="725" y="158"/>
                    <a:pt x="567"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0" name="Google Shape;580;p59">
              <a:extLst>
                <a:ext uri="{FF2B5EF4-FFF2-40B4-BE49-F238E27FC236}">
                  <a16:creationId xmlns:a16="http://schemas.microsoft.com/office/drawing/2014/main" id="{2FEE35FE-0170-E4D2-1C55-B3534027D700}"/>
                </a:ext>
              </a:extLst>
            </p:cNvPr>
            <p:cNvSpPr/>
            <p:nvPr/>
          </p:nvSpPr>
          <p:spPr>
            <a:xfrm>
              <a:off x="-57371850" y="2073400"/>
              <a:ext cx="18125" cy="18150"/>
            </a:xfrm>
            <a:custGeom>
              <a:avLst/>
              <a:gdLst/>
              <a:ahLst/>
              <a:cxnLst/>
              <a:rect l="l" t="t" r="r" b="b"/>
              <a:pathLst>
                <a:path w="725" h="726" extrusionOk="0">
                  <a:moveTo>
                    <a:pt x="347" y="1"/>
                  </a:moveTo>
                  <a:cubicBezTo>
                    <a:pt x="158" y="1"/>
                    <a:pt x="0" y="158"/>
                    <a:pt x="0" y="348"/>
                  </a:cubicBezTo>
                  <a:cubicBezTo>
                    <a:pt x="0" y="537"/>
                    <a:pt x="158" y="726"/>
                    <a:pt x="347" y="726"/>
                  </a:cubicBezTo>
                  <a:cubicBezTo>
                    <a:pt x="567" y="726"/>
                    <a:pt x="725" y="537"/>
                    <a:pt x="725" y="348"/>
                  </a:cubicBezTo>
                  <a:cubicBezTo>
                    <a:pt x="725" y="158"/>
                    <a:pt x="567"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1" name="Google Shape;581;p59">
              <a:extLst>
                <a:ext uri="{FF2B5EF4-FFF2-40B4-BE49-F238E27FC236}">
                  <a16:creationId xmlns:a16="http://schemas.microsoft.com/office/drawing/2014/main" id="{0223DBC5-21C9-CE98-9019-3C407E9D4CF1}"/>
                </a:ext>
              </a:extLst>
            </p:cNvPr>
            <p:cNvSpPr/>
            <p:nvPr/>
          </p:nvSpPr>
          <p:spPr>
            <a:xfrm>
              <a:off x="-57436450" y="2136625"/>
              <a:ext cx="72500" cy="29750"/>
            </a:xfrm>
            <a:custGeom>
              <a:avLst/>
              <a:gdLst/>
              <a:ahLst/>
              <a:cxnLst/>
              <a:rect l="l" t="t" r="r" b="b"/>
              <a:pathLst>
                <a:path w="2900" h="1190" extrusionOk="0">
                  <a:moveTo>
                    <a:pt x="387" y="0"/>
                  </a:moveTo>
                  <a:cubicBezTo>
                    <a:pt x="292" y="0"/>
                    <a:pt x="206" y="40"/>
                    <a:pt x="158" y="118"/>
                  </a:cubicBezTo>
                  <a:cubicBezTo>
                    <a:pt x="1" y="276"/>
                    <a:pt x="1" y="496"/>
                    <a:pt x="158" y="622"/>
                  </a:cubicBezTo>
                  <a:cubicBezTo>
                    <a:pt x="505" y="969"/>
                    <a:pt x="977" y="1190"/>
                    <a:pt x="1450" y="1190"/>
                  </a:cubicBezTo>
                  <a:cubicBezTo>
                    <a:pt x="1923" y="1190"/>
                    <a:pt x="2427" y="969"/>
                    <a:pt x="2742" y="622"/>
                  </a:cubicBezTo>
                  <a:cubicBezTo>
                    <a:pt x="2899" y="465"/>
                    <a:pt x="2899" y="244"/>
                    <a:pt x="2742" y="118"/>
                  </a:cubicBezTo>
                  <a:cubicBezTo>
                    <a:pt x="2679" y="40"/>
                    <a:pt x="2592" y="0"/>
                    <a:pt x="2502" y="0"/>
                  </a:cubicBezTo>
                  <a:cubicBezTo>
                    <a:pt x="2411" y="0"/>
                    <a:pt x="2316" y="40"/>
                    <a:pt x="2238" y="118"/>
                  </a:cubicBezTo>
                  <a:cubicBezTo>
                    <a:pt x="2049" y="307"/>
                    <a:pt x="1734" y="433"/>
                    <a:pt x="1450" y="433"/>
                  </a:cubicBezTo>
                  <a:cubicBezTo>
                    <a:pt x="1167" y="433"/>
                    <a:pt x="851" y="307"/>
                    <a:pt x="662" y="118"/>
                  </a:cubicBezTo>
                  <a:cubicBezTo>
                    <a:pt x="584" y="40"/>
                    <a:pt x="481" y="0"/>
                    <a:pt x="3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62" name="Google Shape;582;p59">
            <a:extLst>
              <a:ext uri="{FF2B5EF4-FFF2-40B4-BE49-F238E27FC236}">
                <a16:creationId xmlns:a16="http://schemas.microsoft.com/office/drawing/2014/main" id="{6F380231-3649-718C-083C-7FC612E54541}"/>
              </a:ext>
            </a:extLst>
          </p:cNvPr>
          <p:cNvGrpSpPr/>
          <p:nvPr/>
        </p:nvGrpSpPr>
        <p:grpSpPr>
          <a:xfrm>
            <a:off x="10169825" y="2589105"/>
            <a:ext cx="481220" cy="487549"/>
            <a:chOff x="-55225575" y="1903275"/>
            <a:chExt cx="318225" cy="316650"/>
          </a:xfrm>
        </p:grpSpPr>
        <p:sp>
          <p:nvSpPr>
            <p:cNvPr id="22563" name="Google Shape;583;p59">
              <a:extLst>
                <a:ext uri="{FF2B5EF4-FFF2-40B4-BE49-F238E27FC236}">
                  <a16:creationId xmlns:a16="http://schemas.microsoft.com/office/drawing/2014/main" id="{8890FF52-192C-1DB9-A2E4-8B38B8F3A3E5}"/>
                </a:ext>
              </a:extLst>
            </p:cNvPr>
            <p:cNvSpPr/>
            <p:nvPr/>
          </p:nvSpPr>
          <p:spPr>
            <a:xfrm>
              <a:off x="-55104275" y="2116925"/>
              <a:ext cx="72475" cy="29750"/>
            </a:xfrm>
            <a:custGeom>
              <a:avLst/>
              <a:gdLst/>
              <a:ahLst/>
              <a:cxnLst/>
              <a:rect l="l" t="t" r="r" b="b"/>
              <a:pathLst>
                <a:path w="2899" h="1190" extrusionOk="0">
                  <a:moveTo>
                    <a:pt x="398" y="1"/>
                  </a:moveTo>
                  <a:cubicBezTo>
                    <a:pt x="307" y="1"/>
                    <a:pt x="221" y="40"/>
                    <a:pt x="158" y="119"/>
                  </a:cubicBezTo>
                  <a:cubicBezTo>
                    <a:pt x="0" y="276"/>
                    <a:pt x="0" y="497"/>
                    <a:pt x="158" y="623"/>
                  </a:cubicBezTo>
                  <a:cubicBezTo>
                    <a:pt x="504" y="969"/>
                    <a:pt x="977" y="1190"/>
                    <a:pt x="1449" y="1190"/>
                  </a:cubicBezTo>
                  <a:cubicBezTo>
                    <a:pt x="1953" y="1190"/>
                    <a:pt x="2426" y="969"/>
                    <a:pt x="2741" y="623"/>
                  </a:cubicBezTo>
                  <a:cubicBezTo>
                    <a:pt x="2898" y="465"/>
                    <a:pt x="2898" y="245"/>
                    <a:pt x="2741" y="119"/>
                  </a:cubicBezTo>
                  <a:cubicBezTo>
                    <a:pt x="2694" y="56"/>
                    <a:pt x="2607" y="24"/>
                    <a:pt x="2513" y="24"/>
                  </a:cubicBezTo>
                  <a:cubicBezTo>
                    <a:pt x="2418" y="24"/>
                    <a:pt x="2316" y="56"/>
                    <a:pt x="2237" y="119"/>
                  </a:cubicBezTo>
                  <a:cubicBezTo>
                    <a:pt x="2048" y="308"/>
                    <a:pt x="1733" y="434"/>
                    <a:pt x="1449" y="434"/>
                  </a:cubicBezTo>
                  <a:cubicBezTo>
                    <a:pt x="1134" y="434"/>
                    <a:pt x="851" y="308"/>
                    <a:pt x="662" y="119"/>
                  </a:cubicBezTo>
                  <a:cubicBezTo>
                    <a:pt x="583" y="40"/>
                    <a:pt x="488" y="1"/>
                    <a:pt x="3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4" name="Google Shape;584;p59">
              <a:extLst>
                <a:ext uri="{FF2B5EF4-FFF2-40B4-BE49-F238E27FC236}">
                  <a16:creationId xmlns:a16="http://schemas.microsoft.com/office/drawing/2014/main" id="{69286C46-0DF4-C222-04CC-50B1E54A0601}"/>
                </a:ext>
              </a:extLst>
            </p:cNvPr>
            <p:cNvSpPr/>
            <p:nvPr/>
          </p:nvSpPr>
          <p:spPr>
            <a:xfrm>
              <a:off x="-55113750" y="2053725"/>
              <a:ext cx="17350" cy="18125"/>
            </a:xfrm>
            <a:custGeom>
              <a:avLst/>
              <a:gdLst/>
              <a:ahLst/>
              <a:cxnLst/>
              <a:rect l="l" t="t" r="r" b="b"/>
              <a:pathLst>
                <a:path w="694" h="725" extrusionOk="0">
                  <a:moveTo>
                    <a:pt x="348" y="0"/>
                  </a:moveTo>
                  <a:cubicBezTo>
                    <a:pt x="158" y="0"/>
                    <a:pt x="1" y="158"/>
                    <a:pt x="1" y="347"/>
                  </a:cubicBezTo>
                  <a:cubicBezTo>
                    <a:pt x="1" y="536"/>
                    <a:pt x="158" y="725"/>
                    <a:pt x="348" y="725"/>
                  </a:cubicBezTo>
                  <a:cubicBezTo>
                    <a:pt x="537" y="725"/>
                    <a:pt x="694" y="536"/>
                    <a:pt x="694" y="347"/>
                  </a:cubicBezTo>
                  <a:cubicBezTo>
                    <a:pt x="694" y="158"/>
                    <a:pt x="537" y="0"/>
                    <a:pt x="3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5" name="Google Shape;585;p59">
              <a:extLst>
                <a:ext uri="{FF2B5EF4-FFF2-40B4-BE49-F238E27FC236}">
                  <a16:creationId xmlns:a16="http://schemas.microsoft.com/office/drawing/2014/main" id="{9056984F-1CB8-E254-CBE1-2C88E260506C}"/>
                </a:ext>
              </a:extLst>
            </p:cNvPr>
            <p:cNvSpPr/>
            <p:nvPr/>
          </p:nvSpPr>
          <p:spPr>
            <a:xfrm>
              <a:off x="-55039700" y="2053725"/>
              <a:ext cx="18125" cy="18125"/>
            </a:xfrm>
            <a:custGeom>
              <a:avLst/>
              <a:gdLst/>
              <a:ahLst/>
              <a:cxnLst/>
              <a:rect l="l" t="t" r="r" b="b"/>
              <a:pathLst>
                <a:path w="725" h="725" extrusionOk="0">
                  <a:moveTo>
                    <a:pt x="378" y="0"/>
                  </a:moveTo>
                  <a:cubicBezTo>
                    <a:pt x="189" y="0"/>
                    <a:pt x="0" y="158"/>
                    <a:pt x="0" y="347"/>
                  </a:cubicBezTo>
                  <a:cubicBezTo>
                    <a:pt x="0" y="536"/>
                    <a:pt x="189" y="725"/>
                    <a:pt x="378" y="725"/>
                  </a:cubicBezTo>
                  <a:cubicBezTo>
                    <a:pt x="568" y="725"/>
                    <a:pt x="725" y="536"/>
                    <a:pt x="725" y="347"/>
                  </a:cubicBezTo>
                  <a:cubicBezTo>
                    <a:pt x="725" y="158"/>
                    <a:pt x="568" y="0"/>
                    <a:pt x="3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6" name="Google Shape;586;p59">
              <a:extLst>
                <a:ext uri="{FF2B5EF4-FFF2-40B4-BE49-F238E27FC236}">
                  <a16:creationId xmlns:a16="http://schemas.microsoft.com/office/drawing/2014/main" id="{19DD5B82-2960-4FE6-A544-E5814080F325}"/>
                </a:ext>
              </a:extLst>
            </p:cNvPr>
            <p:cNvSpPr/>
            <p:nvPr/>
          </p:nvSpPr>
          <p:spPr>
            <a:xfrm>
              <a:off x="-55225575" y="1903275"/>
              <a:ext cx="318225" cy="316650"/>
            </a:xfrm>
            <a:custGeom>
              <a:avLst/>
              <a:gdLst/>
              <a:ahLst/>
              <a:cxnLst/>
              <a:rect l="l" t="t" r="r" b="b"/>
              <a:pathLst>
                <a:path w="12729" h="12666" extrusionOk="0">
                  <a:moveTo>
                    <a:pt x="6333" y="757"/>
                  </a:moveTo>
                  <a:cubicBezTo>
                    <a:pt x="8790" y="757"/>
                    <a:pt x="10932" y="2679"/>
                    <a:pt x="11185" y="5105"/>
                  </a:cubicBezTo>
                  <a:cubicBezTo>
                    <a:pt x="11185" y="5231"/>
                    <a:pt x="11279" y="5357"/>
                    <a:pt x="11374" y="5388"/>
                  </a:cubicBezTo>
                  <a:cubicBezTo>
                    <a:pt x="11752" y="5577"/>
                    <a:pt x="11972" y="5987"/>
                    <a:pt x="11972" y="6365"/>
                  </a:cubicBezTo>
                  <a:cubicBezTo>
                    <a:pt x="11972" y="6680"/>
                    <a:pt x="11815" y="7058"/>
                    <a:pt x="11594" y="7247"/>
                  </a:cubicBezTo>
                  <a:cubicBezTo>
                    <a:pt x="11342" y="7373"/>
                    <a:pt x="11342" y="7625"/>
                    <a:pt x="11531" y="7783"/>
                  </a:cubicBezTo>
                  <a:cubicBezTo>
                    <a:pt x="11783" y="8035"/>
                    <a:pt x="11941" y="8318"/>
                    <a:pt x="11941" y="8633"/>
                  </a:cubicBezTo>
                  <a:cubicBezTo>
                    <a:pt x="11941" y="8948"/>
                    <a:pt x="11815" y="9263"/>
                    <a:pt x="11531" y="9452"/>
                  </a:cubicBezTo>
                  <a:cubicBezTo>
                    <a:pt x="11374" y="9610"/>
                    <a:pt x="11374" y="9830"/>
                    <a:pt x="11531" y="9988"/>
                  </a:cubicBezTo>
                  <a:cubicBezTo>
                    <a:pt x="11783" y="10240"/>
                    <a:pt x="11941" y="10524"/>
                    <a:pt x="11941" y="10839"/>
                  </a:cubicBezTo>
                  <a:cubicBezTo>
                    <a:pt x="11941" y="11437"/>
                    <a:pt x="11437" y="11941"/>
                    <a:pt x="10838" y="11941"/>
                  </a:cubicBezTo>
                  <a:lnTo>
                    <a:pt x="1828" y="11941"/>
                  </a:lnTo>
                  <a:cubicBezTo>
                    <a:pt x="1197" y="11941"/>
                    <a:pt x="725" y="11406"/>
                    <a:pt x="725" y="10839"/>
                  </a:cubicBezTo>
                  <a:cubicBezTo>
                    <a:pt x="725" y="10492"/>
                    <a:pt x="819" y="10208"/>
                    <a:pt x="1103" y="9988"/>
                  </a:cubicBezTo>
                  <a:cubicBezTo>
                    <a:pt x="1260" y="9830"/>
                    <a:pt x="1260" y="9610"/>
                    <a:pt x="1103" y="9452"/>
                  </a:cubicBezTo>
                  <a:cubicBezTo>
                    <a:pt x="882" y="9200"/>
                    <a:pt x="725" y="8917"/>
                    <a:pt x="725" y="8633"/>
                  </a:cubicBezTo>
                  <a:cubicBezTo>
                    <a:pt x="725" y="8318"/>
                    <a:pt x="819" y="8003"/>
                    <a:pt x="1103" y="7783"/>
                  </a:cubicBezTo>
                  <a:cubicBezTo>
                    <a:pt x="1260" y="7625"/>
                    <a:pt x="1260" y="7405"/>
                    <a:pt x="1103" y="7247"/>
                  </a:cubicBezTo>
                  <a:cubicBezTo>
                    <a:pt x="882" y="7058"/>
                    <a:pt x="725" y="6680"/>
                    <a:pt x="725" y="6365"/>
                  </a:cubicBezTo>
                  <a:cubicBezTo>
                    <a:pt x="725" y="5987"/>
                    <a:pt x="945" y="5577"/>
                    <a:pt x="1292" y="5388"/>
                  </a:cubicBezTo>
                  <a:cubicBezTo>
                    <a:pt x="1418" y="5357"/>
                    <a:pt x="1512" y="5231"/>
                    <a:pt x="1512" y="5105"/>
                  </a:cubicBezTo>
                  <a:cubicBezTo>
                    <a:pt x="1765" y="2679"/>
                    <a:pt x="3907" y="757"/>
                    <a:pt x="6333" y="757"/>
                  </a:cubicBezTo>
                  <a:close/>
                  <a:moveTo>
                    <a:pt x="6333" y="1"/>
                  </a:moveTo>
                  <a:cubicBezTo>
                    <a:pt x="3497" y="1"/>
                    <a:pt x="1134" y="2112"/>
                    <a:pt x="788" y="4853"/>
                  </a:cubicBezTo>
                  <a:cubicBezTo>
                    <a:pt x="284" y="5199"/>
                    <a:pt x="0" y="5735"/>
                    <a:pt x="0" y="6365"/>
                  </a:cubicBezTo>
                  <a:cubicBezTo>
                    <a:pt x="0" y="6774"/>
                    <a:pt x="158" y="7216"/>
                    <a:pt x="410" y="7531"/>
                  </a:cubicBezTo>
                  <a:cubicBezTo>
                    <a:pt x="158" y="7846"/>
                    <a:pt x="0" y="8224"/>
                    <a:pt x="0" y="8633"/>
                  </a:cubicBezTo>
                  <a:cubicBezTo>
                    <a:pt x="0" y="9011"/>
                    <a:pt x="126" y="9421"/>
                    <a:pt x="410" y="9736"/>
                  </a:cubicBezTo>
                  <a:cubicBezTo>
                    <a:pt x="158" y="10051"/>
                    <a:pt x="0" y="10429"/>
                    <a:pt x="0" y="10839"/>
                  </a:cubicBezTo>
                  <a:cubicBezTo>
                    <a:pt x="0" y="11847"/>
                    <a:pt x="819" y="12666"/>
                    <a:pt x="1859" y="12666"/>
                  </a:cubicBezTo>
                  <a:lnTo>
                    <a:pt x="10869" y="12666"/>
                  </a:lnTo>
                  <a:cubicBezTo>
                    <a:pt x="11909" y="12666"/>
                    <a:pt x="12728" y="11847"/>
                    <a:pt x="12728" y="10839"/>
                  </a:cubicBezTo>
                  <a:cubicBezTo>
                    <a:pt x="12728" y="10429"/>
                    <a:pt x="12602" y="10051"/>
                    <a:pt x="12319" y="9736"/>
                  </a:cubicBezTo>
                  <a:cubicBezTo>
                    <a:pt x="12571" y="9421"/>
                    <a:pt x="12728" y="9011"/>
                    <a:pt x="12728" y="8633"/>
                  </a:cubicBezTo>
                  <a:cubicBezTo>
                    <a:pt x="12634" y="8224"/>
                    <a:pt x="12539" y="7846"/>
                    <a:pt x="12287" y="7531"/>
                  </a:cubicBezTo>
                  <a:cubicBezTo>
                    <a:pt x="12539" y="7216"/>
                    <a:pt x="12697" y="6774"/>
                    <a:pt x="12697" y="6365"/>
                  </a:cubicBezTo>
                  <a:cubicBezTo>
                    <a:pt x="12697" y="5798"/>
                    <a:pt x="12382" y="5199"/>
                    <a:pt x="11909" y="4853"/>
                  </a:cubicBezTo>
                  <a:cubicBezTo>
                    <a:pt x="11500" y="2112"/>
                    <a:pt x="9137" y="1"/>
                    <a:pt x="63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7" name="Google Shape;587;p59">
              <a:extLst>
                <a:ext uri="{FF2B5EF4-FFF2-40B4-BE49-F238E27FC236}">
                  <a16:creationId xmlns:a16="http://schemas.microsoft.com/office/drawing/2014/main" id="{D5DE3F65-AEC9-015E-FCDE-AD59BA59AB24}"/>
                </a:ext>
              </a:extLst>
            </p:cNvPr>
            <p:cNvSpPr/>
            <p:nvPr/>
          </p:nvSpPr>
          <p:spPr>
            <a:xfrm>
              <a:off x="-55170450" y="1959200"/>
              <a:ext cx="204800" cy="225300"/>
            </a:xfrm>
            <a:custGeom>
              <a:avLst/>
              <a:gdLst/>
              <a:ahLst/>
              <a:cxnLst/>
              <a:rect l="l" t="t" r="r" b="b"/>
              <a:pathLst>
                <a:path w="8192" h="9012" extrusionOk="0">
                  <a:moveTo>
                    <a:pt x="4128" y="1450"/>
                  </a:moveTo>
                  <a:cubicBezTo>
                    <a:pt x="4411" y="2017"/>
                    <a:pt x="4821" y="2490"/>
                    <a:pt x="5293" y="2836"/>
                  </a:cubicBezTo>
                  <a:cubicBezTo>
                    <a:pt x="5924" y="3340"/>
                    <a:pt x="6711" y="3624"/>
                    <a:pt x="7499" y="3687"/>
                  </a:cubicBezTo>
                  <a:cubicBezTo>
                    <a:pt x="7499" y="3813"/>
                    <a:pt x="7530" y="3970"/>
                    <a:pt x="7530" y="4096"/>
                  </a:cubicBezTo>
                  <a:lnTo>
                    <a:pt x="7530" y="5640"/>
                  </a:lnTo>
                  <a:lnTo>
                    <a:pt x="7436" y="5640"/>
                  </a:lnTo>
                  <a:cubicBezTo>
                    <a:pt x="7436" y="7089"/>
                    <a:pt x="6270" y="8224"/>
                    <a:pt x="4852" y="8224"/>
                  </a:cubicBezTo>
                  <a:lnTo>
                    <a:pt x="3340" y="8224"/>
                  </a:lnTo>
                  <a:cubicBezTo>
                    <a:pt x="1891" y="8224"/>
                    <a:pt x="757" y="7058"/>
                    <a:pt x="757" y="5640"/>
                  </a:cubicBezTo>
                  <a:lnTo>
                    <a:pt x="757" y="4096"/>
                  </a:lnTo>
                  <a:cubicBezTo>
                    <a:pt x="757" y="3970"/>
                    <a:pt x="757" y="3813"/>
                    <a:pt x="788" y="3687"/>
                  </a:cubicBezTo>
                  <a:cubicBezTo>
                    <a:pt x="1576" y="3624"/>
                    <a:pt x="2363" y="3340"/>
                    <a:pt x="2994" y="2836"/>
                  </a:cubicBezTo>
                  <a:cubicBezTo>
                    <a:pt x="3466" y="2427"/>
                    <a:pt x="3876" y="1954"/>
                    <a:pt x="4128" y="1450"/>
                  </a:cubicBezTo>
                  <a:close/>
                  <a:moveTo>
                    <a:pt x="4096" y="1"/>
                  </a:moveTo>
                  <a:cubicBezTo>
                    <a:pt x="3939" y="1"/>
                    <a:pt x="3781" y="127"/>
                    <a:pt x="3750" y="284"/>
                  </a:cubicBezTo>
                  <a:lnTo>
                    <a:pt x="3718" y="442"/>
                  </a:lnTo>
                  <a:cubicBezTo>
                    <a:pt x="3309" y="1923"/>
                    <a:pt x="1985" y="2994"/>
                    <a:pt x="442" y="2994"/>
                  </a:cubicBezTo>
                  <a:cubicBezTo>
                    <a:pt x="253" y="2994"/>
                    <a:pt x="127" y="3120"/>
                    <a:pt x="95" y="3309"/>
                  </a:cubicBezTo>
                  <a:cubicBezTo>
                    <a:pt x="32" y="3592"/>
                    <a:pt x="1" y="3876"/>
                    <a:pt x="1" y="4128"/>
                  </a:cubicBezTo>
                  <a:lnTo>
                    <a:pt x="1" y="5672"/>
                  </a:lnTo>
                  <a:cubicBezTo>
                    <a:pt x="1" y="7530"/>
                    <a:pt x="1513" y="9011"/>
                    <a:pt x="3340" y="9011"/>
                  </a:cubicBezTo>
                  <a:lnTo>
                    <a:pt x="4852" y="9011"/>
                  </a:lnTo>
                  <a:cubicBezTo>
                    <a:pt x="6711" y="9011"/>
                    <a:pt x="8192" y="7530"/>
                    <a:pt x="8192" y="5672"/>
                  </a:cubicBezTo>
                  <a:lnTo>
                    <a:pt x="8192" y="4128"/>
                  </a:lnTo>
                  <a:cubicBezTo>
                    <a:pt x="8192" y="3844"/>
                    <a:pt x="8160" y="3592"/>
                    <a:pt x="8129" y="3309"/>
                  </a:cubicBezTo>
                  <a:cubicBezTo>
                    <a:pt x="8066" y="3120"/>
                    <a:pt x="7908" y="2994"/>
                    <a:pt x="7751" y="2994"/>
                  </a:cubicBezTo>
                  <a:cubicBezTo>
                    <a:pt x="6239" y="2994"/>
                    <a:pt x="4884" y="1923"/>
                    <a:pt x="4506" y="442"/>
                  </a:cubicBezTo>
                  <a:lnTo>
                    <a:pt x="4443" y="284"/>
                  </a:lnTo>
                  <a:cubicBezTo>
                    <a:pt x="4411" y="127"/>
                    <a:pt x="4254" y="1"/>
                    <a:pt x="40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68" name="Google Shape;588;p59">
            <a:extLst>
              <a:ext uri="{FF2B5EF4-FFF2-40B4-BE49-F238E27FC236}">
                <a16:creationId xmlns:a16="http://schemas.microsoft.com/office/drawing/2014/main" id="{D0FA61CA-A4F3-1FBF-77B3-41EDEF891759}"/>
              </a:ext>
            </a:extLst>
          </p:cNvPr>
          <p:cNvSpPr txBox="1"/>
          <p:nvPr/>
        </p:nvSpPr>
        <p:spPr>
          <a:xfrm>
            <a:off x="9556983" y="4033279"/>
            <a:ext cx="1750857" cy="957567"/>
          </a:xfrm>
          <a:prstGeom prst="rect">
            <a:avLst/>
          </a:prstGeom>
          <a:noFill/>
          <a:ln>
            <a:noFill/>
          </a:ln>
        </p:spPr>
        <p:txBody>
          <a:bodyPr spcFirstLastPara="1" wrap="square" lIns="0" tIns="4775" rIns="0" bIns="0" anchor="t" anchorCtr="0">
            <a:noAutofit/>
          </a:bodyPr>
          <a:lstStyle/>
          <a:p>
            <a:pPr marL="0" marR="0" lvl="0" indent="0" algn="ctr" rtl="0">
              <a:spcBef>
                <a:spcPts val="100"/>
              </a:spcBef>
              <a:spcAft>
                <a:spcPts val="0"/>
              </a:spcAft>
              <a:buNone/>
            </a:pPr>
            <a:r>
              <a:rPr lang="en-IN" sz="1400" dirty="0">
                <a:latin typeface=""/>
              </a:rPr>
              <a:t>Partner with universities and R&amp;D institutions to drive innovation and validation.</a:t>
            </a:r>
            <a:br>
              <a:rPr lang="es" sz="1400" dirty="0">
                <a:solidFill>
                  <a:schemeClr val="dk2"/>
                </a:solidFill>
                <a:latin typeface=""/>
                <a:ea typeface="Roboto Condensed Light"/>
                <a:cs typeface="Roboto Condensed Light"/>
                <a:sym typeface="Roboto Condensed Light"/>
              </a:rPr>
            </a:br>
            <a:endParaRPr sz="1400" dirty="0">
              <a:solidFill>
                <a:schemeClr val="dk2"/>
              </a:solidFill>
              <a:latin typeface=""/>
              <a:ea typeface="Roboto Condensed Light"/>
              <a:cs typeface="Roboto Condensed Light"/>
              <a:sym typeface="Roboto Condensed Light"/>
            </a:endParaRPr>
          </a:p>
        </p:txBody>
      </p:sp>
      <p:sp>
        <p:nvSpPr>
          <p:cNvPr id="22569" name="Google Shape;589;p59">
            <a:extLst>
              <a:ext uri="{FF2B5EF4-FFF2-40B4-BE49-F238E27FC236}">
                <a16:creationId xmlns:a16="http://schemas.microsoft.com/office/drawing/2014/main" id="{205229A1-A0C2-DB76-2C15-BBEAAE3F8B61}"/>
              </a:ext>
            </a:extLst>
          </p:cNvPr>
          <p:cNvSpPr txBox="1"/>
          <p:nvPr/>
        </p:nvSpPr>
        <p:spPr>
          <a:xfrm>
            <a:off x="11864431" y="3235917"/>
            <a:ext cx="1750857" cy="885454"/>
          </a:xfrm>
          <a:prstGeom prst="rect">
            <a:avLst/>
          </a:prstGeom>
          <a:noFill/>
          <a:ln>
            <a:noFill/>
          </a:ln>
        </p:spPr>
        <p:txBody>
          <a:bodyPr spcFirstLastPara="1" wrap="square" lIns="0" tIns="4775" rIns="0" bIns="0" anchor="t" anchorCtr="0">
            <a:noAutofit/>
          </a:bodyPr>
          <a:lstStyle/>
          <a:p>
            <a:pPr marL="0" marR="0" lvl="0" indent="0" algn="ctr" rtl="0">
              <a:lnSpc>
                <a:spcPct val="100000"/>
              </a:lnSpc>
              <a:spcBef>
                <a:spcPts val="0"/>
              </a:spcBef>
              <a:spcAft>
                <a:spcPts val="0"/>
              </a:spcAft>
              <a:buNone/>
            </a:pPr>
            <a:r>
              <a:rPr lang="en-IN" sz="1400" dirty="0">
                <a:latin typeface=""/>
              </a:rPr>
              <a:t>Align with environmental groups and nonprofits for ESG goals and community impact.</a:t>
            </a:r>
            <a:endParaRPr sz="1400" dirty="0">
              <a:solidFill>
                <a:schemeClr val="dk2"/>
              </a:solidFill>
              <a:latin typeface=""/>
              <a:ea typeface="Roboto Condensed Light"/>
              <a:cs typeface="Roboto Condensed Light"/>
              <a:sym typeface="Roboto Condensed Light"/>
            </a:endParaRPr>
          </a:p>
        </p:txBody>
      </p:sp>
      <p:sp>
        <p:nvSpPr>
          <p:cNvPr id="22570" name="Google Shape;590;p59">
            <a:extLst>
              <a:ext uri="{FF2B5EF4-FFF2-40B4-BE49-F238E27FC236}">
                <a16:creationId xmlns:a16="http://schemas.microsoft.com/office/drawing/2014/main" id="{E8C174BA-4496-F279-A439-3290FE65C532}"/>
              </a:ext>
            </a:extLst>
          </p:cNvPr>
          <p:cNvSpPr txBox="1"/>
          <p:nvPr/>
        </p:nvSpPr>
        <p:spPr>
          <a:xfrm>
            <a:off x="7521768" y="3235917"/>
            <a:ext cx="1750857" cy="885454"/>
          </a:xfrm>
          <a:prstGeom prst="rect">
            <a:avLst/>
          </a:prstGeom>
          <a:noFill/>
          <a:ln>
            <a:noFill/>
          </a:ln>
        </p:spPr>
        <p:txBody>
          <a:bodyPr spcFirstLastPara="1" wrap="square" lIns="0" tIns="4775" rIns="0" bIns="0" anchor="t" anchorCtr="0">
            <a:noAutofit/>
          </a:bodyPr>
          <a:lstStyle/>
          <a:p>
            <a:pPr marL="0" marR="0" lvl="0" indent="0" algn="ctr" rtl="0">
              <a:lnSpc>
                <a:spcPct val="100000"/>
              </a:lnSpc>
              <a:spcBef>
                <a:spcPts val="0"/>
              </a:spcBef>
              <a:spcAft>
                <a:spcPts val="0"/>
              </a:spcAft>
              <a:buNone/>
            </a:pPr>
            <a:r>
              <a:rPr lang="en-IN" sz="1400" dirty="0">
                <a:latin typeface=""/>
              </a:rPr>
              <a:t>Engage influencers, educators, and media for credibility, awareness, and knowledge sharing.</a:t>
            </a:r>
            <a:endParaRPr sz="1400" dirty="0">
              <a:solidFill>
                <a:schemeClr val="dk2"/>
              </a:solidFill>
              <a:latin typeface=""/>
              <a:ea typeface="Roboto Condensed Light"/>
              <a:cs typeface="Roboto Condensed Light"/>
              <a:sym typeface="Roboto Condensed Light"/>
            </a:endParaRPr>
          </a:p>
        </p:txBody>
      </p:sp>
      <p:grpSp>
        <p:nvGrpSpPr>
          <p:cNvPr id="22571" name="Google Shape;5591;p78">
            <a:extLst>
              <a:ext uri="{FF2B5EF4-FFF2-40B4-BE49-F238E27FC236}">
                <a16:creationId xmlns:a16="http://schemas.microsoft.com/office/drawing/2014/main" id="{A6178AE0-498F-532D-6BC7-8759BF692F1C}"/>
              </a:ext>
            </a:extLst>
          </p:cNvPr>
          <p:cNvGrpSpPr/>
          <p:nvPr/>
        </p:nvGrpSpPr>
        <p:grpSpPr>
          <a:xfrm>
            <a:off x="1158056" y="2002085"/>
            <a:ext cx="499919" cy="473212"/>
            <a:chOff x="-56766175" y="3198925"/>
            <a:chExt cx="279625" cy="319000"/>
          </a:xfrm>
          <a:solidFill>
            <a:schemeClr val="tx1"/>
          </a:solidFill>
        </p:grpSpPr>
        <p:sp>
          <p:nvSpPr>
            <p:cNvPr id="22572" name="Google Shape;5592;p78">
              <a:extLst>
                <a:ext uri="{FF2B5EF4-FFF2-40B4-BE49-F238E27FC236}">
                  <a16:creationId xmlns:a16="http://schemas.microsoft.com/office/drawing/2014/main" id="{72946C28-A8F3-5014-7939-1564A7477989}"/>
                </a:ext>
              </a:extLst>
            </p:cNvPr>
            <p:cNvSpPr/>
            <p:nvPr/>
          </p:nvSpPr>
          <p:spPr>
            <a:xfrm>
              <a:off x="-56766175" y="3335975"/>
              <a:ext cx="18925" cy="63825"/>
            </a:xfrm>
            <a:custGeom>
              <a:avLst/>
              <a:gdLst/>
              <a:ahLst/>
              <a:cxnLst/>
              <a:rect l="l" t="t" r="r" b="b"/>
              <a:pathLst>
                <a:path w="757" h="2553" extrusionOk="0">
                  <a:moveTo>
                    <a:pt x="757" y="0"/>
                  </a:moveTo>
                  <a:cubicBezTo>
                    <a:pt x="316" y="221"/>
                    <a:pt x="1" y="693"/>
                    <a:pt x="1" y="1260"/>
                  </a:cubicBezTo>
                  <a:cubicBezTo>
                    <a:pt x="1" y="1796"/>
                    <a:pt x="316" y="2269"/>
                    <a:pt x="757" y="2552"/>
                  </a:cubicBezTo>
                  <a:lnTo>
                    <a:pt x="757" y="158"/>
                  </a:lnTo>
                  <a:lnTo>
                    <a:pt x="75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3" name="Google Shape;5593;p78">
              <a:extLst>
                <a:ext uri="{FF2B5EF4-FFF2-40B4-BE49-F238E27FC236}">
                  <a16:creationId xmlns:a16="http://schemas.microsoft.com/office/drawing/2014/main" id="{06CC3ACF-73E9-D1DF-16E2-528197399A29}"/>
                </a:ext>
              </a:extLst>
            </p:cNvPr>
            <p:cNvSpPr/>
            <p:nvPr/>
          </p:nvSpPr>
          <p:spPr>
            <a:xfrm>
              <a:off x="-56747275" y="3198925"/>
              <a:ext cx="222925" cy="93750"/>
            </a:xfrm>
            <a:custGeom>
              <a:avLst/>
              <a:gdLst/>
              <a:ahLst/>
              <a:cxnLst/>
              <a:rect l="l" t="t" r="r" b="b"/>
              <a:pathLst>
                <a:path w="8917" h="3750" extrusionOk="0">
                  <a:moveTo>
                    <a:pt x="347" y="0"/>
                  </a:moveTo>
                  <a:cubicBezTo>
                    <a:pt x="158" y="0"/>
                    <a:pt x="1" y="158"/>
                    <a:pt x="32" y="347"/>
                  </a:cubicBezTo>
                  <a:cubicBezTo>
                    <a:pt x="410" y="2269"/>
                    <a:pt x="2080" y="3749"/>
                    <a:pt x="4096" y="3749"/>
                  </a:cubicBezTo>
                  <a:lnTo>
                    <a:pt x="8917" y="3749"/>
                  </a:lnTo>
                  <a:cubicBezTo>
                    <a:pt x="8728" y="1639"/>
                    <a:pt x="6995" y="0"/>
                    <a:pt x="48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4" name="Google Shape;5594;p78">
              <a:extLst>
                <a:ext uri="{FF2B5EF4-FFF2-40B4-BE49-F238E27FC236}">
                  <a16:creationId xmlns:a16="http://schemas.microsoft.com/office/drawing/2014/main" id="{60A7E3E7-1357-D398-72D4-D404FCF19C3D}"/>
                </a:ext>
              </a:extLst>
            </p:cNvPr>
            <p:cNvSpPr/>
            <p:nvPr/>
          </p:nvSpPr>
          <p:spPr>
            <a:xfrm>
              <a:off x="-56710250" y="3348575"/>
              <a:ext cx="55150" cy="55150"/>
            </a:xfrm>
            <a:custGeom>
              <a:avLst/>
              <a:gdLst/>
              <a:ahLst/>
              <a:cxnLst/>
              <a:rect l="l" t="t" r="r" b="b"/>
              <a:pathLst>
                <a:path w="2206" h="2206" extrusionOk="0">
                  <a:moveTo>
                    <a:pt x="1103" y="0"/>
                  </a:moveTo>
                  <a:cubicBezTo>
                    <a:pt x="473" y="0"/>
                    <a:pt x="0" y="504"/>
                    <a:pt x="0" y="1103"/>
                  </a:cubicBezTo>
                  <a:cubicBezTo>
                    <a:pt x="0" y="1670"/>
                    <a:pt x="504" y="2206"/>
                    <a:pt x="1103" y="2206"/>
                  </a:cubicBezTo>
                  <a:cubicBezTo>
                    <a:pt x="1733" y="2206"/>
                    <a:pt x="2206" y="1702"/>
                    <a:pt x="2206" y="1103"/>
                  </a:cubicBezTo>
                  <a:cubicBezTo>
                    <a:pt x="2206" y="504"/>
                    <a:pt x="1733" y="0"/>
                    <a:pt x="11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5" name="Google Shape;5595;p78">
              <a:extLst>
                <a:ext uri="{FF2B5EF4-FFF2-40B4-BE49-F238E27FC236}">
                  <a16:creationId xmlns:a16="http://schemas.microsoft.com/office/drawing/2014/main" id="{4FE9A586-23EF-387A-F40C-746E855FEF38}"/>
                </a:ext>
              </a:extLst>
            </p:cNvPr>
            <p:cNvSpPr/>
            <p:nvPr/>
          </p:nvSpPr>
          <p:spPr>
            <a:xfrm>
              <a:off x="-56597625" y="3349350"/>
              <a:ext cx="55150" cy="55175"/>
            </a:xfrm>
            <a:custGeom>
              <a:avLst/>
              <a:gdLst/>
              <a:ahLst/>
              <a:cxnLst/>
              <a:rect l="l" t="t" r="r" b="b"/>
              <a:pathLst>
                <a:path w="2206" h="2207" extrusionOk="0">
                  <a:moveTo>
                    <a:pt x="1103" y="1"/>
                  </a:moveTo>
                  <a:cubicBezTo>
                    <a:pt x="473" y="1"/>
                    <a:pt x="1" y="505"/>
                    <a:pt x="1" y="1103"/>
                  </a:cubicBezTo>
                  <a:cubicBezTo>
                    <a:pt x="1" y="1702"/>
                    <a:pt x="473" y="2206"/>
                    <a:pt x="1103" y="2206"/>
                  </a:cubicBezTo>
                  <a:cubicBezTo>
                    <a:pt x="1702" y="2206"/>
                    <a:pt x="2206" y="1702"/>
                    <a:pt x="2206" y="1103"/>
                  </a:cubicBezTo>
                  <a:cubicBezTo>
                    <a:pt x="2206" y="505"/>
                    <a:pt x="1702" y="1"/>
                    <a:pt x="11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6" name="Google Shape;5596;p78">
              <a:extLst>
                <a:ext uri="{FF2B5EF4-FFF2-40B4-BE49-F238E27FC236}">
                  <a16:creationId xmlns:a16="http://schemas.microsoft.com/office/drawing/2014/main" id="{53279E2B-C8CB-42AB-D875-B874FB746CCE}"/>
                </a:ext>
              </a:extLst>
            </p:cNvPr>
            <p:cNvSpPr/>
            <p:nvPr/>
          </p:nvSpPr>
          <p:spPr>
            <a:xfrm>
              <a:off x="-56727575" y="3376925"/>
              <a:ext cx="204800" cy="141000"/>
            </a:xfrm>
            <a:custGeom>
              <a:avLst/>
              <a:gdLst/>
              <a:ahLst/>
              <a:cxnLst/>
              <a:rect l="l" t="t" r="r" b="b"/>
              <a:pathLst>
                <a:path w="8192" h="5640" extrusionOk="0">
                  <a:moveTo>
                    <a:pt x="5104" y="2174"/>
                  </a:moveTo>
                  <a:cubicBezTo>
                    <a:pt x="5199" y="2174"/>
                    <a:pt x="5293" y="2206"/>
                    <a:pt x="5356" y="2269"/>
                  </a:cubicBezTo>
                  <a:cubicBezTo>
                    <a:pt x="5545" y="2395"/>
                    <a:pt x="5545" y="2647"/>
                    <a:pt x="5388" y="2804"/>
                  </a:cubicBezTo>
                  <a:cubicBezTo>
                    <a:pt x="5041" y="3151"/>
                    <a:pt x="4569" y="3340"/>
                    <a:pt x="4096" y="3340"/>
                  </a:cubicBezTo>
                  <a:cubicBezTo>
                    <a:pt x="3560" y="3340"/>
                    <a:pt x="3088" y="3151"/>
                    <a:pt x="2741" y="2804"/>
                  </a:cubicBezTo>
                  <a:cubicBezTo>
                    <a:pt x="2584" y="2647"/>
                    <a:pt x="2584" y="2395"/>
                    <a:pt x="2741" y="2269"/>
                  </a:cubicBezTo>
                  <a:cubicBezTo>
                    <a:pt x="2820" y="2206"/>
                    <a:pt x="2922" y="2174"/>
                    <a:pt x="3021" y="2174"/>
                  </a:cubicBezTo>
                  <a:cubicBezTo>
                    <a:pt x="3119" y="2174"/>
                    <a:pt x="3214" y="2206"/>
                    <a:pt x="3277" y="2269"/>
                  </a:cubicBezTo>
                  <a:cubicBezTo>
                    <a:pt x="3482" y="2489"/>
                    <a:pt x="3765" y="2600"/>
                    <a:pt x="4053" y="2600"/>
                  </a:cubicBezTo>
                  <a:cubicBezTo>
                    <a:pt x="4340" y="2600"/>
                    <a:pt x="4632" y="2489"/>
                    <a:pt x="4852" y="2269"/>
                  </a:cubicBezTo>
                  <a:cubicBezTo>
                    <a:pt x="4915" y="2206"/>
                    <a:pt x="5010" y="2174"/>
                    <a:pt x="5104" y="2174"/>
                  </a:cubicBezTo>
                  <a:close/>
                  <a:moveTo>
                    <a:pt x="0" y="0"/>
                  </a:moveTo>
                  <a:lnTo>
                    <a:pt x="0" y="1513"/>
                  </a:lnTo>
                  <a:cubicBezTo>
                    <a:pt x="0" y="3623"/>
                    <a:pt x="1639" y="5451"/>
                    <a:pt x="3718" y="5640"/>
                  </a:cubicBezTo>
                  <a:lnTo>
                    <a:pt x="3718" y="4537"/>
                  </a:lnTo>
                  <a:cubicBezTo>
                    <a:pt x="3718" y="4348"/>
                    <a:pt x="3875" y="4191"/>
                    <a:pt x="4096" y="4191"/>
                  </a:cubicBezTo>
                  <a:cubicBezTo>
                    <a:pt x="4285" y="4191"/>
                    <a:pt x="4442" y="4348"/>
                    <a:pt x="4442" y="4537"/>
                  </a:cubicBezTo>
                  <a:lnTo>
                    <a:pt x="4442" y="5640"/>
                  </a:lnTo>
                  <a:cubicBezTo>
                    <a:pt x="6522" y="5451"/>
                    <a:pt x="8192" y="3623"/>
                    <a:pt x="8192" y="1513"/>
                  </a:cubicBezTo>
                  <a:lnTo>
                    <a:pt x="8192" y="0"/>
                  </a:lnTo>
                  <a:cubicBezTo>
                    <a:pt x="8192" y="1009"/>
                    <a:pt x="7309" y="1859"/>
                    <a:pt x="6301" y="1859"/>
                  </a:cubicBezTo>
                  <a:cubicBezTo>
                    <a:pt x="5388" y="1859"/>
                    <a:pt x="4632" y="1229"/>
                    <a:pt x="4474" y="347"/>
                  </a:cubicBezTo>
                  <a:lnTo>
                    <a:pt x="3655" y="347"/>
                  </a:lnTo>
                  <a:cubicBezTo>
                    <a:pt x="3497" y="1229"/>
                    <a:pt x="2710" y="1859"/>
                    <a:pt x="1828" y="1859"/>
                  </a:cubicBezTo>
                  <a:cubicBezTo>
                    <a:pt x="819" y="1859"/>
                    <a:pt x="0" y="1009"/>
                    <a:pt x="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7" name="Google Shape;5597;p78">
              <a:extLst>
                <a:ext uri="{FF2B5EF4-FFF2-40B4-BE49-F238E27FC236}">
                  <a16:creationId xmlns:a16="http://schemas.microsoft.com/office/drawing/2014/main" id="{41097CA5-2102-D6B2-277E-242686FDCD07}"/>
                </a:ext>
              </a:extLst>
            </p:cNvPr>
            <p:cNvSpPr/>
            <p:nvPr/>
          </p:nvSpPr>
          <p:spPr>
            <a:xfrm>
              <a:off x="-56729150" y="3289500"/>
              <a:ext cx="204000" cy="87450"/>
            </a:xfrm>
            <a:custGeom>
              <a:avLst/>
              <a:gdLst/>
              <a:ahLst/>
              <a:cxnLst/>
              <a:rect l="l" t="t" r="r" b="b"/>
              <a:pathLst>
                <a:path w="8160" h="3498" extrusionOk="0">
                  <a:moveTo>
                    <a:pt x="567" y="0"/>
                  </a:moveTo>
                  <a:cubicBezTo>
                    <a:pt x="221" y="630"/>
                    <a:pt x="0" y="1292"/>
                    <a:pt x="0" y="2017"/>
                  </a:cubicBezTo>
                  <a:lnTo>
                    <a:pt x="0" y="3497"/>
                  </a:lnTo>
                  <a:cubicBezTo>
                    <a:pt x="0" y="2489"/>
                    <a:pt x="851" y="1639"/>
                    <a:pt x="1859" y="1639"/>
                  </a:cubicBezTo>
                  <a:cubicBezTo>
                    <a:pt x="2773" y="1639"/>
                    <a:pt x="3529" y="2269"/>
                    <a:pt x="3686" y="3151"/>
                  </a:cubicBezTo>
                  <a:lnTo>
                    <a:pt x="4505" y="3151"/>
                  </a:lnTo>
                  <a:cubicBezTo>
                    <a:pt x="4663" y="2269"/>
                    <a:pt x="5451" y="1639"/>
                    <a:pt x="6333" y="1639"/>
                  </a:cubicBezTo>
                  <a:cubicBezTo>
                    <a:pt x="7341" y="1639"/>
                    <a:pt x="8160" y="2489"/>
                    <a:pt x="8160" y="3497"/>
                  </a:cubicBezTo>
                  <a:lnTo>
                    <a:pt x="8160" y="914"/>
                  </a:lnTo>
                  <a:lnTo>
                    <a:pt x="3340" y="914"/>
                  </a:lnTo>
                  <a:cubicBezTo>
                    <a:pt x="2332" y="851"/>
                    <a:pt x="1355" y="536"/>
                    <a:pt x="5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8" name="Google Shape;5598;p78">
              <a:extLst>
                <a:ext uri="{FF2B5EF4-FFF2-40B4-BE49-F238E27FC236}">
                  <a16:creationId xmlns:a16="http://schemas.microsoft.com/office/drawing/2014/main" id="{C5BC64E0-63D6-1A00-74FB-8B222A740E2E}"/>
                </a:ext>
              </a:extLst>
            </p:cNvPr>
            <p:cNvSpPr/>
            <p:nvPr/>
          </p:nvSpPr>
          <p:spPr>
            <a:xfrm>
              <a:off x="-56505475" y="3335975"/>
              <a:ext cx="18925" cy="63825"/>
            </a:xfrm>
            <a:custGeom>
              <a:avLst/>
              <a:gdLst/>
              <a:ahLst/>
              <a:cxnLst/>
              <a:rect l="l" t="t" r="r" b="b"/>
              <a:pathLst>
                <a:path w="757" h="2553" extrusionOk="0">
                  <a:moveTo>
                    <a:pt x="1" y="0"/>
                  </a:moveTo>
                  <a:lnTo>
                    <a:pt x="1" y="2552"/>
                  </a:lnTo>
                  <a:cubicBezTo>
                    <a:pt x="442" y="2269"/>
                    <a:pt x="757" y="1796"/>
                    <a:pt x="757" y="1260"/>
                  </a:cubicBezTo>
                  <a:cubicBezTo>
                    <a:pt x="757" y="693"/>
                    <a:pt x="473" y="221"/>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80" name="TextBox 22579">
            <a:extLst>
              <a:ext uri="{FF2B5EF4-FFF2-40B4-BE49-F238E27FC236}">
                <a16:creationId xmlns:a16="http://schemas.microsoft.com/office/drawing/2014/main" id="{42759C7E-8084-406D-3689-5E3A7F79A94B}"/>
              </a:ext>
            </a:extLst>
          </p:cNvPr>
          <p:cNvSpPr txBox="1"/>
          <p:nvPr/>
        </p:nvSpPr>
        <p:spPr>
          <a:xfrm>
            <a:off x="504270" y="6729109"/>
            <a:ext cx="7324530" cy="1200329"/>
          </a:xfrm>
          <a:prstGeom prst="rect">
            <a:avLst/>
          </a:prstGeom>
          <a:noFill/>
        </p:spPr>
        <p:txBody>
          <a:bodyPr wrap="square">
            <a:spAutoFit/>
          </a:bodyPr>
          <a:lstStyle/>
          <a:p>
            <a:r>
              <a:rPr lang="en-IN" b="1" dirty="0">
                <a:latin typeface=""/>
              </a:rPr>
              <a:t>Partnership Approach:</a:t>
            </a:r>
            <a:endParaRPr lang="en-IN" dirty="0">
              <a:latin typeface=""/>
            </a:endParaRPr>
          </a:p>
          <a:p>
            <a:pPr>
              <a:buFont typeface="Arial" panose="020B0604020202020204" pitchFamily="34" charset="0"/>
              <a:buChar char="•"/>
            </a:pPr>
            <a:r>
              <a:rPr lang="en-IN" dirty="0">
                <a:latin typeface=""/>
              </a:rPr>
              <a:t>Shared success metrics</a:t>
            </a:r>
          </a:p>
          <a:p>
            <a:pPr>
              <a:buFont typeface="Arial" panose="020B0604020202020204" pitchFamily="34" charset="0"/>
              <a:buChar char="•"/>
            </a:pPr>
            <a:r>
              <a:rPr lang="en-IN" dirty="0">
                <a:latin typeface=""/>
              </a:rPr>
              <a:t>Strategic communication</a:t>
            </a:r>
          </a:p>
          <a:p>
            <a:pPr>
              <a:buFont typeface="Arial" panose="020B0604020202020204" pitchFamily="34" charset="0"/>
              <a:buChar char="•"/>
            </a:pPr>
            <a:endParaRPr lang="en-IN" dirty="0">
              <a:latin typeface=""/>
            </a:endParaRPr>
          </a:p>
        </p:txBody>
      </p:sp>
      <p:sp>
        <p:nvSpPr>
          <p:cNvPr id="22582" name="TextBox 22581">
            <a:extLst>
              <a:ext uri="{FF2B5EF4-FFF2-40B4-BE49-F238E27FC236}">
                <a16:creationId xmlns:a16="http://schemas.microsoft.com/office/drawing/2014/main" id="{D1B6B59A-E287-50E3-D263-B030E91F2E36}"/>
              </a:ext>
            </a:extLst>
          </p:cNvPr>
          <p:cNvSpPr txBox="1"/>
          <p:nvPr/>
        </p:nvSpPr>
        <p:spPr>
          <a:xfrm>
            <a:off x="4115340" y="6734376"/>
            <a:ext cx="7324530" cy="923330"/>
          </a:xfrm>
          <a:prstGeom prst="rect">
            <a:avLst/>
          </a:prstGeom>
          <a:noFill/>
        </p:spPr>
        <p:txBody>
          <a:bodyPr wrap="square">
            <a:spAutoFit/>
          </a:bodyPr>
          <a:lstStyle/>
          <a:p>
            <a:pPr>
              <a:buFont typeface="Arial" panose="020B0604020202020204" pitchFamily="34" charset="0"/>
              <a:buChar char="•"/>
            </a:pPr>
            <a:r>
              <a:rPr lang="en-IN" dirty="0">
                <a:latin typeface=""/>
              </a:rPr>
              <a:t>Recognition programs</a:t>
            </a:r>
          </a:p>
          <a:p>
            <a:pPr>
              <a:buFont typeface="Arial" panose="020B0604020202020204" pitchFamily="34" charset="0"/>
              <a:buChar char="•"/>
            </a:pPr>
            <a:r>
              <a:rPr lang="en-IN" dirty="0">
                <a:latin typeface=""/>
              </a:rPr>
              <a:t>Innovation collaboration</a:t>
            </a:r>
          </a:p>
          <a:p>
            <a:pPr>
              <a:buFont typeface="Arial" panose="020B0604020202020204" pitchFamily="34" charset="0"/>
              <a:buChar char="•"/>
            </a:pPr>
            <a:r>
              <a:rPr lang="en-IN" dirty="0">
                <a:latin typeface=""/>
              </a:rPr>
              <a:t>Long-term commitment</a:t>
            </a:r>
            <a:endParaRPr lang="en-US" dirty="0">
              <a:latin typeface=""/>
            </a:endParaRPr>
          </a:p>
        </p:txBody>
      </p:sp>
    </p:spTree>
    <p:extLst>
      <p:ext uri="{BB962C8B-B14F-4D97-AF65-F5344CB8AC3E}">
        <p14:creationId xmlns:p14="http://schemas.microsoft.com/office/powerpoint/2010/main" val="3382175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6EF681-02E0-424D-D975-BAA93FAA69EB}"/>
              </a:ext>
            </a:extLst>
          </p:cNvPr>
          <p:cNvPicPr>
            <a:picLocks noChangeAspect="1"/>
          </p:cNvPicPr>
          <p:nvPr/>
        </p:nvPicPr>
        <p:blipFill>
          <a:blip r:embed="rId2"/>
          <a:stretch>
            <a:fillRect/>
          </a:stretch>
        </p:blipFill>
        <p:spPr>
          <a:xfrm>
            <a:off x="0" y="3032585"/>
            <a:ext cx="14630400" cy="5002059"/>
          </a:xfrm>
          <a:prstGeom prst="rect">
            <a:avLst/>
          </a:prstGeom>
        </p:spPr>
      </p:pic>
      <p:sp>
        <p:nvSpPr>
          <p:cNvPr id="3" name="Rectangle 2">
            <a:extLst>
              <a:ext uri="{FF2B5EF4-FFF2-40B4-BE49-F238E27FC236}">
                <a16:creationId xmlns:a16="http://schemas.microsoft.com/office/drawing/2014/main" id="{215CFAFA-DF5C-B250-4064-08E5A354A8C7}"/>
              </a:ext>
            </a:extLst>
          </p:cNvPr>
          <p:cNvSpPr/>
          <p:nvPr/>
        </p:nvSpPr>
        <p:spPr>
          <a:xfrm>
            <a:off x="0" y="8015984"/>
            <a:ext cx="14630400" cy="2232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09E87BC-A54D-EB04-9398-FD627394785B}"/>
              </a:ext>
            </a:extLst>
          </p:cNvPr>
          <p:cNvSpPr txBox="1"/>
          <p:nvPr/>
        </p:nvSpPr>
        <p:spPr>
          <a:xfrm>
            <a:off x="3652935" y="400230"/>
            <a:ext cx="7324530" cy="810478"/>
          </a:xfrm>
          <a:prstGeom prst="rect">
            <a:avLst/>
          </a:prstGeom>
          <a:noFill/>
        </p:spPr>
        <p:txBody>
          <a:bodyPr wrap="square">
            <a:spAutoFit/>
          </a:bodyPr>
          <a:lstStyle/>
          <a:p>
            <a:pPr marL="0" indent="0" algn="ctr">
              <a:lnSpc>
                <a:spcPts val="5550"/>
              </a:lnSpc>
              <a:buNone/>
            </a:pPr>
            <a:r>
              <a:rPr lang="en-US" sz="5000" dirty="0"/>
              <a:t>Mission &amp; </a:t>
            </a:r>
            <a:r>
              <a:rPr lang="en-US" sz="5000" dirty="0">
                <a:solidFill>
                  <a:schemeClr val="accent6">
                    <a:lumMod val="75000"/>
                  </a:schemeClr>
                </a:solidFill>
              </a:rPr>
              <a:t>Vision</a:t>
            </a:r>
          </a:p>
        </p:txBody>
      </p:sp>
      <p:sp>
        <p:nvSpPr>
          <p:cNvPr id="7" name="Text 1">
            <a:extLst>
              <a:ext uri="{FF2B5EF4-FFF2-40B4-BE49-F238E27FC236}">
                <a16:creationId xmlns:a16="http://schemas.microsoft.com/office/drawing/2014/main" id="{69875D2B-FDEE-5D9D-52B7-E2A3CB8D825B}"/>
              </a:ext>
            </a:extLst>
          </p:cNvPr>
          <p:cNvSpPr/>
          <p:nvPr/>
        </p:nvSpPr>
        <p:spPr>
          <a:xfrm>
            <a:off x="719830" y="1255720"/>
            <a:ext cx="13761280" cy="2903220"/>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Welcome to HydroPod, where we're not just growing plants, we're cultivating a future of sustainable, accessible, and personalized agriculture. </a:t>
            </a:r>
          </a:p>
          <a:p>
            <a:pPr marL="0" indent="0" algn="l">
              <a:lnSpc>
                <a:spcPts val="2850"/>
              </a:lnSpc>
              <a:buNone/>
            </a:pPr>
            <a:r>
              <a:rPr lang="en-US" sz="1750" b="1" dirty="0">
                <a:solidFill>
                  <a:srgbClr val="1D4F10"/>
                </a:solidFill>
                <a:latin typeface="Lora" pitchFamily="34" charset="0"/>
                <a:ea typeface="Lora" pitchFamily="34" charset="-122"/>
                <a:cs typeface="Lora" pitchFamily="34" charset="-120"/>
              </a:rPr>
              <a:t>Vision </a:t>
            </a:r>
            <a:r>
              <a:rPr lang="en-US" sz="1750" b="1" dirty="0">
                <a:solidFill>
                  <a:srgbClr val="2C2821"/>
                </a:solidFill>
                <a:latin typeface="Lora" pitchFamily="34" charset="0"/>
                <a:ea typeface="Lora" pitchFamily="34" charset="-122"/>
                <a:cs typeface="Lora" pitchFamily="34" charset="-120"/>
              </a:rPr>
              <a:t>-</a:t>
            </a:r>
            <a:r>
              <a:rPr lang="en-IN" sz="1600" dirty="0"/>
              <a:t>"</a:t>
            </a:r>
            <a:r>
              <a:rPr lang="en-IN" sz="1600" dirty="0">
                <a:solidFill>
                  <a:srgbClr val="2C2821"/>
                </a:solidFill>
                <a:latin typeface="Lora" pitchFamily="34" charset="0"/>
              </a:rPr>
              <a:t>Empowering every home with sustainable, smart, and efficient agriculture—reshaping the future of home farming, one pod at a time.”</a:t>
            </a:r>
          </a:p>
          <a:p>
            <a:pPr marL="0" indent="0" algn="l">
              <a:lnSpc>
                <a:spcPts val="2850"/>
              </a:lnSpc>
              <a:buNone/>
            </a:pPr>
            <a:r>
              <a:rPr lang="en-US" b="1" dirty="0">
                <a:solidFill>
                  <a:srgbClr val="1D4F10"/>
                </a:solidFill>
                <a:latin typeface="Lora" pitchFamily="34" charset="0"/>
              </a:rPr>
              <a:t>Mission -</a:t>
            </a:r>
            <a:r>
              <a:rPr lang="en-IN" dirty="0"/>
              <a:t> "</a:t>
            </a:r>
            <a:r>
              <a:rPr lang="en-IN" sz="1750" dirty="0">
                <a:solidFill>
                  <a:srgbClr val="2C2821"/>
                </a:solidFill>
                <a:latin typeface="Lora" pitchFamily="34" charset="0"/>
              </a:rPr>
              <a:t>T</a:t>
            </a:r>
            <a:r>
              <a:rPr lang="en-IN" sz="1600" dirty="0">
                <a:solidFill>
                  <a:srgbClr val="2C2821"/>
                </a:solidFill>
                <a:latin typeface="Lora" pitchFamily="34" charset="0"/>
              </a:rPr>
              <a:t>o revolutionize home agriculture by providing innovative, affordable, and technology-driven hydroponic solutions that enable individuals to grow fresh, nutritious produce effortlessly while promoting sustainability and self-sufficiency."</a:t>
            </a:r>
            <a:endParaRPr lang="en-US" sz="1600" dirty="0">
              <a:solidFill>
                <a:srgbClr val="2C2821"/>
              </a:solidFill>
              <a:latin typeface="Lora" pitchFamily="34" charset="0"/>
            </a:endParaRPr>
          </a:p>
        </p:txBody>
      </p:sp>
    </p:spTree>
    <p:extLst>
      <p:ext uri="{BB962C8B-B14F-4D97-AF65-F5344CB8AC3E}">
        <p14:creationId xmlns:p14="http://schemas.microsoft.com/office/powerpoint/2010/main" val="1411448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EC669C6-6792-A932-41A6-99DF03990607}"/>
              </a:ext>
            </a:extLst>
          </p:cNvPr>
          <p:cNvPicPr>
            <a:picLocks noChangeAspect="1"/>
          </p:cNvPicPr>
          <p:nvPr/>
        </p:nvPicPr>
        <p:blipFill>
          <a:blip r:embed="rId2"/>
          <a:stretch>
            <a:fillRect/>
          </a:stretch>
        </p:blipFill>
        <p:spPr>
          <a:xfrm>
            <a:off x="-213204" y="-122830"/>
            <a:ext cx="14891760" cy="8063129"/>
          </a:xfrm>
          <a:prstGeom prst="rect">
            <a:avLst/>
          </a:prstGeom>
        </p:spPr>
      </p:pic>
      <p:sp>
        <p:nvSpPr>
          <p:cNvPr id="3" name="Rectangle 2">
            <a:extLst>
              <a:ext uri="{FF2B5EF4-FFF2-40B4-BE49-F238E27FC236}">
                <a16:creationId xmlns:a16="http://schemas.microsoft.com/office/drawing/2014/main" id="{1B3BDFA4-6318-04E8-CBC7-8E17BAEE3BD2}"/>
              </a:ext>
            </a:extLst>
          </p:cNvPr>
          <p:cNvSpPr/>
          <p:nvPr/>
        </p:nvSpPr>
        <p:spPr>
          <a:xfrm>
            <a:off x="4899546" y="1018766"/>
            <a:ext cx="4831308" cy="996287"/>
          </a:xfrm>
          <a:prstGeom prst="rect">
            <a:avLst/>
          </a:prstGeom>
          <a:solidFill>
            <a:srgbClr val="15360D"/>
          </a:solidFill>
          <a:ln>
            <a:solidFill>
              <a:srgbClr val="15360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KEY </a:t>
            </a:r>
            <a:r>
              <a:rPr lang="en-US" sz="4800" dirty="0">
                <a:solidFill>
                  <a:schemeClr val="accent6"/>
                </a:solidFill>
              </a:rPr>
              <a:t>RESOURCES</a:t>
            </a:r>
          </a:p>
        </p:txBody>
      </p:sp>
      <p:sp>
        <p:nvSpPr>
          <p:cNvPr id="4" name="Rectangle 3">
            <a:extLst>
              <a:ext uri="{FF2B5EF4-FFF2-40B4-BE49-F238E27FC236}">
                <a16:creationId xmlns:a16="http://schemas.microsoft.com/office/drawing/2014/main" id="{460BFCE3-1E0C-E612-F5D2-DF335F231C10}"/>
              </a:ext>
            </a:extLst>
          </p:cNvPr>
          <p:cNvSpPr/>
          <p:nvPr/>
        </p:nvSpPr>
        <p:spPr>
          <a:xfrm>
            <a:off x="903026" y="5611503"/>
            <a:ext cx="12676496" cy="2235959"/>
          </a:xfrm>
          <a:prstGeom prst="rect">
            <a:avLst/>
          </a:prstGeom>
          <a:solidFill>
            <a:srgbClr val="15360D"/>
          </a:solidFill>
          <a:ln>
            <a:solidFill>
              <a:srgbClr val="15360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Box 4">
            <a:extLst>
              <a:ext uri="{FF2B5EF4-FFF2-40B4-BE49-F238E27FC236}">
                <a16:creationId xmlns:a16="http://schemas.microsoft.com/office/drawing/2014/main" id="{A66EAB53-706C-2C1E-3816-1AAADB99F279}"/>
              </a:ext>
            </a:extLst>
          </p:cNvPr>
          <p:cNvSpPr txBox="1"/>
          <p:nvPr/>
        </p:nvSpPr>
        <p:spPr>
          <a:xfrm>
            <a:off x="831714" y="4778568"/>
            <a:ext cx="3319969" cy="461665"/>
          </a:xfrm>
          <a:prstGeom prst="rect">
            <a:avLst/>
          </a:prstGeom>
          <a:noFill/>
        </p:spPr>
        <p:txBody>
          <a:bodyPr wrap="square" rtlCol="0">
            <a:spAutoFit/>
          </a:bodyPr>
          <a:lstStyle/>
          <a:p>
            <a:pPr algn="ctr"/>
            <a:r>
              <a:rPr lang="en-US" sz="2400" b="1" dirty="0">
                <a:solidFill>
                  <a:schemeClr val="bg1"/>
                </a:solidFill>
              </a:rPr>
              <a:t>   Physical Resources</a:t>
            </a:r>
          </a:p>
        </p:txBody>
      </p:sp>
      <p:sp>
        <p:nvSpPr>
          <p:cNvPr id="6" name="TextBox 5">
            <a:extLst>
              <a:ext uri="{FF2B5EF4-FFF2-40B4-BE49-F238E27FC236}">
                <a16:creationId xmlns:a16="http://schemas.microsoft.com/office/drawing/2014/main" id="{E99D1B44-A62B-781F-0402-81EE639BA408}"/>
              </a:ext>
            </a:extLst>
          </p:cNvPr>
          <p:cNvSpPr txBox="1"/>
          <p:nvPr/>
        </p:nvSpPr>
        <p:spPr>
          <a:xfrm>
            <a:off x="3358168" y="2413285"/>
            <a:ext cx="3868616" cy="461665"/>
          </a:xfrm>
          <a:prstGeom prst="rect">
            <a:avLst/>
          </a:prstGeom>
          <a:noFill/>
        </p:spPr>
        <p:txBody>
          <a:bodyPr wrap="square" rtlCol="0">
            <a:spAutoFit/>
          </a:bodyPr>
          <a:lstStyle/>
          <a:p>
            <a:pPr algn="ctr"/>
            <a:r>
              <a:rPr lang="en-IN" sz="2400" b="1" dirty="0">
                <a:solidFill>
                  <a:schemeClr val="bg1"/>
                </a:solidFill>
              </a:rPr>
              <a:t>   Financial Resources</a:t>
            </a:r>
            <a:endParaRPr lang="en-US" sz="2400" b="1" dirty="0">
              <a:solidFill>
                <a:schemeClr val="bg1"/>
              </a:solidFill>
            </a:endParaRPr>
          </a:p>
        </p:txBody>
      </p:sp>
      <p:sp>
        <p:nvSpPr>
          <p:cNvPr id="7" name="TextBox 6">
            <a:extLst>
              <a:ext uri="{FF2B5EF4-FFF2-40B4-BE49-F238E27FC236}">
                <a16:creationId xmlns:a16="http://schemas.microsoft.com/office/drawing/2014/main" id="{880202A7-13BD-94D1-7513-F1F383247E12}"/>
              </a:ext>
            </a:extLst>
          </p:cNvPr>
          <p:cNvSpPr txBox="1"/>
          <p:nvPr/>
        </p:nvSpPr>
        <p:spPr>
          <a:xfrm>
            <a:off x="6236192" y="2885186"/>
            <a:ext cx="3868616" cy="461665"/>
          </a:xfrm>
          <a:prstGeom prst="rect">
            <a:avLst/>
          </a:prstGeom>
          <a:noFill/>
        </p:spPr>
        <p:txBody>
          <a:bodyPr wrap="square" rtlCol="0">
            <a:spAutoFit/>
          </a:bodyPr>
          <a:lstStyle/>
          <a:p>
            <a:pPr algn="ctr"/>
            <a:r>
              <a:rPr lang="en-IN" sz="2400" b="1" dirty="0">
                <a:solidFill>
                  <a:schemeClr val="bg1"/>
                </a:solidFill>
              </a:rPr>
              <a:t>Human Resources</a:t>
            </a:r>
            <a:endParaRPr lang="en-US" sz="2400" b="1" dirty="0">
              <a:solidFill>
                <a:schemeClr val="bg1"/>
              </a:solidFill>
            </a:endParaRPr>
          </a:p>
        </p:txBody>
      </p:sp>
      <p:sp>
        <p:nvSpPr>
          <p:cNvPr id="8" name="TextBox 7">
            <a:extLst>
              <a:ext uri="{FF2B5EF4-FFF2-40B4-BE49-F238E27FC236}">
                <a16:creationId xmlns:a16="http://schemas.microsoft.com/office/drawing/2014/main" id="{C4033B4D-A2E4-CA5E-7B0E-501C7A568E79}"/>
              </a:ext>
            </a:extLst>
          </p:cNvPr>
          <p:cNvSpPr txBox="1"/>
          <p:nvPr/>
        </p:nvSpPr>
        <p:spPr>
          <a:xfrm>
            <a:off x="10292686" y="4877871"/>
            <a:ext cx="5092501" cy="461665"/>
          </a:xfrm>
          <a:prstGeom prst="rect">
            <a:avLst/>
          </a:prstGeom>
          <a:noFill/>
        </p:spPr>
        <p:txBody>
          <a:bodyPr wrap="square">
            <a:spAutoFit/>
          </a:bodyPr>
          <a:lstStyle/>
          <a:p>
            <a:r>
              <a:rPr lang="en-IN" sz="2400" b="1" dirty="0">
                <a:solidFill>
                  <a:schemeClr val="bg1"/>
                </a:solidFill>
              </a:rPr>
              <a:t>  Technological Resources</a:t>
            </a:r>
          </a:p>
        </p:txBody>
      </p:sp>
      <p:sp>
        <p:nvSpPr>
          <p:cNvPr id="9" name="TextBox 8">
            <a:extLst>
              <a:ext uri="{FF2B5EF4-FFF2-40B4-BE49-F238E27FC236}">
                <a16:creationId xmlns:a16="http://schemas.microsoft.com/office/drawing/2014/main" id="{DB920830-CA87-B977-8D5D-36222DDEE361}"/>
              </a:ext>
            </a:extLst>
          </p:cNvPr>
          <p:cNvSpPr txBox="1"/>
          <p:nvPr/>
        </p:nvSpPr>
        <p:spPr>
          <a:xfrm>
            <a:off x="1123738" y="5665009"/>
            <a:ext cx="2741507" cy="2062103"/>
          </a:xfrm>
          <a:prstGeom prst="rect">
            <a:avLst/>
          </a:prstGeom>
          <a:noFill/>
        </p:spPr>
        <p:txBody>
          <a:bodyPr wrap="square">
            <a:spAutoFit/>
          </a:bodyPr>
          <a:lstStyle/>
          <a:p>
            <a:pPr marL="285750" indent="-285750">
              <a:buFont typeface="Wingdings" panose="05000000000000000000" pitchFamily="2" charset="2"/>
              <a:buChar char="Ø"/>
            </a:pPr>
            <a:r>
              <a:rPr lang="en-US" sz="1600" dirty="0">
                <a:solidFill>
                  <a:schemeClr val="bg1"/>
                </a:solidFill>
              </a:rPr>
              <a:t> Hydroponic growth chambers</a:t>
            </a:r>
          </a:p>
          <a:p>
            <a:pPr marL="285750" indent="-285750">
              <a:buFont typeface="Wingdings" panose="05000000000000000000" pitchFamily="2" charset="2"/>
              <a:buChar char="Ø"/>
            </a:pPr>
            <a:r>
              <a:rPr lang="en-US" sz="1600" dirty="0">
                <a:solidFill>
                  <a:schemeClr val="bg1"/>
                </a:solidFill>
              </a:rPr>
              <a:t> Water reservoirs &amp; nutrient systems</a:t>
            </a:r>
          </a:p>
          <a:p>
            <a:pPr marL="285750" indent="-285750">
              <a:buFont typeface="Wingdings" panose="05000000000000000000" pitchFamily="2" charset="2"/>
              <a:buChar char="Ø"/>
            </a:pPr>
            <a:r>
              <a:rPr lang="en-US" sz="1600" dirty="0">
                <a:solidFill>
                  <a:schemeClr val="bg1"/>
                </a:solidFill>
              </a:rPr>
              <a:t> Manufacturing &amp; assembly facilities</a:t>
            </a:r>
          </a:p>
          <a:p>
            <a:pPr marL="285750" indent="-285750">
              <a:buFont typeface="Wingdings" panose="05000000000000000000" pitchFamily="2" charset="2"/>
              <a:buChar char="Ø"/>
            </a:pPr>
            <a:r>
              <a:rPr lang="en-US" sz="1600" dirty="0">
                <a:solidFill>
                  <a:schemeClr val="bg1"/>
                </a:solidFill>
              </a:rPr>
              <a:t> Warehousing &amp; logistics network  </a:t>
            </a:r>
          </a:p>
        </p:txBody>
      </p:sp>
      <p:sp>
        <p:nvSpPr>
          <p:cNvPr id="10" name="TextBox 9">
            <a:extLst>
              <a:ext uri="{FF2B5EF4-FFF2-40B4-BE49-F238E27FC236}">
                <a16:creationId xmlns:a16="http://schemas.microsoft.com/office/drawing/2014/main" id="{35A9D377-D25A-736F-B818-7FA5BCFCB11D}"/>
              </a:ext>
            </a:extLst>
          </p:cNvPr>
          <p:cNvSpPr txBox="1"/>
          <p:nvPr/>
        </p:nvSpPr>
        <p:spPr>
          <a:xfrm>
            <a:off x="4072846" y="5631975"/>
            <a:ext cx="2651514" cy="2308324"/>
          </a:xfrm>
          <a:prstGeom prst="rect">
            <a:avLst/>
          </a:prstGeom>
          <a:noFill/>
        </p:spPr>
        <p:txBody>
          <a:bodyPr wrap="square">
            <a:spAutoFit/>
          </a:bodyPr>
          <a:lstStyle/>
          <a:p>
            <a:pPr marL="285750" indent="-285750">
              <a:buFont typeface="Wingdings" panose="05000000000000000000" pitchFamily="2" charset="2"/>
              <a:buChar char="Ø"/>
            </a:pPr>
            <a:r>
              <a:rPr lang="en-IN" sz="1600" dirty="0">
                <a:solidFill>
                  <a:schemeClr val="bg1"/>
                </a:solidFill>
              </a:rPr>
              <a:t>Seed Capital &amp; Investments</a:t>
            </a:r>
          </a:p>
          <a:p>
            <a:pPr marL="285750" indent="-285750">
              <a:buFont typeface="Wingdings" panose="05000000000000000000" pitchFamily="2" charset="2"/>
              <a:buChar char="Ø"/>
            </a:pPr>
            <a:r>
              <a:rPr lang="en-IN" sz="1600" dirty="0">
                <a:solidFill>
                  <a:schemeClr val="bg1"/>
                </a:solidFill>
              </a:rPr>
              <a:t>   Grants &amp; Subsidies </a:t>
            </a:r>
          </a:p>
          <a:p>
            <a:pPr marL="285750" indent="-285750">
              <a:buFont typeface="Wingdings" panose="05000000000000000000" pitchFamily="2" charset="2"/>
              <a:buChar char="Ø"/>
            </a:pPr>
            <a:r>
              <a:rPr lang="en-IN" sz="1600" dirty="0">
                <a:solidFill>
                  <a:schemeClr val="bg1"/>
                </a:solidFill>
              </a:rPr>
              <a:t>   Revenue Sources:</a:t>
            </a:r>
          </a:p>
          <a:p>
            <a:pPr marL="285750" indent="-285750">
              <a:buFont typeface="Wingdings" panose="05000000000000000000" pitchFamily="2" charset="2"/>
              <a:buChar char="Ø"/>
            </a:pPr>
            <a:r>
              <a:rPr lang="en-IN" sz="1600" dirty="0">
                <a:solidFill>
                  <a:schemeClr val="bg1"/>
                </a:solidFill>
              </a:rPr>
              <a:t>   </a:t>
            </a:r>
            <a:r>
              <a:rPr lang="en-IN" sz="1600" dirty="0" err="1">
                <a:solidFill>
                  <a:schemeClr val="bg1"/>
                </a:solidFill>
              </a:rPr>
              <a:t>Hydropod</a:t>
            </a:r>
            <a:r>
              <a:rPr lang="en-IN" sz="1600" dirty="0">
                <a:solidFill>
                  <a:schemeClr val="bg1"/>
                </a:solidFill>
              </a:rPr>
              <a:t> unit sales</a:t>
            </a:r>
          </a:p>
          <a:p>
            <a:pPr marL="285750" indent="-285750">
              <a:buFont typeface="Wingdings" panose="05000000000000000000" pitchFamily="2" charset="2"/>
              <a:buChar char="Ø"/>
            </a:pPr>
            <a:r>
              <a:rPr lang="en-IN" sz="1600" dirty="0">
                <a:solidFill>
                  <a:schemeClr val="bg1"/>
                </a:solidFill>
              </a:rPr>
              <a:t>   Subscription services</a:t>
            </a:r>
          </a:p>
          <a:p>
            <a:pPr marL="285750" indent="-285750">
              <a:buFont typeface="Wingdings" panose="05000000000000000000" pitchFamily="2" charset="2"/>
              <a:buChar char="Ø"/>
            </a:pPr>
            <a:r>
              <a:rPr lang="en-IN" sz="1600" dirty="0">
                <a:solidFill>
                  <a:schemeClr val="bg1"/>
                </a:solidFill>
              </a:rPr>
              <a:t>  Technical support &amp; consultation</a:t>
            </a:r>
          </a:p>
          <a:p>
            <a:pPr marL="285750" indent="-285750">
              <a:buFont typeface="Wingdings" panose="05000000000000000000" pitchFamily="2" charset="2"/>
              <a:buChar char="Ø"/>
            </a:pPr>
            <a:endParaRPr lang="en-IN" sz="1600" dirty="0">
              <a:solidFill>
                <a:schemeClr val="bg1"/>
              </a:solidFill>
            </a:endParaRPr>
          </a:p>
        </p:txBody>
      </p:sp>
      <p:sp>
        <p:nvSpPr>
          <p:cNvPr id="11" name="TextBox 10">
            <a:extLst>
              <a:ext uri="{FF2B5EF4-FFF2-40B4-BE49-F238E27FC236}">
                <a16:creationId xmlns:a16="http://schemas.microsoft.com/office/drawing/2014/main" id="{5456DB02-66CD-4906-B919-69181F6344E1}"/>
              </a:ext>
            </a:extLst>
          </p:cNvPr>
          <p:cNvSpPr txBox="1"/>
          <p:nvPr/>
        </p:nvSpPr>
        <p:spPr>
          <a:xfrm>
            <a:off x="6927920" y="5631975"/>
            <a:ext cx="3630304" cy="2062103"/>
          </a:xfrm>
          <a:prstGeom prst="rect">
            <a:avLst/>
          </a:prstGeom>
          <a:noFill/>
        </p:spPr>
        <p:txBody>
          <a:bodyPr wrap="square">
            <a:spAutoFit/>
          </a:bodyPr>
          <a:lstStyle/>
          <a:p>
            <a:pPr marL="285750" indent="-285750">
              <a:buFont typeface="Wingdings" panose="05000000000000000000" pitchFamily="2" charset="2"/>
              <a:buChar char="Ø"/>
            </a:pPr>
            <a:r>
              <a:rPr lang="en-US" sz="1600" dirty="0">
                <a:solidFill>
                  <a:schemeClr val="bg1"/>
                </a:solidFill>
              </a:rPr>
              <a:t>R&amp;D Team: Engineers, agronomists, product designers</a:t>
            </a:r>
          </a:p>
          <a:p>
            <a:pPr marL="285750" indent="-285750">
              <a:buFont typeface="Wingdings" panose="05000000000000000000" pitchFamily="2" charset="2"/>
              <a:buChar char="Ø"/>
            </a:pPr>
            <a:r>
              <a:rPr lang="en-US" sz="1600" dirty="0">
                <a:solidFill>
                  <a:schemeClr val="bg1"/>
                </a:solidFill>
              </a:rPr>
              <a:t>  Operations: Manufacturing, supply chain, quality control</a:t>
            </a:r>
          </a:p>
          <a:p>
            <a:pPr marL="285750" indent="-285750">
              <a:buFont typeface="Wingdings" panose="05000000000000000000" pitchFamily="2" charset="2"/>
              <a:buChar char="Ø"/>
            </a:pPr>
            <a:r>
              <a:rPr lang="en-US" sz="1600" dirty="0">
                <a:solidFill>
                  <a:schemeClr val="bg1"/>
                </a:solidFill>
              </a:rPr>
              <a:t>  Sales &amp; Marketing: Business development, digital marketing</a:t>
            </a:r>
          </a:p>
          <a:p>
            <a:pPr marL="285750" indent="-285750">
              <a:buFont typeface="Wingdings" panose="05000000000000000000" pitchFamily="2" charset="2"/>
              <a:buChar char="Ø"/>
            </a:pPr>
            <a:r>
              <a:rPr lang="en-US" sz="1600" dirty="0">
                <a:solidFill>
                  <a:schemeClr val="bg1"/>
                </a:solidFill>
              </a:rPr>
              <a:t> Technical Support: Customer training &amp; troubleshooting</a:t>
            </a:r>
          </a:p>
        </p:txBody>
      </p:sp>
      <p:sp>
        <p:nvSpPr>
          <p:cNvPr id="12" name="TextBox 11">
            <a:extLst>
              <a:ext uri="{FF2B5EF4-FFF2-40B4-BE49-F238E27FC236}">
                <a16:creationId xmlns:a16="http://schemas.microsoft.com/office/drawing/2014/main" id="{B7AED579-63F7-2DCA-E65B-1D792A5FE641}"/>
              </a:ext>
            </a:extLst>
          </p:cNvPr>
          <p:cNvSpPr txBox="1"/>
          <p:nvPr/>
        </p:nvSpPr>
        <p:spPr>
          <a:xfrm>
            <a:off x="10447674" y="5652447"/>
            <a:ext cx="2879343" cy="2062103"/>
          </a:xfrm>
          <a:prstGeom prst="rect">
            <a:avLst/>
          </a:prstGeom>
          <a:noFill/>
        </p:spPr>
        <p:txBody>
          <a:bodyPr wrap="square">
            <a:spAutoFit/>
          </a:bodyPr>
          <a:lstStyle/>
          <a:p>
            <a:pPr marL="285750" indent="-285750">
              <a:buFont typeface="Wingdings" panose="05000000000000000000" pitchFamily="2" charset="2"/>
              <a:buChar char="Ø"/>
            </a:pPr>
            <a:r>
              <a:rPr lang="en-IN" sz="1600" dirty="0">
                <a:solidFill>
                  <a:schemeClr val="bg1"/>
                </a:solidFill>
              </a:rPr>
              <a:t>IoT &amp; Automation: Smart sensors, AI analytics</a:t>
            </a:r>
          </a:p>
          <a:p>
            <a:pPr marL="285750" indent="-285750">
              <a:buFont typeface="Wingdings" panose="05000000000000000000" pitchFamily="2" charset="2"/>
              <a:buChar char="Ø"/>
            </a:pPr>
            <a:r>
              <a:rPr lang="en-IN" sz="1600" dirty="0">
                <a:solidFill>
                  <a:schemeClr val="bg1"/>
                </a:solidFill>
              </a:rPr>
              <a:t>Cloud &amp; Software: Real-time monitoring, remote diagnostics</a:t>
            </a:r>
          </a:p>
          <a:p>
            <a:pPr marL="285750" indent="-285750">
              <a:buFont typeface="Wingdings" panose="05000000000000000000" pitchFamily="2" charset="2"/>
              <a:buChar char="Ø"/>
            </a:pPr>
            <a:r>
              <a:rPr lang="en-IN" sz="1600" dirty="0">
                <a:solidFill>
                  <a:schemeClr val="bg1"/>
                </a:solidFill>
              </a:rPr>
              <a:t>CRM &amp; Sales Platforms: Customer engagement &amp; online sales</a:t>
            </a:r>
          </a:p>
        </p:txBody>
      </p:sp>
      <p:sp>
        <p:nvSpPr>
          <p:cNvPr id="13" name="Rectangle 12">
            <a:extLst>
              <a:ext uri="{FF2B5EF4-FFF2-40B4-BE49-F238E27FC236}">
                <a16:creationId xmlns:a16="http://schemas.microsoft.com/office/drawing/2014/main" id="{2729CE68-7F90-2647-4814-DA9096DE7833}"/>
              </a:ext>
            </a:extLst>
          </p:cNvPr>
          <p:cNvSpPr/>
          <p:nvPr/>
        </p:nvSpPr>
        <p:spPr>
          <a:xfrm>
            <a:off x="0" y="792426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latin typeface=""/>
            </a:endParaRPr>
          </a:p>
        </p:txBody>
      </p:sp>
    </p:spTree>
    <p:extLst>
      <p:ext uri="{BB962C8B-B14F-4D97-AF65-F5344CB8AC3E}">
        <p14:creationId xmlns:p14="http://schemas.microsoft.com/office/powerpoint/2010/main" val="1642220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08DAE1-5687-845D-5B71-EE7737F690AC}"/>
              </a:ext>
            </a:extLst>
          </p:cNvPr>
          <p:cNvPicPr>
            <a:picLocks noChangeAspect="1"/>
          </p:cNvPicPr>
          <p:nvPr/>
        </p:nvPicPr>
        <p:blipFill>
          <a:blip r:embed="rId2">
            <a:alphaModFix amt="44000"/>
          </a:blip>
          <a:stretch>
            <a:fillRect/>
          </a:stretch>
        </p:blipFill>
        <p:spPr>
          <a:xfrm>
            <a:off x="10954795" y="0"/>
            <a:ext cx="7113072" cy="8229600"/>
          </a:xfrm>
          <a:prstGeom prst="rect">
            <a:avLst/>
          </a:prstGeom>
        </p:spPr>
      </p:pic>
      <p:pic>
        <p:nvPicPr>
          <p:cNvPr id="4" name="Picture 3">
            <a:extLst>
              <a:ext uri="{FF2B5EF4-FFF2-40B4-BE49-F238E27FC236}">
                <a16:creationId xmlns:a16="http://schemas.microsoft.com/office/drawing/2014/main" id="{77A18277-B6BB-2684-3ABA-08AB99FE16CA}"/>
              </a:ext>
            </a:extLst>
          </p:cNvPr>
          <p:cNvPicPr>
            <a:picLocks noChangeAspect="1"/>
          </p:cNvPicPr>
          <p:nvPr/>
        </p:nvPicPr>
        <p:blipFill>
          <a:blip r:embed="rId2">
            <a:alphaModFix amt="44000"/>
          </a:blip>
          <a:stretch>
            <a:fillRect/>
          </a:stretch>
        </p:blipFill>
        <p:spPr>
          <a:xfrm>
            <a:off x="-2337871" y="0"/>
            <a:ext cx="6384938" cy="8229600"/>
          </a:xfrm>
          <a:prstGeom prst="rect">
            <a:avLst/>
          </a:prstGeom>
        </p:spPr>
      </p:pic>
      <p:graphicFrame>
        <p:nvGraphicFramePr>
          <p:cNvPr id="2" name="Table 1">
            <a:extLst>
              <a:ext uri="{FF2B5EF4-FFF2-40B4-BE49-F238E27FC236}">
                <a16:creationId xmlns:a16="http://schemas.microsoft.com/office/drawing/2014/main" id="{3390C82A-D83C-5548-A074-BBF4AA49A438}"/>
              </a:ext>
            </a:extLst>
          </p:cNvPr>
          <p:cNvGraphicFramePr>
            <a:graphicFrameLocks noGrp="1"/>
          </p:cNvGraphicFramePr>
          <p:nvPr>
            <p:extLst>
              <p:ext uri="{D42A27DB-BD31-4B8C-83A1-F6EECF244321}">
                <p14:modId xmlns:p14="http://schemas.microsoft.com/office/powerpoint/2010/main" val="2412345806"/>
              </p:ext>
            </p:extLst>
          </p:nvPr>
        </p:nvGraphicFramePr>
        <p:xfrm>
          <a:off x="772160" y="2238795"/>
          <a:ext cx="13086081" cy="4815998"/>
        </p:xfrm>
        <a:graphic>
          <a:graphicData uri="http://schemas.openxmlformats.org/drawingml/2006/table">
            <a:tbl>
              <a:tblPr firstRow="1" bandRow="1">
                <a:tableStyleId>{93296810-A885-4BE3-A3E7-6D5BEEA58F35}</a:tableStyleId>
              </a:tblPr>
              <a:tblGrid>
                <a:gridCol w="2804196">
                  <a:extLst>
                    <a:ext uri="{9D8B030D-6E8A-4147-A177-3AD203B41FA5}">
                      <a16:colId xmlns:a16="http://schemas.microsoft.com/office/drawing/2014/main" val="20000"/>
                    </a:ext>
                  </a:extLst>
                </a:gridCol>
                <a:gridCol w="3913985">
                  <a:extLst>
                    <a:ext uri="{9D8B030D-6E8A-4147-A177-3AD203B41FA5}">
                      <a16:colId xmlns:a16="http://schemas.microsoft.com/office/drawing/2014/main" val="20001"/>
                    </a:ext>
                  </a:extLst>
                </a:gridCol>
                <a:gridCol w="2819555">
                  <a:extLst>
                    <a:ext uri="{9D8B030D-6E8A-4147-A177-3AD203B41FA5}">
                      <a16:colId xmlns:a16="http://schemas.microsoft.com/office/drawing/2014/main" val="20002"/>
                    </a:ext>
                  </a:extLst>
                </a:gridCol>
                <a:gridCol w="3548345">
                  <a:extLst>
                    <a:ext uri="{9D8B030D-6E8A-4147-A177-3AD203B41FA5}">
                      <a16:colId xmlns:a16="http://schemas.microsoft.com/office/drawing/2014/main" val="20003"/>
                    </a:ext>
                  </a:extLst>
                </a:gridCol>
              </a:tblGrid>
              <a:tr h="425744">
                <a:tc>
                  <a:txBody>
                    <a:bodyPr/>
                    <a:lstStyle/>
                    <a:p>
                      <a:r>
                        <a:rPr lang="en-IN" sz="2000" dirty="0"/>
                        <a:t>Activity Area</a:t>
                      </a:r>
                    </a:p>
                  </a:txBody>
                  <a:tcPr marL="84812" marR="84812" marT="42406" marB="42406">
                    <a:solidFill>
                      <a:srgbClr val="15360D"/>
                    </a:solidFill>
                  </a:tcPr>
                </a:tc>
                <a:tc>
                  <a:txBody>
                    <a:bodyPr/>
                    <a:lstStyle/>
                    <a:p>
                      <a:r>
                        <a:rPr lang="en-IN" sz="2000" dirty="0"/>
                        <a:t>Critical Tasks</a:t>
                      </a:r>
                    </a:p>
                  </a:txBody>
                  <a:tcPr marL="84812" marR="84812" marT="42406" marB="42406">
                    <a:solidFill>
                      <a:srgbClr val="15360D"/>
                    </a:solidFill>
                  </a:tcPr>
                </a:tc>
                <a:tc>
                  <a:txBody>
                    <a:bodyPr/>
                    <a:lstStyle/>
                    <a:p>
                      <a:r>
                        <a:rPr lang="en-IN" sz="2000" dirty="0"/>
                        <a:t>Resources Required</a:t>
                      </a:r>
                    </a:p>
                  </a:txBody>
                  <a:tcPr marL="84812" marR="84812" marT="42406" marB="42406">
                    <a:solidFill>
                      <a:srgbClr val="15360D"/>
                    </a:solidFill>
                  </a:tcPr>
                </a:tc>
                <a:tc>
                  <a:txBody>
                    <a:bodyPr/>
                    <a:lstStyle/>
                    <a:p>
                      <a:r>
                        <a:rPr lang="en-IN" sz="2000" dirty="0"/>
                        <a:t>Success Metrics</a:t>
                      </a:r>
                    </a:p>
                  </a:txBody>
                  <a:tcPr marL="84812" marR="84812" marT="42406" marB="42406">
                    <a:solidFill>
                      <a:srgbClr val="15360D"/>
                    </a:solidFill>
                  </a:tcPr>
                </a:tc>
                <a:extLst>
                  <a:ext uri="{0D108BD9-81ED-4DB2-BD59-A6C34878D82A}">
                    <a16:rowId xmlns:a16="http://schemas.microsoft.com/office/drawing/2014/main" val="10000"/>
                  </a:ext>
                </a:extLst>
              </a:tr>
              <a:tr h="731709">
                <a:tc>
                  <a:txBody>
                    <a:bodyPr/>
                    <a:lstStyle/>
                    <a:p>
                      <a:r>
                        <a:rPr lang="en-IN" sz="2000" dirty="0"/>
                        <a:t>Product Development</a:t>
                      </a:r>
                    </a:p>
                  </a:txBody>
                  <a:tcPr marL="84812" marR="84812" marT="42406" marB="42406"/>
                </a:tc>
                <a:tc>
                  <a:txBody>
                    <a:bodyPr/>
                    <a:lstStyle/>
                    <a:p>
                      <a:r>
                        <a:rPr lang="en-IN" sz="2000" dirty="0"/>
                        <a:t>Hardware &amp; software engineering, User testing</a:t>
                      </a:r>
                    </a:p>
                  </a:txBody>
                  <a:tcPr marL="84812" marR="84812" marT="42406" marB="42406"/>
                </a:tc>
                <a:tc>
                  <a:txBody>
                    <a:bodyPr/>
                    <a:lstStyle/>
                    <a:p>
                      <a:r>
                        <a:rPr lang="en-US" sz="2000"/>
                        <a:t>R&amp;D team, Testing facilities</a:t>
                      </a:r>
                    </a:p>
                  </a:txBody>
                  <a:tcPr marL="84812" marR="84812" marT="42406" marB="42406"/>
                </a:tc>
                <a:tc>
                  <a:txBody>
                    <a:bodyPr/>
                    <a:lstStyle/>
                    <a:p>
                      <a:r>
                        <a:rPr lang="en-US" sz="2000" dirty="0"/>
                        <a:t>Time to market, User satisfaction</a:t>
                      </a:r>
                    </a:p>
                  </a:txBody>
                  <a:tcPr marL="84812" marR="84812" marT="42406" marB="42406"/>
                </a:tc>
                <a:extLst>
                  <a:ext uri="{0D108BD9-81ED-4DB2-BD59-A6C34878D82A}">
                    <a16:rowId xmlns:a16="http://schemas.microsoft.com/office/drawing/2014/main" val="10001"/>
                  </a:ext>
                </a:extLst>
              </a:tr>
              <a:tr h="731709">
                <a:tc>
                  <a:txBody>
                    <a:bodyPr/>
                    <a:lstStyle/>
                    <a:p>
                      <a:r>
                        <a:rPr lang="en-IN" sz="2000"/>
                        <a:t>Manufacturing &amp; Supply Chain</a:t>
                      </a:r>
                    </a:p>
                  </a:txBody>
                  <a:tcPr marL="84812" marR="84812" marT="42406" marB="42406"/>
                </a:tc>
                <a:tc>
                  <a:txBody>
                    <a:bodyPr/>
                    <a:lstStyle/>
                    <a:p>
                      <a:r>
                        <a:rPr lang="en-IN" sz="2000" dirty="0"/>
                        <a:t>Component sourcing, Quality control</a:t>
                      </a:r>
                    </a:p>
                  </a:txBody>
                  <a:tcPr marL="84812" marR="84812" marT="42406" marB="42406"/>
                </a:tc>
                <a:tc>
                  <a:txBody>
                    <a:bodyPr/>
                    <a:lstStyle/>
                    <a:p>
                      <a:r>
                        <a:rPr lang="en-IN" sz="2000" dirty="0"/>
                        <a:t>Manufacturing partners, QA systems</a:t>
                      </a:r>
                    </a:p>
                  </a:txBody>
                  <a:tcPr marL="84812" marR="84812" marT="42406" marB="42406"/>
                </a:tc>
                <a:tc>
                  <a:txBody>
                    <a:bodyPr/>
                    <a:lstStyle/>
                    <a:p>
                      <a:r>
                        <a:rPr lang="en-US" sz="2000"/>
                        <a:t>Unit cost targets, Lead times</a:t>
                      </a:r>
                    </a:p>
                  </a:txBody>
                  <a:tcPr marL="84812" marR="84812" marT="42406" marB="42406"/>
                </a:tc>
                <a:extLst>
                  <a:ext uri="{0D108BD9-81ED-4DB2-BD59-A6C34878D82A}">
                    <a16:rowId xmlns:a16="http://schemas.microsoft.com/office/drawing/2014/main" val="10002"/>
                  </a:ext>
                </a:extLst>
              </a:tr>
              <a:tr h="731709">
                <a:tc>
                  <a:txBody>
                    <a:bodyPr/>
                    <a:lstStyle/>
                    <a:p>
                      <a:r>
                        <a:rPr lang="en-IN" sz="2000"/>
                        <a:t>Marketing &amp; Brand Building</a:t>
                      </a:r>
                    </a:p>
                  </a:txBody>
                  <a:tcPr marL="84812" marR="84812" marT="42406" marB="42406"/>
                </a:tc>
                <a:tc>
                  <a:txBody>
                    <a:bodyPr/>
                    <a:lstStyle/>
                    <a:p>
                      <a:r>
                        <a:rPr lang="en-IN" sz="2000"/>
                        <a:t>Content creation, Digital marketing</a:t>
                      </a:r>
                    </a:p>
                  </a:txBody>
                  <a:tcPr marL="84812" marR="84812" marT="42406" marB="42406"/>
                </a:tc>
                <a:tc>
                  <a:txBody>
                    <a:bodyPr/>
                    <a:lstStyle/>
                    <a:p>
                      <a:r>
                        <a:rPr lang="en-IN" sz="2000" dirty="0"/>
                        <a:t>Marketing team, Analytics tools</a:t>
                      </a:r>
                    </a:p>
                  </a:txBody>
                  <a:tcPr marL="84812" marR="84812" marT="42406" marB="42406"/>
                </a:tc>
                <a:tc>
                  <a:txBody>
                    <a:bodyPr/>
                    <a:lstStyle/>
                    <a:p>
                      <a:r>
                        <a:rPr lang="en-IN" sz="2000"/>
                        <a:t>Brand awareness, Conversion rates</a:t>
                      </a:r>
                    </a:p>
                  </a:txBody>
                  <a:tcPr marL="84812" marR="84812" marT="42406" marB="42406"/>
                </a:tc>
                <a:extLst>
                  <a:ext uri="{0D108BD9-81ED-4DB2-BD59-A6C34878D82A}">
                    <a16:rowId xmlns:a16="http://schemas.microsoft.com/office/drawing/2014/main" val="10003"/>
                  </a:ext>
                </a:extLst>
              </a:tr>
              <a:tr h="731709">
                <a:tc>
                  <a:txBody>
                    <a:bodyPr/>
                    <a:lstStyle/>
                    <a:p>
                      <a:r>
                        <a:rPr lang="en-IN" sz="2000"/>
                        <a:t>Sales &amp; Distribution</a:t>
                      </a:r>
                    </a:p>
                  </a:txBody>
                  <a:tcPr marL="84812" marR="84812" marT="42406" marB="42406"/>
                </a:tc>
                <a:tc>
                  <a:txBody>
                    <a:bodyPr/>
                    <a:lstStyle/>
                    <a:p>
                      <a:r>
                        <a:rPr lang="en-IN" sz="2000"/>
                        <a:t>E-commerce, Channel management</a:t>
                      </a:r>
                    </a:p>
                  </a:txBody>
                  <a:tcPr marL="84812" marR="84812" marT="42406" marB="42406"/>
                </a:tc>
                <a:tc>
                  <a:txBody>
                    <a:bodyPr/>
                    <a:lstStyle/>
                    <a:p>
                      <a:r>
                        <a:rPr lang="en-IN" sz="2000" dirty="0"/>
                        <a:t>Sales team, CRM platform</a:t>
                      </a:r>
                    </a:p>
                  </a:txBody>
                  <a:tcPr marL="84812" marR="84812" marT="42406" marB="42406"/>
                </a:tc>
                <a:tc>
                  <a:txBody>
                    <a:bodyPr/>
                    <a:lstStyle/>
                    <a:p>
                      <a:r>
                        <a:rPr lang="en-US" sz="2000"/>
                        <a:t>Revenue targets, Average order value</a:t>
                      </a:r>
                    </a:p>
                  </a:txBody>
                  <a:tcPr marL="84812" marR="84812" marT="42406" marB="42406"/>
                </a:tc>
                <a:extLst>
                  <a:ext uri="{0D108BD9-81ED-4DB2-BD59-A6C34878D82A}">
                    <a16:rowId xmlns:a16="http://schemas.microsoft.com/office/drawing/2014/main" val="10004"/>
                  </a:ext>
                </a:extLst>
              </a:tr>
              <a:tr h="731709">
                <a:tc>
                  <a:txBody>
                    <a:bodyPr/>
                    <a:lstStyle/>
                    <a:p>
                      <a:r>
                        <a:rPr lang="en-IN" sz="2000"/>
                        <a:t>Customer Support &amp; Success</a:t>
                      </a:r>
                    </a:p>
                  </a:txBody>
                  <a:tcPr marL="84812" marR="84812" marT="42406" marB="42406"/>
                </a:tc>
                <a:tc>
                  <a:txBody>
                    <a:bodyPr/>
                    <a:lstStyle/>
                    <a:p>
                      <a:r>
                        <a:rPr lang="en-IN" sz="2000"/>
                        <a:t>Onboarding, Technical support</a:t>
                      </a:r>
                    </a:p>
                  </a:txBody>
                  <a:tcPr marL="84812" marR="84812" marT="42406" marB="42406"/>
                </a:tc>
                <a:tc>
                  <a:txBody>
                    <a:bodyPr/>
                    <a:lstStyle/>
                    <a:p>
                      <a:r>
                        <a:rPr lang="en-IN" sz="2000"/>
                        <a:t>Support team, Knowledge base</a:t>
                      </a:r>
                    </a:p>
                  </a:txBody>
                  <a:tcPr marL="84812" marR="84812" marT="42406" marB="42406"/>
                </a:tc>
                <a:tc>
                  <a:txBody>
                    <a:bodyPr/>
                    <a:lstStyle/>
                    <a:p>
                      <a:r>
                        <a:rPr lang="en-IN" sz="2000"/>
                        <a:t>Response time, Customer retention</a:t>
                      </a:r>
                    </a:p>
                  </a:txBody>
                  <a:tcPr marL="84812" marR="84812" marT="42406" marB="42406"/>
                </a:tc>
                <a:extLst>
                  <a:ext uri="{0D108BD9-81ED-4DB2-BD59-A6C34878D82A}">
                    <a16:rowId xmlns:a16="http://schemas.microsoft.com/office/drawing/2014/main" val="10005"/>
                  </a:ext>
                </a:extLst>
              </a:tr>
              <a:tr h="731709">
                <a:tc>
                  <a:txBody>
                    <a:bodyPr/>
                    <a:lstStyle/>
                    <a:p>
                      <a:r>
                        <a:rPr lang="en-IN" sz="2000"/>
                        <a:t>Research &amp; Innovation</a:t>
                      </a:r>
                    </a:p>
                  </a:txBody>
                  <a:tcPr marL="84812" marR="84812" marT="42406" marB="42406"/>
                </a:tc>
                <a:tc>
                  <a:txBody>
                    <a:bodyPr/>
                    <a:lstStyle/>
                    <a:p>
                      <a:r>
                        <a:rPr lang="en-US" sz="2000" dirty="0"/>
                        <a:t>New product research, Patent development</a:t>
                      </a:r>
                    </a:p>
                  </a:txBody>
                  <a:tcPr marL="84812" marR="84812" marT="42406" marB="42406"/>
                </a:tc>
                <a:tc>
                  <a:txBody>
                    <a:bodyPr/>
                    <a:lstStyle/>
                    <a:p>
                      <a:r>
                        <a:rPr lang="en-US" sz="2000" dirty="0"/>
                        <a:t>R&amp;D team, University partnerships</a:t>
                      </a:r>
                    </a:p>
                  </a:txBody>
                  <a:tcPr marL="84812" marR="84812" marT="42406" marB="42406"/>
                </a:tc>
                <a:tc>
                  <a:txBody>
                    <a:bodyPr/>
                    <a:lstStyle/>
                    <a:p>
                      <a:r>
                        <a:rPr lang="en-IN" sz="2000" dirty="0"/>
                        <a:t>Innovation pipeline, New launches</a:t>
                      </a:r>
                    </a:p>
                  </a:txBody>
                  <a:tcPr marL="84812" marR="84812" marT="42406" marB="42406"/>
                </a:tc>
                <a:extLst>
                  <a:ext uri="{0D108BD9-81ED-4DB2-BD59-A6C34878D82A}">
                    <a16:rowId xmlns:a16="http://schemas.microsoft.com/office/drawing/2014/main" val="10006"/>
                  </a:ext>
                </a:extLst>
              </a:tr>
            </a:tbl>
          </a:graphicData>
        </a:graphic>
      </p:graphicFrame>
      <p:sp>
        <p:nvSpPr>
          <p:cNvPr id="3" name="Text 0">
            <a:extLst>
              <a:ext uri="{FF2B5EF4-FFF2-40B4-BE49-F238E27FC236}">
                <a16:creationId xmlns:a16="http://schemas.microsoft.com/office/drawing/2014/main" id="{B239DF46-B244-2088-BC6C-E696679DDAB5}"/>
              </a:ext>
            </a:extLst>
          </p:cNvPr>
          <p:cNvSpPr/>
          <p:nvPr/>
        </p:nvSpPr>
        <p:spPr>
          <a:xfrm>
            <a:off x="3895738" y="607831"/>
            <a:ext cx="6551057" cy="566976"/>
          </a:xfrm>
          <a:prstGeom prst="rect">
            <a:avLst/>
          </a:prstGeom>
          <a:noFill/>
          <a:ln/>
        </p:spPr>
        <p:txBody>
          <a:bodyPr wrap="none" lIns="0" tIns="0" rIns="0" bIns="0" rtlCol="0" anchor="t"/>
          <a:lstStyle/>
          <a:p>
            <a:pPr marL="0" indent="0" algn="ctr">
              <a:lnSpc>
                <a:spcPts val="4450"/>
              </a:lnSpc>
              <a:buNone/>
            </a:pPr>
            <a:r>
              <a:rPr lang="en-US" sz="4800" dirty="0">
                <a:solidFill>
                  <a:srgbClr val="030303"/>
                </a:solidFill>
                <a:latin typeface="Calibri" panose="020F0502020204030204" pitchFamily="34" charset="0"/>
                <a:ea typeface="DM Sans Semi Bold" pitchFamily="34" charset="-122"/>
                <a:cs typeface="Calibri" panose="020F0502020204030204" pitchFamily="34" charset="0"/>
              </a:rPr>
              <a:t>Key </a:t>
            </a:r>
            <a:r>
              <a:rPr lang="en-US" sz="4800" dirty="0">
                <a:solidFill>
                  <a:schemeClr val="accent6">
                    <a:lumMod val="75000"/>
                  </a:schemeClr>
                </a:solidFill>
                <a:latin typeface="Calibri" panose="020F0502020204030204" pitchFamily="34" charset="0"/>
                <a:ea typeface="DM Sans Semi Bold" pitchFamily="34" charset="-122"/>
                <a:cs typeface="Calibri" panose="020F0502020204030204" pitchFamily="34" charset="0"/>
              </a:rPr>
              <a:t>Activities</a:t>
            </a:r>
            <a:endParaRPr lang="en-US" sz="4800" dirty="0">
              <a:solidFill>
                <a:schemeClr val="accent6">
                  <a:lumMod val="75000"/>
                </a:schemeClr>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FD36421D-8873-28B1-A35D-E8E145E0A92D}"/>
              </a:ext>
            </a:extLst>
          </p:cNvPr>
          <p:cNvSpPr/>
          <p:nvPr/>
        </p:nvSpPr>
        <p:spPr>
          <a:xfrm>
            <a:off x="0" y="792426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latin typeface=""/>
            </a:endParaRPr>
          </a:p>
        </p:txBody>
      </p:sp>
    </p:spTree>
    <p:extLst>
      <p:ext uri="{BB962C8B-B14F-4D97-AF65-F5344CB8AC3E}">
        <p14:creationId xmlns:p14="http://schemas.microsoft.com/office/powerpoint/2010/main" val="307876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6E9E1-0F3C-7CF7-281D-1189B0661E4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DB7A9F4-B2B8-324D-344F-5AB7953A2C8E}"/>
              </a:ext>
            </a:extLst>
          </p:cNvPr>
          <p:cNvSpPr/>
          <p:nvPr/>
        </p:nvSpPr>
        <p:spPr>
          <a:xfrm>
            <a:off x="0" y="792426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latin typeface=""/>
            </a:endParaRPr>
          </a:p>
        </p:txBody>
      </p:sp>
      <p:sp>
        <p:nvSpPr>
          <p:cNvPr id="5" name="Text 0">
            <a:extLst>
              <a:ext uri="{FF2B5EF4-FFF2-40B4-BE49-F238E27FC236}">
                <a16:creationId xmlns:a16="http://schemas.microsoft.com/office/drawing/2014/main" id="{FBD47A1E-84B7-CB68-01AB-B9FAE4071025}"/>
              </a:ext>
            </a:extLst>
          </p:cNvPr>
          <p:cNvSpPr/>
          <p:nvPr/>
        </p:nvSpPr>
        <p:spPr>
          <a:xfrm>
            <a:off x="5972927" y="297850"/>
            <a:ext cx="2742058" cy="242403"/>
          </a:xfrm>
          <a:prstGeom prst="rect">
            <a:avLst/>
          </a:prstGeom>
          <a:noFill/>
          <a:ln/>
        </p:spPr>
        <p:txBody>
          <a:bodyPr wrap="none" lIns="0" tIns="0" rIns="0" bIns="0" rtlCol="0" anchor="t"/>
          <a:lstStyle/>
          <a:p>
            <a:pPr marL="0" indent="0" algn="ctr">
              <a:lnSpc>
                <a:spcPts val="4450"/>
              </a:lnSpc>
              <a:buNone/>
            </a:pPr>
            <a:r>
              <a:rPr lang="en-US" sz="4800" dirty="0">
                <a:solidFill>
                  <a:srgbClr val="030303"/>
                </a:solidFill>
                <a:latin typeface="Calibri" panose="020F0502020204030204" pitchFamily="34" charset="0"/>
                <a:ea typeface="DM Sans Semi Bold" pitchFamily="34" charset="-122"/>
                <a:cs typeface="Calibri" panose="020F0502020204030204" pitchFamily="34" charset="0"/>
              </a:rPr>
              <a:t>Cost </a:t>
            </a:r>
            <a:r>
              <a:rPr lang="en-US" sz="4800" dirty="0">
                <a:solidFill>
                  <a:schemeClr val="accent6">
                    <a:lumMod val="75000"/>
                  </a:schemeClr>
                </a:solidFill>
                <a:latin typeface="Calibri" panose="020F0502020204030204" pitchFamily="34" charset="0"/>
                <a:ea typeface="DM Sans Semi Bold" pitchFamily="34" charset="-122"/>
                <a:cs typeface="Calibri" panose="020F0502020204030204" pitchFamily="34" charset="0"/>
              </a:rPr>
              <a:t>Structure </a:t>
            </a:r>
            <a:endParaRPr lang="en-US" sz="4800" dirty="0">
              <a:solidFill>
                <a:schemeClr val="accent6">
                  <a:lumMod val="75000"/>
                </a:schemeClr>
              </a:solidFill>
              <a:latin typeface="Calibri" panose="020F0502020204030204" pitchFamily="34" charset="0"/>
              <a:cs typeface="Calibri" panose="020F0502020204030204" pitchFamily="34" charset="0"/>
            </a:endParaRPr>
          </a:p>
        </p:txBody>
      </p:sp>
      <p:graphicFrame>
        <p:nvGraphicFramePr>
          <p:cNvPr id="9" name="Table 8">
            <a:extLst>
              <a:ext uri="{FF2B5EF4-FFF2-40B4-BE49-F238E27FC236}">
                <a16:creationId xmlns:a16="http://schemas.microsoft.com/office/drawing/2014/main" id="{B06A2054-A8DB-D6BC-DF3C-019C7F8337FE}"/>
              </a:ext>
            </a:extLst>
          </p:cNvPr>
          <p:cNvGraphicFramePr>
            <a:graphicFrameLocks noGrp="1"/>
          </p:cNvGraphicFramePr>
          <p:nvPr>
            <p:extLst>
              <p:ext uri="{D42A27DB-BD31-4B8C-83A1-F6EECF244321}">
                <p14:modId xmlns:p14="http://schemas.microsoft.com/office/powerpoint/2010/main" val="1959446519"/>
              </p:ext>
            </p:extLst>
          </p:nvPr>
        </p:nvGraphicFramePr>
        <p:xfrm>
          <a:off x="411417" y="1325879"/>
          <a:ext cx="8025216" cy="6158656"/>
        </p:xfrm>
        <a:graphic>
          <a:graphicData uri="http://schemas.openxmlformats.org/drawingml/2006/table">
            <a:tbl>
              <a:tblPr firstRow="1" firstCol="1" bandRow="1">
                <a:tableStyleId>{46F890A9-2807-4EBB-B81D-B2AA78EC7F39}</a:tableStyleId>
              </a:tblPr>
              <a:tblGrid>
                <a:gridCol w="2038485">
                  <a:extLst>
                    <a:ext uri="{9D8B030D-6E8A-4147-A177-3AD203B41FA5}">
                      <a16:colId xmlns:a16="http://schemas.microsoft.com/office/drawing/2014/main" val="2744559422"/>
                    </a:ext>
                  </a:extLst>
                </a:gridCol>
                <a:gridCol w="767431">
                  <a:extLst>
                    <a:ext uri="{9D8B030D-6E8A-4147-A177-3AD203B41FA5}">
                      <a16:colId xmlns:a16="http://schemas.microsoft.com/office/drawing/2014/main" val="2612057313"/>
                    </a:ext>
                  </a:extLst>
                </a:gridCol>
                <a:gridCol w="1206692">
                  <a:extLst>
                    <a:ext uri="{9D8B030D-6E8A-4147-A177-3AD203B41FA5}">
                      <a16:colId xmlns:a16="http://schemas.microsoft.com/office/drawing/2014/main" val="2502713525"/>
                    </a:ext>
                  </a:extLst>
                </a:gridCol>
                <a:gridCol w="1337536">
                  <a:extLst>
                    <a:ext uri="{9D8B030D-6E8A-4147-A177-3AD203B41FA5}">
                      <a16:colId xmlns:a16="http://schemas.microsoft.com/office/drawing/2014/main" val="1451827428"/>
                    </a:ext>
                  </a:extLst>
                </a:gridCol>
                <a:gridCol w="1337536">
                  <a:extLst>
                    <a:ext uri="{9D8B030D-6E8A-4147-A177-3AD203B41FA5}">
                      <a16:colId xmlns:a16="http://schemas.microsoft.com/office/drawing/2014/main" val="1052459912"/>
                    </a:ext>
                  </a:extLst>
                </a:gridCol>
                <a:gridCol w="1337536">
                  <a:extLst>
                    <a:ext uri="{9D8B030D-6E8A-4147-A177-3AD203B41FA5}">
                      <a16:colId xmlns:a16="http://schemas.microsoft.com/office/drawing/2014/main" val="1998079553"/>
                    </a:ext>
                  </a:extLst>
                </a:gridCol>
              </a:tblGrid>
              <a:tr h="384916">
                <a:tc>
                  <a:txBody>
                    <a:bodyPr/>
                    <a:lstStyle/>
                    <a:p>
                      <a:r>
                        <a:rPr lang="en-IN" sz="1500" dirty="0"/>
                        <a:t>Cost Category</a:t>
                      </a:r>
                    </a:p>
                  </a:txBody>
                  <a:tcPr anchor="ctr"/>
                </a:tc>
                <a:tc>
                  <a:txBody>
                    <a:bodyPr/>
                    <a:lstStyle/>
                    <a:p>
                      <a:r>
                        <a:rPr lang="en-IN" sz="1500"/>
                        <a:t>Year 1</a:t>
                      </a:r>
                    </a:p>
                  </a:txBody>
                  <a:tcPr anchor="ctr"/>
                </a:tc>
                <a:tc>
                  <a:txBody>
                    <a:bodyPr/>
                    <a:lstStyle/>
                    <a:p>
                      <a:r>
                        <a:rPr lang="en-IN" sz="1500"/>
                        <a:t>Year 2</a:t>
                      </a:r>
                    </a:p>
                  </a:txBody>
                  <a:tcPr anchor="ctr"/>
                </a:tc>
                <a:tc>
                  <a:txBody>
                    <a:bodyPr/>
                    <a:lstStyle/>
                    <a:p>
                      <a:r>
                        <a:rPr lang="en-IN" sz="1500"/>
                        <a:t>Year 3</a:t>
                      </a:r>
                    </a:p>
                  </a:txBody>
                  <a:tcPr anchor="ctr"/>
                </a:tc>
                <a:tc>
                  <a:txBody>
                    <a:bodyPr/>
                    <a:lstStyle/>
                    <a:p>
                      <a:r>
                        <a:rPr lang="en-IN" sz="1500"/>
                        <a:t>Year 4</a:t>
                      </a:r>
                    </a:p>
                  </a:txBody>
                  <a:tcPr anchor="ctr"/>
                </a:tc>
                <a:tc>
                  <a:txBody>
                    <a:bodyPr/>
                    <a:lstStyle/>
                    <a:p>
                      <a:r>
                        <a:rPr lang="en-IN" sz="1500"/>
                        <a:t>Year 5</a:t>
                      </a:r>
                    </a:p>
                  </a:txBody>
                  <a:tcPr anchor="ctr"/>
                </a:tc>
                <a:extLst>
                  <a:ext uri="{0D108BD9-81ED-4DB2-BD59-A6C34878D82A}">
                    <a16:rowId xmlns:a16="http://schemas.microsoft.com/office/drawing/2014/main" val="3303153817"/>
                  </a:ext>
                </a:extLst>
              </a:tr>
              <a:tr h="384916">
                <a:tc>
                  <a:txBody>
                    <a:bodyPr/>
                    <a:lstStyle/>
                    <a:p>
                      <a:r>
                        <a:rPr lang="en-IN" sz="1500" b="1" dirty="0">
                          <a:solidFill>
                            <a:schemeClr val="accent6">
                              <a:lumMod val="75000"/>
                            </a:schemeClr>
                          </a:solidFill>
                        </a:rPr>
                        <a:t>Fixed Costs</a:t>
                      </a:r>
                      <a:endParaRPr lang="en-IN" sz="1500" dirty="0">
                        <a:solidFill>
                          <a:schemeClr val="accent6">
                            <a:lumMod val="75000"/>
                          </a:schemeClr>
                        </a:solidFill>
                      </a:endParaRPr>
                    </a:p>
                  </a:txBody>
                  <a:tcPr anchor="ctr"/>
                </a:tc>
                <a:tc>
                  <a:txBody>
                    <a:bodyPr/>
                    <a:lstStyle/>
                    <a:p>
                      <a:pPr algn="ctr"/>
                      <a:endParaRPr lang="en-IN" sz="1500" dirty="0"/>
                    </a:p>
                  </a:txBody>
                  <a:tcPr anchor="ctr"/>
                </a:tc>
                <a:tc>
                  <a:txBody>
                    <a:bodyPr/>
                    <a:lstStyle/>
                    <a:p>
                      <a:pPr algn="ctr"/>
                      <a:endParaRPr lang="en-IN" sz="1500"/>
                    </a:p>
                  </a:txBody>
                  <a:tcPr anchor="ctr"/>
                </a:tc>
                <a:tc>
                  <a:txBody>
                    <a:bodyPr/>
                    <a:lstStyle/>
                    <a:p>
                      <a:pPr algn="ctr"/>
                      <a:endParaRPr lang="en-IN" sz="1500"/>
                    </a:p>
                  </a:txBody>
                  <a:tcPr anchor="ctr"/>
                </a:tc>
                <a:tc>
                  <a:txBody>
                    <a:bodyPr/>
                    <a:lstStyle/>
                    <a:p>
                      <a:pPr algn="ctr"/>
                      <a:endParaRPr lang="en-IN" sz="1500"/>
                    </a:p>
                  </a:txBody>
                  <a:tcPr anchor="ctr"/>
                </a:tc>
                <a:tc>
                  <a:txBody>
                    <a:bodyPr/>
                    <a:lstStyle/>
                    <a:p>
                      <a:pPr algn="ctr"/>
                      <a:endParaRPr lang="en-IN" sz="1500"/>
                    </a:p>
                  </a:txBody>
                  <a:tcPr anchor="ctr"/>
                </a:tc>
                <a:extLst>
                  <a:ext uri="{0D108BD9-81ED-4DB2-BD59-A6C34878D82A}">
                    <a16:rowId xmlns:a16="http://schemas.microsoft.com/office/drawing/2014/main" val="11025437"/>
                  </a:ext>
                </a:extLst>
              </a:tr>
              <a:tr h="384916">
                <a:tc>
                  <a:txBody>
                    <a:bodyPr/>
                    <a:lstStyle/>
                    <a:p>
                      <a:r>
                        <a:rPr lang="en-IN" sz="1500" dirty="0"/>
                        <a:t>R&amp;D</a:t>
                      </a:r>
                    </a:p>
                  </a:txBody>
                  <a:tcPr anchor="ctr"/>
                </a:tc>
                <a:tc>
                  <a:txBody>
                    <a:bodyPr/>
                    <a:lstStyle/>
                    <a:p>
                      <a:pPr algn="ctr"/>
                      <a:r>
                        <a:rPr lang="en-IN" sz="1500" dirty="0"/>
                        <a:t>72.0</a:t>
                      </a:r>
                    </a:p>
                  </a:txBody>
                  <a:tcPr anchor="ctr"/>
                </a:tc>
                <a:tc>
                  <a:txBody>
                    <a:bodyPr/>
                    <a:lstStyle/>
                    <a:p>
                      <a:pPr algn="ctr"/>
                      <a:r>
                        <a:rPr lang="en-IN" sz="1500"/>
                        <a:t>136.0</a:t>
                      </a:r>
                    </a:p>
                  </a:txBody>
                  <a:tcPr anchor="ctr"/>
                </a:tc>
                <a:tc>
                  <a:txBody>
                    <a:bodyPr/>
                    <a:lstStyle/>
                    <a:p>
                      <a:pPr algn="ctr"/>
                      <a:r>
                        <a:rPr lang="en-IN" sz="1500"/>
                        <a:t>196.0</a:t>
                      </a:r>
                    </a:p>
                  </a:txBody>
                  <a:tcPr anchor="ctr"/>
                </a:tc>
                <a:tc>
                  <a:txBody>
                    <a:bodyPr/>
                    <a:lstStyle/>
                    <a:p>
                      <a:pPr algn="ctr"/>
                      <a:r>
                        <a:rPr lang="en-IN" sz="1500"/>
                        <a:t>280.0</a:t>
                      </a:r>
                    </a:p>
                  </a:txBody>
                  <a:tcPr anchor="ctr"/>
                </a:tc>
                <a:tc>
                  <a:txBody>
                    <a:bodyPr/>
                    <a:lstStyle/>
                    <a:p>
                      <a:pPr algn="ctr"/>
                      <a:r>
                        <a:rPr lang="en-IN" sz="1500"/>
                        <a:t>350.0</a:t>
                      </a:r>
                    </a:p>
                  </a:txBody>
                  <a:tcPr anchor="ctr"/>
                </a:tc>
                <a:extLst>
                  <a:ext uri="{0D108BD9-81ED-4DB2-BD59-A6C34878D82A}">
                    <a16:rowId xmlns:a16="http://schemas.microsoft.com/office/drawing/2014/main" val="968878316"/>
                  </a:ext>
                </a:extLst>
              </a:tr>
              <a:tr h="384916">
                <a:tc>
                  <a:txBody>
                    <a:bodyPr/>
                    <a:lstStyle/>
                    <a:p>
                      <a:r>
                        <a:rPr lang="en-IN" sz="1500"/>
                        <a:t>Salaries &amp; Benefits</a:t>
                      </a:r>
                    </a:p>
                  </a:txBody>
                  <a:tcPr anchor="ctr"/>
                </a:tc>
                <a:tc>
                  <a:txBody>
                    <a:bodyPr/>
                    <a:lstStyle/>
                    <a:p>
                      <a:pPr algn="ctr"/>
                      <a:r>
                        <a:rPr lang="en-IN" sz="1500" dirty="0"/>
                        <a:t>168.0</a:t>
                      </a:r>
                    </a:p>
                  </a:txBody>
                  <a:tcPr anchor="ctr"/>
                </a:tc>
                <a:tc>
                  <a:txBody>
                    <a:bodyPr/>
                    <a:lstStyle/>
                    <a:p>
                      <a:pPr algn="ctr"/>
                      <a:r>
                        <a:rPr lang="en-IN" sz="1500" dirty="0"/>
                        <a:t>310.0</a:t>
                      </a:r>
                    </a:p>
                  </a:txBody>
                  <a:tcPr anchor="ctr"/>
                </a:tc>
                <a:tc>
                  <a:txBody>
                    <a:bodyPr/>
                    <a:lstStyle/>
                    <a:p>
                      <a:pPr algn="ctr"/>
                      <a:r>
                        <a:rPr lang="en-IN" sz="1500"/>
                        <a:t>520.0</a:t>
                      </a:r>
                    </a:p>
                  </a:txBody>
                  <a:tcPr anchor="ctr"/>
                </a:tc>
                <a:tc>
                  <a:txBody>
                    <a:bodyPr/>
                    <a:lstStyle/>
                    <a:p>
                      <a:pPr algn="ctr"/>
                      <a:r>
                        <a:rPr lang="en-IN" sz="1500"/>
                        <a:t>780.0</a:t>
                      </a:r>
                    </a:p>
                  </a:txBody>
                  <a:tcPr anchor="ctr"/>
                </a:tc>
                <a:tc>
                  <a:txBody>
                    <a:bodyPr/>
                    <a:lstStyle/>
                    <a:p>
                      <a:pPr algn="ctr"/>
                      <a:r>
                        <a:rPr lang="en-IN" sz="1500"/>
                        <a:t>1,020.0</a:t>
                      </a:r>
                    </a:p>
                  </a:txBody>
                  <a:tcPr anchor="ctr"/>
                </a:tc>
                <a:extLst>
                  <a:ext uri="{0D108BD9-81ED-4DB2-BD59-A6C34878D82A}">
                    <a16:rowId xmlns:a16="http://schemas.microsoft.com/office/drawing/2014/main" val="3606519773"/>
                  </a:ext>
                </a:extLst>
              </a:tr>
              <a:tr h="384916">
                <a:tc>
                  <a:txBody>
                    <a:bodyPr/>
                    <a:lstStyle/>
                    <a:p>
                      <a:r>
                        <a:rPr lang="en-IN" sz="1500"/>
                        <a:t>Facilities &amp; Equipment</a:t>
                      </a:r>
                    </a:p>
                  </a:txBody>
                  <a:tcPr anchor="ctr"/>
                </a:tc>
                <a:tc>
                  <a:txBody>
                    <a:bodyPr/>
                    <a:lstStyle/>
                    <a:p>
                      <a:pPr algn="ctr"/>
                      <a:r>
                        <a:rPr lang="en-IN" sz="1500"/>
                        <a:t>42.0</a:t>
                      </a:r>
                    </a:p>
                  </a:txBody>
                  <a:tcPr anchor="ctr"/>
                </a:tc>
                <a:tc>
                  <a:txBody>
                    <a:bodyPr/>
                    <a:lstStyle/>
                    <a:p>
                      <a:pPr algn="ctr"/>
                      <a:r>
                        <a:rPr lang="en-IN" sz="1500" dirty="0"/>
                        <a:t>72.0</a:t>
                      </a:r>
                    </a:p>
                  </a:txBody>
                  <a:tcPr anchor="ctr"/>
                </a:tc>
                <a:tc>
                  <a:txBody>
                    <a:bodyPr/>
                    <a:lstStyle/>
                    <a:p>
                      <a:pPr algn="ctr"/>
                      <a:r>
                        <a:rPr lang="en-IN" sz="1500"/>
                        <a:t>120.0</a:t>
                      </a:r>
                    </a:p>
                  </a:txBody>
                  <a:tcPr anchor="ctr"/>
                </a:tc>
                <a:tc>
                  <a:txBody>
                    <a:bodyPr/>
                    <a:lstStyle/>
                    <a:p>
                      <a:pPr algn="ctr"/>
                      <a:r>
                        <a:rPr lang="en-IN" sz="1500"/>
                        <a:t>170.0</a:t>
                      </a:r>
                    </a:p>
                  </a:txBody>
                  <a:tcPr anchor="ctr"/>
                </a:tc>
                <a:tc>
                  <a:txBody>
                    <a:bodyPr/>
                    <a:lstStyle/>
                    <a:p>
                      <a:pPr algn="ctr"/>
                      <a:r>
                        <a:rPr lang="en-IN" sz="1500"/>
                        <a:t>220.0</a:t>
                      </a:r>
                    </a:p>
                  </a:txBody>
                  <a:tcPr anchor="ctr"/>
                </a:tc>
                <a:extLst>
                  <a:ext uri="{0D108BD9-81ED-4DB2-BD59-A6C34878D82A}">
                    <a16:rowId xmlns:a16="http://schemas.microsoft.com/office/drawing/2014/main" val="1752413035"/>
                  </a:ext>
                </a:extLst>
              </a:tr>
              <a:tr h="384916">
                <a:tc>
                  <a:txBody>
                    <a:bodyPr/>
                    <a:lstStyle/>
                    <a:p>
                      <a:r>
                        <a:rPr lang="en-IN" sz="1500"/>
                        <a:t>Software &amp; Technology</a:t>
                      </a:r>
                    </a:p>
                  </a:txBody>
                  <a:tcPr anchor="ctr"/>
                </a:tc>
                <a:tc>
                  <a:txBody>
                    <a:bodyPr/>
                    <a:lstStyle/>
                    <a:p>
                      <a:pPr algn="ctr"/>
                      <a:r>
                        <a:rPr lang="en-IN" sz="1500"/>
                        <a:t>36.0</a:t>
                      </a:r>
                    </a:p>
                  </a:txBody>
                  <a:tcPr anchor="ctr"/>
                </a:tc>
                <a:tc>
                  <a:txBody>
                    <a:bodyPr/>
                    <a:lstStyle/>
                    <a:p>
                      <a:pPr algn="ctr"/>
                      <a:r>
                        <a:rPr lang="en-IN" sz="1500" dirty="0"/>
                        <a:t>58.0</a:t>
                      </a:r>
                    </a:p>
                  </a:txBody>
                  <a:tcPr anchor="ctr"/>
                </a:tc>
                <a:tc>
                  <a:txBody>
                    <a:bodyPr/>
                    <a:lstStyle/>
                    <a:p>
                      <a:pPr algn="ctr"/>
                      <a:r>
                        <a:rPr lang="en-IN" sz="1500" dirty="0"/>
                        <a:t>84.0</a:t>
                      </a:r>
                    </a:p>
                  </a:txBody>
                  <a:tcPr anchor="ctr"/>
                </a:tc>
                <a:tc>
                  <a:txBody>
                    <a:bodyPr/>
                    <a:lstStyle/>
                    <a:p>
                      <a:pPr algn="ctr"/>
                      <a:r>
                        <a:rPr lang="en-IN" sz="1500"/>
                        <a:t>120.0</a:t>
                      </a:r>
                    </a:p>
                  </a:txBody>
                  <a:tcPr anchor="ctr"/>
                </a:tc>
                <a:tc>
                  <a:txBody>
                    <a:bodyPr/>
                    <a:lstStyle/>
                    <a:p>
                      <a:pPr algn="ctr"/>
                      <a:r>
                        <a:rPr lang="en-IN" sz="1500"/>
                        <a:t>160.0</a:t>
                      </a:r>
                    </a:p>
                  </a:txBody>
                  <a:tcPr anchor="ctr"/>
                </a:tc>
                <a:extLst>
                  <a:ext uri="{0D108BD9-81ED-4DB2-BD59-A6C34878D82A}">
                    <a16:rowId xmlns:a16="http://schemas.microsoft.com/office/drawing/2014/main" val="663218770"/>
                  </a:ext>
                </a:extLst>
              </a:tr>
              <a:tr h="384916">
                <a:tc>
                  <a:txBody>
                    <a:bodyPr/>
                    <a:lstStyle/>
                    <a:p>
                      <a:r>
                        <a:rPr lang="en-IN" sz="1500"/>
                        <a:t>Professional Services</a:t>
                      </a:r>
                    </a:p>
                  </a:txBody>
                  <a:tcPr anchor="ctr"/>
                </a:tc>
                <a:tc>
                  <a:txBody>
                    <a:bodyPr/>
                    <a:lstStyle/>
                    <a:p>
                      <a:pPr algn="ctr"/>
                      <a:r>
                        <a:rPr lang="en-IN" sz="1500"/>
                        <a:t>42.0</a:t>
                      </a:r>
                    </a:p>
                  </a:txBody>
                  <a:tcPr anchor="ctr"/>
                </a:tc>
                <a:tc>
                  <a:txBody>
                    <a:bodyPr/>
                    <a:lstStyle/>
                    <a:p>
                      <a:pPr algn="ctr"/>
                      <a:r>
                        <a:rPr lang="en-IN" sz="1500"/>
                        <a:t>64.0</a:t>
                      </a:r>
                    </a:p>
                  </a:txBody>
                  <a:tcPr anchor="ctr"/>
                </a:tc>
                <a:tc>
                  <a:txBody>
                    <a:bodyPr/>
                    <a:lstStyle/>
                    <a:p>
                      <a:pPr algn="ctr"/>
                      <a:r>
                        <a:rPr lang="en-IN" sz="1500" dirty="0"/>
                        <a:t>98.0</a:t>
                      </a:r>
                    </a:p>
                  </a:txBody>
                  <a:tcPr anchor="ctr"/>
                </a:tc>
                <a:tc>
                  <a:txBody>
                    <a:bodyPr/>
                    <a:lstStyle/>
                    <a:p>
                      <a:pPr algn="ctr"/>
                      <a:r>
                        <a:rPr lang="en-IN" sz="1500"/>
                        <a:t>130.0</a:t>
                      </a:r>
                    </a:p>
                  </a:txBody>
                  <a:tcPr anchor="ctr"/>
                </a:tc>
                <a:tc>
                  <a:txBody>
                    <a:bodyPr/>
                    <a:lstStyle/>
                    <a:p>
                      <a:pPr algn="ctr"/>
                      <a:r>
                        <a:rPr lang="en-IN" sz="1500"/>
                        <a:t>160.0</a:t>
                      </a:r>
                    </a:p>
                  </a:txBody>
                  <a:tcPr anchor="ctr"/>
                </a:tc>
                <a:extLst>
                  <a:ext uri="{0D108BD9-81ED-4DB2-BD59-A6C34878D82A}">
                    <a16:rowId xmlns:a16="http://schemas.microsoft.com/office/drawing/2014/main" val="3880703429"/>
                  </a:ext>
                </a:extLst>
              </a:tr>
              <a:tr h="384916">
                <a:tc>
                  <a:txBody>
                    <a:bodyPr/>
                    <a:lstStyle/>
                    <a:p>
                      <a:r>
                        <a:rPr lang="en-IN" sz="1500" b="1"/>
                        <a:t>Fixed Costs Subtotal</a:t>
                      </a:r>
                      <a:endParaRPr lang="en-IN" sz="1500"/>
                    </a:p>
                  </a:txBody>
                  <a:tcPr anchor="ctr"/>
                </a:tc>
                <a:tc>
                  <a:txBody>
                    <a:bodyPr/>
                    <a:lstStyle/>
                    <a:p>
                      <a:pPr algn="ctr"/>
                      <a:r>
                        <a:rPr lang="en-IN" sz="1500"/>
                        <a:t>360.0</a:t>
                      </a:r>
                    </a:p>
                  </a:txBody>
                  <a:tcPr anchor="ctr"/>
                </a:tc>
                <a:tc>
                  <a:txBody>
                    <a:bodyPr/>
                    <a:lstStyle/>
                    <a:p>
                      <a:pPr algn="ctr"/>
                      <a:r>
                        <a:rPr lang="en-IN" sz="1500"/>
                        <a:t>640.0</a:t>
                      </a:r>
                    </a:p>
                  </a:txBody>
                  <a:tcPr anchor="ctr"/>
                </a:tc>
                <a:tc>
                  <a:txBody>
                    <a:bodyPr/>
                    <a:lstStyle/>
                    <a:p>
                      <a:pPr algn="ctr"/>
                      <a:r>
                        <a:rPr lang="en-IN" sz="1500" dirty="0"/>
                        <a:t>1,018.0</a:t>
                      </a:r>
                    </a:p>
                  </a:txBody>
                  <a:tcPr anchor="ctr"/>
                </a:tc>
                <a:tc>
                  <a:txBody>
                    <a:bodyPr/>
                    <a:lstStyle/>
                    <a:p>
                      <a:pPr algn="ctr"/>
                      <a:r>
                        <a:rPr lang="en-IN" sz="1500"/>
                        <a:t>1,480.0</a:t>
                      </a:r>
                    </a:p>
                  </a:txBody>
                  <a:tcPr anchor="ctr"/>
                </a:tc>
                <a:tc>
                  <a:txBody>
                    <a:bodyPr/>
                    <a:lstStyle/>
                    <a:p>
                      <a:pPr algn="ctr"/>
                      <a:r>
                        <a:rPr lang="en-IN" sz="1500"/>
                        <a:t>1,910.0</a:t>
                      </a:r>
                    </a:p>
                  </a:txBody>
                  <a:tcPr anchor="ctr"/>
                </a:tc>
                <a:extLst>
                  <a:ext uri="{0D108BD9-81ED-4DB2-BD59-A6C34878D82A}">
                    <a16:rowId xmlns:a16="http://schemas.microsoft.com/office/drawing/2014/main" val="1648977597"/>
                  </a:ext>
                </a:extLst>
              </a:tr>
              <a:tr h="384916">
                <a:tc>
                  <a:txBody>
                    <a:bodyPr/>
                    <a:lstStyle/>
                    <a:p>
                      <a:r>
                        <a:rPr lang="en-IN" sz="1500" b="1" dirty="0">
                          <a:solidFill>
                            <a:schemeClr val="accent6">
                              <a:lumMod val="75000"/>
                            </a:schemeClr>
                          </a:solidFill>
                        </a:rPr>
                        <a:t>Variable Costs</a:t>
                      </a:r>
                      <a:endParaRPr lang="en-IN" sz="1500" dirty="0">
                        <a:solidFill>
                          <a:schemeClr val="accent6">
                            <a:lumMod val="75000"/>
                          </a:schemeClr>
                        </a:solidFill>
                      </a:endParaRPr>
                    </a:p>
                  </a:txBody>
                  <a:tcPr anchor="ctr"/>
                </a:tc>
                <a:tc>
                  <a:txBody>
                    <a:bodyPr/>
                    <a:lstStyle/>
                    <a:p>
                      <a:pPr algn="ctr"/>
                      <a:endParaRPr lang="en-IN" sz="1500"/>
                    </a:p>
                  </a:txBody>
                  <a:tcPr anchor="ctr"/>
                </a:tc>
                <a:tc>
                  <a:txBody>
                    <a:bodyPr/>
                    <a:lstStyle/>
                    <a:p>
                      <a:pPr algn="ctr"/>
                      <a:endParaRPr lang="en-IN" sz="1500" dirty="0"/>
                    </a:p>
                  </a:txBody>
                  <a:tcPr anchor="ctr"/>
                </a:tc>
                <a:tc>
                  <a:txBody>
                    <a:bodyPr/>
                    <a:lstStyle/>
                    <a:p>
                      <a:pPr algn="ctr"/>
                      <a:endParaRPr lang="en-IN" sz="1500"/>
                    </a:p>
                  </a:txBody>
                  <a:tcPr anchor="ctr"/>
                </a:tc>
                <a:tc>
                  <a:txBody>
                    <a:bodyPr/>
                    <a:lstStyle/>
                    <a:p>
                      <a:pPr algn="ctr"/>
                      <a:endParaRPr lang="en-IN" sz="1500" dirty="0"/>
                    </a:p>
                  </a:txBody>
                  <a:tcPr anchor="ctr"/>
                </a:tc>
                <a:tc>
                  <a:txBody>
                    <a:bodyPr/>
                    <a:lstStyle/>
                    <a:p>
                      <a:pPr algn="ctr"/>
                      <a:endParaRPr lang="en-IN" sz="1500"/>
                    </a:p>
                  </a:txBody>
                  <a:tcPr anchor="ctr"/>
                </a:tc>
                <a:extLst>
                  <a:ext uri="{0D108BD9-81ED-4DB2-BD59-A6C34878D82A}">
                    <a16:rowId xmlns:a16="http://schemas.microsoft.com/office/drawing/2014/main" val="3551388591"/>
                  </a:ext>
                </a:extLst>
              </a:tr>
              <a:tr h="384916">
                <a:tc>
                  <a:txBody>
                    <a:bodyPr/>
                    <a:lstStyle/>
                    <a:p>
                      <a:r>
                        <a:rPr lang="en-IN" sz="1500"/>
                        <a:t>COGS - Hardware</a:t>
                      </a:r>
                    </a:p>
                  </a:txBody>
                  <a:tcPr anchor="ctr"/>
                </a:tc>
                <a:tc>
                  <a:txBody>
                    <a:bodyPr/>
                    <a:lstStyle/>
                    <a:p>
                      <a:pPr algn="ctr"/>
                      <a:r>
                        <a:rPr lang="en-IN" sz="1500"/>
                        <a:t>489.7</a:t>
                      </a:r>
                    </a:p>
                  </a:txBody>
                  <a:tcPr anchor="ctr"/>
                </a:tc>
                <a:tc>
                  <a:txBody>
                    <a:bodyPr/>
                    <a:lstStyle/>
                    <a:p>
                      <a:pPr algn="ctr"/>
                      <a:r>
                        <a:rPr lang="en-IN" sz="1500"/>
                        <a:t>1,452.5</a:t>
                      </a:r>
                    </a:p>
                  </a:txBody>
                  <a:tcPr anchor="ctr"/>
                </a:tc>
                <a:tc>
                  <a:txBody>
                    <a:bodyPr/>
                    <a:lstStyle/>
                    <a:p>
                      <a:pPr algn="ctr"/>
                      <a:r>
                        <a:rPr lang="en-IN" sz="1500"/>
                        <a:t>2,697.5</a:t>
                      </a:r>
                    </a:p>
                  </a:txBody>
                  <a:tcPr anchor="ctr"/>
                </a:tc>
                <a:tc>
                  <a:txBody>
                    <a:bodyPr/>
                    <a:lstStyle/>
                    <a:p>
                      <a:pPr algn="ctr"/>
                      <a:r>
                        <a:rPr lang="en-IN" sz="1500" dirty="0"/>
                        <a:t>4,648.0</a:t>
                      </a:r>
                    </a:p>
                  </a:txBody>
                  <a:tcPr anchor="ctr"/>
                </a:tc>
                <a:tc>
                  <a:txBody>
                    <a:bodyPr/>
                    <a:lstStyle/>
                    <a:p>
                      <a:pPr algn="ctr"/>
                      <a:r>
                        <a:rPr lang="en-IN" sz="1500"/>
                        <a:t>7,387.0</a:t>
                      </a:r>
                    </a:p>
                  </a:txBody>
                  <a:tcPr anchor="ctr"/>
                </a:tc>
                <a:extLst>
                  <a:ext uri="{0D108BD9-81ED-4DB2-BD59-A6C34878D82A}">
                    <a16:rowId xmlns:a16="http://schemas.microsoft.com/office/drawing/2014/main" val="3545047187"/>
                  </a:ext>
                </a:extLst>
              </a:tr>
              <a:tr h="384916">
                <a:tc>
                  <a:txBody>
                    <a:bodyPr/>
                    <a:lstStyle/>
                    <a:p>
                      <a:r>
                        <a:rPr lang="en-IN" sz="1500"/>
                        <a:t>COGS - Subscription</a:t>
                      </a:r>
                    </a:p>
                  </a:txBody>
                  <a:tcPr anchor="ctr"/>
                </a:tc>
                <a:tc>
                  <a:txBody>
                    <a:bodyPr/>
                    <a:lstStyle/>
                    <a:p>
                      <a:pPr algn="ctr"/>
                      <a:r>
                        <a:rPr lang="en-IN" sz="1500"/>
                        <a:t>91.3</a:t>
                      </a:r>
                    </a:p>
                  </a:txBody>
                  <a:tcPr anchor="ctr"/>
                </a:tc>
                <a:tc>
                  <a:txBody>
                    <a:bodyPr/>
                    <a:lstStyle/>
                    <a:p>
                      <a:pPr algn="ctr"/>
                      <a:r>
                        <a:rPr lang="en-IN" sz="1500"/>
                        <a:t>323.7</a:t>
                      </a:r>
                    </a:p>
                  </a:txBody>
                  <a:tcPr anchor="ctr"/>
                </a:tc>
                <a:tc>
                  <a:txBody>
                    <a:bodyPr/>
                    <a:lstStyle/>
                    <a:p>
                      <a:pPr algn="ctr"/>
                      <a:r>
                        <a:rPr lang="en-IN" sz="1500"/>
                        <a:t>647.4</a:t>
                      </a:r>
                    </a:p>
                  </a:txBody>
                  <a:tcPr anchor="ctr"/>
                </a:tc>
                <a:tc>
                  <a:txBody>
                    <a:bodyPr/>
                    <a:lstStyle/>
                    <a:p>
                      <a:pPr algn="ctr"/>
                      <a:r>
                        <a:rPr lang="en-IN" sz="1500" dirty="0"/>
                        <a:t>1,203.5</a:t>
                      </a:r>
                    </a:p>
                  </a:txBody>
                  <a:tcPr anchor="ctr"/>
                </a:tc>
                <a:tc>
                  <a:txBody>
                    <a:bodyPr/>
                    <a:lstStyle/>
                    <a:p>
                      <a:pPr algn="ctr"/>
                      <a:r>
                        <a:rPr lang="en-IN" sz="1500"/>
                        <a:t>1,992.0</a:t>
                      </a:r>
                    </a:p>
                  </a:txBody>
                  <a:tcPr anchor="ctr"/>
                </a:tc>
                <a:extLst>
                  <a:ext uri="{0D108BD9-81ED-4DB2-BD59-A6C34878D82A}">
                    <a16:rowId xmlns:a16="http://schemas.microsoft.com/office/drawing/2014/main" val="2515925638"/>
                  </a:ext>
                </a:extLst>
              </a:tr>
              <a:tr h="384916">
                <a:tc>
                  <a:txBody>
                    <a:bodyPr/>
                    <a:lstStyle/>
                    <a:p>
                      <a:r>
                        <a:rPr lang="en-IN" sz="1500"/>
                        <a:t>Fulfillment &amp; Shipping</a:t>
                      </a:r>
                    </a:p>
                  </a:txBody>
                  <a:tcPr anchor="ctr"/>
                </a:tc>
                <a:tc>
                  <a:txBody>
                    <a:bodyPr/>
                    <a:lstStyle/>
                    <a:p>
                      <a:pPr algn="ctr"/>
                      <a:r>
                        <a:rPr lang="en-IN" sz="1500"/>
                        <a:t>99.6</a:t>
                      </a:r>
                    </a:p>
                  </a:txBody>
                  <a:tcPr anchor="ctr"/>
                </a:tc>
                <a:tc>
                  <a:txBody>
                    <a:bodyPr/>
                    <a:lstStyle/>
                    <a:p>
                      <a:pPr algn="ctr"/>
                      <a:r>
                        <a:rPr lang="en-IN" sz="1500"/>
                        <a:t>315.4</a:t>
                      </a:r>
                    </a:p>
                  </a:txBody>
                  <a:tcPr anchor="ctr"/>
                </a:tc>
                <a:tc>
                  <a:txBody>
                    <a:bodyPr/>
                    <a:lstStyle/>
                    <a:p>
                      <a:pPr algn="ctr"/>
                      <a:r>
                        <a:rPr lang="en-IN" sz="1500"/>
                        <a:t>605.9</a:t>
                      </a:r>
                    </a:p>
                  </a:txBody>
                  <a:tcPr anchor="ctr"/>
                </a:tc>
                <a:tc>
                  <a:txBody>
                    <a:bodyPr/>
                    <a:lstStyle/>
                    <a:p>
                      <a:pPr algn="ctr"/>
                      <a:r>
                        <a:rPr lang="en-IN" sz="1500" dirty="0"/>
                        <a:t>1,037.5</a:t>
                      </a:r>
                    </a:p>
                  </a:txBody>
                  <a:tcPr anchor="ctr"/>
                </a:tc>
                <a:tc>
                  <a:txBody>
                    <a:bodyPr/>
                    <a:lstStyle/>
                    <a:p>
                      <a:pPr algn="ctr"/>
                      <a:r>
                        <a:rPr lang="en-IN" sz="1500" dirty="0"/>
                        <a:t>1,701.5</a:t>
                      </a:r>
                    </a:p>
                  </a:txBody>
                  <a:tcPr anchor="ctr"/>
                </a:tc>
                <a:extLst>
                  <a:ext uri="{0D108BD9-81ED-4DB2-BD59-A6C34878D82A}">
                    <a16:rowId xmlns:a16="http://schemas.microsoft.com/office/drawing/2014/main" val="4203084870"/>
                  </a:ext>
                </a:extLst>
              </a:tr>
              <a:tr h="384916">
                <a:tc>
                  <a:txBody>
                    <a:bodyPr/>
                    <a:lstStyle/>
                    <a:p>
                      <a:r>
                        <a:rPr lang="en-IN" sz="1500"/>
                        <a:t>Customer Acquisition</a:t>
                      </a:r>
                    </a:p>
                  </a:txBody>
                  <a:tcPr anchor="ctr"/>
                </a:tc>
                <a:tc>
                  <a:txBody>
                    <a:bodyPr/>
                    <a:lstStyle/>
                    <a:p>
                      <a:pPr algn="ctr"/>
                      <a:r>
                        <a:rPr lang="en-IN" sz="1500"/>
                        <a:t>232.4</a:t>
                      </a:r>
                    </a:p>
                  </a:txBody>
                  <a:tcPr anchor="ctr"/>
                </a:tc>
                <a:tc>
                  <a:txBody>
                    <a:bodyPr/>
                    <a:lstStyle/>
                    <a:p>
                      <a:pPr algn="ctr"/>
                      <a:r>
                        <a:rPr lang="en-IN" sz="1500"/>
                        <a:t>614.2</a:t>
                      </a:r>
                    </a:p>
                  </a:txBody>
                  <a:tcPr anchor="ctr"/>
                </a:tc>
                <a:tc>
                  <a:txBody>
                    <a:bodyPr/>
                    <a:lstStyle/>
                    <a:p>
                      <a:pPr algn="ctr"/>
                      <a:r>
                        <a:rPr lang="en-IN" sz="1500"/>
                        <a:t>1,079.0</a:t>
                      </a:r>
                    </a:p>
                  </a:txBody>
                  <a:tcPr anchor="ctr"/>
                </a:tc>
                <a:tc>
                  <a:txBody>
                    <a:bodyPr/>
                    <a:lstStyle/>
                    <a:p>
                      <a:pPr algn="ctr"/>
                      <a:r>
                        <a:rPr lang="en-IN" sz="1500" dirty="0"/>
                        <a:t>1,535.5</a:t>
                      </a:r>
                    </a:p>
                  </a:txBody>
                  <a:tcPr anchor="ctr"/>
                </a:tc>
                <a:tc>
                  <a:txBody>
                    <a:bodyPr/>
                    <a:lstStyle/>
                    <a:p>
                      <a:pPr algn="ctr"/>
                      <a:r>
                        <a:rPr lang="en-IN" sz="1500" dirty="0"/>
                        <a:t>2,199.5</a:t>
                      </a:r>
                    </a:p>
                  </a:txBody>
                  <a:tcPr anchor="ctr"/>
                </a:tc>
                <a:extLst>
                  <a:ext uri="{0D108BD9-81ED-4DB2-BD59-A6C34878D82A}">
                    <a16:rowId xmlns:a16="http://schemas.microsoft.com/office/drawing/2014/main" val="3107107861"/>
                  </a:ext>
                </a:extLst>
              </a:tr>
              <a:tr h="384916">
                <a:tc>
                  <a:txBody>
                    <a:bodyPr/>
                    <a:lstStyle/>
                    <a:p>
                      <a:r>
                        <a:rPr lang="en-IN" sz="1500"/>
                        <a:t>Customer Support</a:t>
                      </a:r>
                    </a:p>
                  </a:txBody>
                  <a:tcPr anchor="ctr"/>
                </a:tc>
                <a:tc>
                  <a:txBody>
                    <a:bodyPr/>
                    <a:lstStyle/>
                    <a:p>
                      <a:pPr algn="ctr"/>
                      <a:r>
                        <a:rPr lang="en-IN" sz="1500"/>
                        <a:t>78.9</a:t>
                      </a:r>
                    </a:p>
                  </a:txBody>
                  <a:tcPr anchor="ctr"/>
                </a:tc>
                <a:tc>
                  <a:txBody>
                    <a:bodyPr/>
                    <a:lstStyle/>
                    <a:p>
                      <a:pPr algn="ctr"/>
                      <a:r>
                        <a:rPr lang="en-IN" sz="1500"/>
                        <a:t>174.3</a:t>
                      </a:r>
                    </a:p>
                  </a:txBody>
                  <a:tcPr anchor="ctr"/>
                </a:tc>
                <a:tc>
                  <a:txBody>
                    <a:bodyPr/>
                    <a:lstStyle/>
                    <a:p>
                      <a:pPr algn="ctr"/>
                      <a:r>
                        <a:rPr lang="en-IN" sz="1500" dirty="0"/>
                        <a:t>315.4</a:t>
                      </a:r>
                    </a:p>
                  </a:txBody>
                  <a:tcPr anchor="ctr"/>
                </a:tc>
                <a:tc>
                  <a:txBody>
                    <a:bodyPr/>
                    <a:lstStyle/>
                    <a:p>
                      <a:pPr algn="ctr"/>
                      <a:r>
                        <a:rPr lang="en-IN" sz="1500"/>
                        <a:t>539.5</a:t>
                      </a:r>
                    </a:p>
                  </a:txBody>
                  <a:tcPr anchor="ctr"/>
                </a:tc>
                <a:tc>
                  <a:txBody>
                    <a:bodyPr/>
                    <a:lstStyle/>
                    <a:p>
                      <a:pPr algn="ctr"/>
                      <a:r>
                        <a:rPr lang="en-IN" sz="1500" dirty="0"/>
                        <a:t>871.5</a:t>
                      </a:r>
                    </a:p>
                  </a:txBody>
                  <a:tcPr anchor="ctr"/>
                </a:tc>
                <a:extLst>
                  <a:ext uri="{0D108BD9-81ED-4DB2-BD59-A6C34878D82A}">
                    <a16:rowId xmlns:a16="http://schemas.microsoft.com/office/drawing/2014/main" val="210810810"/>
                  </a:ext>
                </a:extLst>
              </a:tr>
              <a:tr h="384916">
                <a:tc>
                  <a:txBody>
                    <a:bodyPr/>
                    <a:lstStyle/>
                    <a:p>
                      <a:r>
                        <a:rPr lang="en-IN" sz="1500" b="1"/>
                        <a:t>Variable Costs Subtotal</a:t>
                      </a:r>
                      <a:endParaRPr lang="en-IN" sz="1500"/>
                    </a:p>
                  </a:txBody>
                  <a:tcPr anchor="ctr"/>
                </a:tc>
                <a:tc>
                  <a:txBody>
                    <a:bodyPr/>
                    <a:lstStyle/>
                    <a:p>
                      <a:pPr algn="ctr"/>
                      <a:r>
                        <a:rPr lang="en-IN" sz="1500"/>
                        <a:t>991.9</a:t>
                      </a:r>
                    </a:p>
                  </a:txBody>
                  <a:tcPr anchor="ctr"/>
                </a:tc>
                <a:tc>
                  <a:txBody>
                    <a:bodyPr/>
                    <a:lstStyle/>
                    <a:p>
                      <a:pPr algn="ctr"/>
                      <a:r>
                        <a:rPr lang="en-IN" sz="1500"/>
                        <a:t>2,880.1</a:t>
                      </a:r>
                    </a:p>
                  </a:txBody>
                  <a:tcPr anchor="ctr"/>
                </a:tc>
                <a:tc>
                  <a:txBody>
                    <a:bodyPr/>
                    <a:lstStyle/>
                    <a:p>
                      <a:pPr algn="ctr"/>
                      <a:r>
                        <a:rPr lang="en-IN" sz="1500"/>
                        <a:t>5,345.2</a:t>
                      </a:r>
                    </a:p>
                  </a:txBody>
                  <a:tcPr anchor="ctr"/>
                </a:tc>
                <a:tc>
                  <a:txBody>
                    <a:bodyPr/>
                    <a:lstStyle/>
                    <a:p>
                      <a:pPr algn="ctr"/>
                      <a:r>
                        <a:rPr lang="en-IN" sz="1500"/>
                        <a:t>8,964.0</a:t>
                      </a:r>
                    </a:p>
                  </a:txBody>
                  <a:tcPr anchor="ctr"/>
                </a:tc>
                <a:tc>
                  <a:txBody>
                    <a:bodyPr/>
                    <a:lstStyle/>
                    <a:p>
                      <a:pPr algn="ctr"/>
                      <a:r>
                        <a:rPr lang="en-IN" sz="1500" dirty="0"/>
                        <a:t>14,151.5</a:t>
                      </a:r>
                    </a:p>
                  </a:txBody>
                  <a:tcPr anchor="ctr"/>
                </a:tc>
                <a:extLst>
                  <a:ext uri="{0D108BD9-81ED-4DB2-BD59-A6C34878D82A}">
                    <a16:rowId xmlns:a16="http://schemas.microsoft.com/office/drawing/2014/main" val="1061014580"/>
                  </a:ext>
                </a:extLst>
              </a:tr>
              <a:tr h="384916">
                <a:tc>
                  <a:txBody>
                    <a:bodyPr/>
                    <a:lstStyle/>
                    <a:p>
                      <a:r>
                        <a:rPr lang="en-IN" sz="1500" b="1" dirty="0">
                          <a:solidFill>
                            <a:schemeClr val="accent6">
                              <a:lumMod val="75000"/>
                            </a:schemeClr>
                          </a:solidFill>
                        </a:rPr>
                        <a:t>Total Costs</a:t>
                      </a:r>
                      <a:endParaRPr lang="en-IN" sz="1500" dirty="0">
                        <a:solidFill>
                          <a:schemeClr val="accent6">
                            <a:lumMod val="75000"/>
                          </a:schemeClr>
                        </a:solidFill>
                      </a:endParaRPr>
                    </a:p>
                  </a:txBody>
                  <a:tcPr anchor="ctr"/>
                </a:tc>
                <a:tc>
                  <a:txBody>
                    <a:bodyPr/>
                    <a:lstStyle/>
                    <a:p>
                      <a:pPr algn="ctr"/>
                      <a:r>
                        <a:rPr lang="en-IN" sz="1500"/>
                        <a:t>1,351.9</a:t>
                      </a:r>
                    </a:p>
                  </a:txBody>
                  <a:tcPr anchor="ctr"/>
                </a:tc>
                <a:tc>
                  <a:txBody>
                    <a:bodyPr/>
                    <a:lstStyle/>
                    <a:p>
                      <a:pPr algn="ctr"/>
                      <a:r>
                        <a:rPr lang="en-IN" sz="1500"/>
                        <a:t>3,520.1</a:t>
                      </a:r>
                    </a:p>
                  </a:txBody>
                  <a:tcPr anchor="ctr"/>
                </a:tc>
                <a:tc>
                  <a:txBody>
                    <a:bodyPr/>
                    <a:lstStyle/>
                    <a:p>
                      <a:pPr algn="ctr"/>
                      <a:r>
                        <a:rPr lang="en-IN" sz="1500"/>
                        <a:t>6,363.2</a:t>
                      </a:r>
                    </a:p>
                  </a:txBody>
                  <a:tcPr anchor="ctr"/>
                </a:tc>
                <a:tc>
                  <a:txBody>
                    <a:bodyPr/>
                    <a:lstStyle/>
                    <a:p>
                      <a:pPr algn="ctr"/>
                      <a:r>
                        <a:rPr lang="en-IN" sz="1500"/>
                        <a:t>10,444.0</a:t>
                      </a:r>
                    </a:p>
                  </a:txBody>
                  <a:tcPr anchor="ctr"/>
                </a:tc>
                <a:tc>
                  <a:txBody>
                    <a:bodyPr/>
                    <a:lstStyle/>
                    <a:p>
                      <a:pPr algn="ctr"/>
                      <a:r>
                        <a:rPr lang="en-IN" sz="1500" dirty="0"/>
                        <a:t>16,061.5</a:t>
                      </a:r>
                    </a:p>
                  </a:txBody>
                  <a:tcPr anchor="ctr"/>
                </a:tc>
                <a:extLst>
                  <a:ext uri="{0D108BD9-81ED-4DB2-BD59-A6C34878D82A}">
                    <a16:rowId xmlns:a16="http://schemas.microsoft.com/office/drawing/2014/main" val="1115128935"/>
                  </a:ext>
                </a:extLst>
              </a:tr>
            </a:tbl>
          </a:graphicData>
        </a:graphic>
      </p:graphicFrame>
      <p:pic>
        <p:nvPicPr>
          <p:cNvPr id="24586" name="Picture 10" descr="Output image">
            <a:extLst>
              <a:ext uri="{FF2B5EF4-FFF2-40B4-BE49-F238E27FC236}">
                <a16:creationId xmlns:a16="http://schemas.microsoft.com/office/drawing/2014/main" id="{019C7696-CFF7-4794-AC22-91B49DB389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4984" y="2370666"/>
            <a:ext cx="5915415"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8848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C0BE98D2-128E-2D9F-6018-7F1988A0EB39}"/>
              </a:ext>
            </a:extLst>
          </p:cNvPr>
          <p:cNvSpPr/>
          <p:nvPr/>
        </p:nvSpPr>
        <p:spPr>
          <a:xfrm>
            <a:off x="4968121" y="417076"/>
            <a:ext cx="4421743" cy="378023"/>
          </a:xfrm>
          <a:prstGeom prst="rect">
            <a:avLst/>
          </a:prstGeom>
          <a:noFill/>
          <a:ln/>
        </p:spPr>
        <p:txBody>
          <a:bodyPr wrap="none" lIns="0" tIns="0" rIns="0" bIns="0" rtlCol="0" anchor="t"/>
          <a:lstStyle/>
          <a:p>
            <a:pPr marL="0" indent="0" algn="l">
              <a:lnSpc>
                <a:spcPts val="2950"/>
              </a:lnSpc>
              <a:buNone/>
            </a:pPr>
            <a:r>
              <a:rPr lang="en-US" sz="4800" dirty="0">
                <a:solidFill>
                  <a:srgbClr val="030303"/>
                </a:solidFill>
                <a:latin typeface="Calibri" panose="020F0502020204030204" pitchFamily="34" charset="0"/>
                <a:ea typeface="DM Sans Semi Bold" pitchFamily="34" charset="-122"/>
                <a:cs typeface="Calibri" panose="020F0502020204030204" pitchFamily="34" charset="0"/>
              </a:rPr>
              <a:t>Break-Even </a:t>
            </a:r>
            <a:r>
              <a:rPr lang="en-US" sz="4800" dirty="0">
                <a:solidFill>
                  <a:schemeClr val="accent6"/>
                </a:solidFill>
                <a:latin typeface="Calibri" panose="020F0502020204030204" pitchFamily="34" charset="0"/>
                <a:ea typeface="DM Sans Semi Bold" pitchFamily="34" charset="-122"/>
                <a:cs typeface="Calibri" panose="020F0502020204030204" pitchFamily="34" charset="0"/>
              </a:rPr>
              <a:t>Analysis</a:t>
            </a:r>
            <a:endParaRPr lang="en-US" sz="4800" dirty="0">
              <a:solidFill>
                <a:schemeClr val="accent6"/>
              </a:solidFill>
              <a:latin typeface="Calibri" panose="020F0502020204030204" pitchFamily="34" charset="0"/>
              <a:cs typeface="Calibri" panose="020F0502020204030204" pitchFamily="34" charset="0"/>
            </a:endParaRPr>
          </a:p>
        </p:txBody>
      </p:sp>
      <p:sp>
        <p:nvSpPr>
          <p:cNvPr id="3" name="Text 1">
            <a:extLst>
              <a:ext uri="{FF2B5EF4-FFF2-40B4-BE49-F238E27FC236}">
                <a16:creationId xmlns:a16="http://schemas.microsoft.com/office/drawing/2014/main" id="{252E7ABC-BDA4-457E-BFBA-E1E03D626FCA}"/>
              </a:ext>
            </a:extLst>
          </p:cNvPr>
          <p:cNvSpPr/>
          <p:nvPr/>
        </p:nvSpPr>
        <p:spPr>
          <a:xfrm>
            <a:off x="4813935" y="1224201"/>
            <a:ext cx="13783866" cy="193477"/>
          </a:xfrm>
          <a:prstGeom prst="rect">
            <a:avLst/>
          </a:prstGeom>
          <a:noFill/>
          <a:ln/>
        </p:spPr>
        <p:txBody>
          <a:bodyPr wrap="none" lIns="0" tIns="0" rIns="0" bIns="0" rtlCol="0" anchor="t"/>
          <a:lstStyle/>
          <a:p>
            <a:pPr marL="0" indent="0" algn="l">
              <a:lnSpc>
                <a:spcPts val="1500"/>
              </a:lnSpc>
              <a:buNone/>
            </a:pPr>
            <a:r>
              <a:rPr lang="en-US" sz="2500" b="1" dirty="0">
                <a:solidFill>
                  <a:srgbClr val="464646"/>
                </a:solidFill>
                <a:latin typeface="Inter Medium" pitchFamily="34" charset="0"/>
                <a:ea typeface="Inter Medium" pitchFamily="34" charset="-122"/>
                <a:cs typeface="Inter Medium" pitchFamily="34" charset="-120"/>
              </a:rPr>
              <a:t>Key milestones in achieving profitability:</a:t>
            </a:r>
            <a:endParaRPr lang="en-US" sz="2500" b="1" dirty="0"/>
          </a:p>
        </p:txBody>
      </p:sp>
      <p:sp>
        <p:nvSpPr>
          <p:cNvPr id="4" name="Text 2">
            <a:extLst>
              <a:ext uri="{FF2B5EF4-FFF2-40B4-BE49-F238E27FC236}">
                <a16:creationId xmlns:a16="http://schemas.microsoft.com/office/drawing/2014/main" id="{ABAA5BC7-B62D-921A-8D61-BD45FD7980CA}"/>
              </a:ext>
            </a:extLst>
          </p:cNvPr>
          <p:cNvSpPr/>
          <p:nvPr/>
        </p:nvSpPr>
        <p:spPr>
          <a:xfrm>
            <a:off x="423267" y="1564005"/>
            <a:ext cx="6801207" cy="399098"/>
          </a:xfrm>
          <a:prstGeom prst="rect">
            <a:avLst/>
          </a:prstGeom>
          <a:noFill/>
          <a:ln/>
        </p:spPr>
        <p:txBody>
          <a:bodyPr wrap="none" lIns="0" tIns="0" rIns="0" bIns="0" rtlCol="0" anchor="t"/>
          <a:lstStyle/>
          <a:p>
            <a:pPr marL="0" indent="0" algn="ctr">
              <a:lnSpc>
                <a:spcPts val="3100"/>
              </a:lnSpc>
              <a:buNone/>
            </a:pPr>
            <a:r>
              <a:rPr lang="en-US" sz="3000" b="1" dirty="0">
                <a:solidFill>
                  <a:srgbClr val="464646"/>
                </a:solidFill>
                <a:latin typeface="DM Sans Semi Bold" pitchFamily="34" charset="0"/>
                <a:ea typeface="DM Sans Semi Bold" pitchFamily="34" charset="-122"/>
                <a:cs typeface="DM Sans Semi Bold" pitchFamily="34" charset="-120"/>
              </a:rPr>
              <a:t>₹30 Lakhs</a:t>
            </a:r>
            <a:endParaRPr lang="en-US" sz="3000" b="1" dirty="0"/>
          </a:p>
        </p:txBody>
      </p:sp>
      <p:sp>
        <p:nvSpPr>
          <p:cNvPr id="5" name="Text 3">
            <a:extLst>
              <a:ext uri="{FF2B5EF4-FFF2-40B4-BE49-F238E27FC236}">
                <a16:creationId xmlns:a16="http://schemas.microsoft.com/office/drawing/2014/main" id="{FE72972F-168E-D721-1E57-D490F543E7E6}"/>
              </a:ext>
            </a:extLst>
          </p:cNvPr>
          <p:cNvSpPr/>
          <p:nvPr/>
        </p:nvSpPr>
        <p:spPr>
          <a:xfrm>
            <a:off x="3067883" y="2147590"/>
            <a:ext cx="1511856" cy="188952"/>
          </a:xfrm>
          <a:prstGeom prst="rect">
            <a:avLst/>
          </a:prstGeom>
          <a:noFill/>
          <a:ln/>
        </p:spPr>
        <p:txBody>
          <a:bodyPr wrap="none" lIns="0" tIns="0" rIns="0" bIns="0" rtlCol="0" anchor="t"/>
          <a:lstStyle/>
          <a:p>
            <a:pPr marL="0" indent="0" algn="ctr">
              <a:lnSpc>
                <a:spcPts val="1450"/>
              </a:lnSpc>
              <a:buNone/>
            </a:pPr>
            <a:r>
              <a:rPr lang="en-US" sz="2000" dirty="0">
                <a:solidFill>
                  <a:srgbClr val="464646"/>
                </a:solidFill>
                <a:latin typeface="DM Sans Semi Bold" pitchFamily="34" charset="0"/>
                <a:ea typeface="DM Sans Semi Bold" pitchFamily="34" charset="-122"/>
                <a:cs typeface="DM Sans Semi Bold" pitchFamily="34" charset="-120"/>
              </a:rPr>
              <a:t>Monthly Fixed Costs</a:t>
            </a:r>
            <a:endParaRPr lang="en-US" sz="2000" dirty="0"/>
          </a:p>
        </p:txBody>
      </p:sp>
      <p:sp>
        <p:nvSpPr>
          <p:cNvPr id="6" name="Text 4">
            <a:extLst>
              <a:ext uri="{FF2B5EF4-FFF2-40B4-BE49-F238E27FC236}">
                <a16:creationId xmlns:a16="http://schemas.microsoft.com/office/drawing/2014/main" id="{8F1DC423-C6E7-5F0D-002F-EED05695C121}"/>
              </a:ext>
            </a:extLst>
          </p:cNvPr>
          <p:cNvSpPr/>
          <p:nvPr/>
        </p:nvSpPr>
        <p:spPr>
          <a:xfrm>
            <a:off x="7387525" y="1563974"/>
            <a:ext cx="6801326" cy="399098"/>
          </a:xfrm>
          <a:prstGeom prst="rect">
            <a:avLst/>
          </a:prstGeom>
          <a:noFill/>
          <a:ln/>
        </p:spPr>
        <p:txBody>
          <a:bodyPr wrap="none" lIns="0" tIns="0" rIns="0" bIns="0" rtlCol="0" anchor="t"/>
          <a:lstStyle/>
          <a:p>
            <a:pPr marL="0" indent="0" algn="ctr">
              <a:lnSpc>
                <a:spcPts val="3100"/>
              </a:lnSpc>
              <a:buNone/>
            </a:pPr>
            <a:r>
              <a:rPr lang="en-US" sz="3000" b="1" dirty="0">
                <a:solidFill>
                  <a:srgbClr val="464646"/>
                </a:solidFill>
                <a:latin typeface="DM Sans Semi Bold" pitchFamily="34" charset="0"/>
                <a:ea typeface="DM Sans Semi Bold" pitchFamily="34" charset="-122"/>
                <a:cs typeface="DM Sans Semi Bold" pitchFamily="34" charset="-120"/>
              </a:rPr>
              <a:t>₹11,786</a:t>
            </a:r>
            <a:endParaRPr lang="en-US" sz="3000" b="1" dirty="0"/>
          </a:p>
        </p:txBody>
      </p:sp>
      <p:sp>
        <p:nvSpPr>
          <p:cNvPr id="7" name="Text 5">
            <a:extLst>
              <a:ext uri="{FF2B5EF4-FFF2-40B4-BE49-F238E27FC236}">
                <a16:creationId xmlns:a16="http://schemas.microsoft.com/office/drawing/2014/main" id="{31168C77-C237-67E1-2821-0AEC763CD030}"/>
              </a:ext>
            </a:extLst>
          </p:cNvPr>
          <p:cNvSpPr/>
          <p:nvPr/>
        </p:nvSpPr>
        <p:spPr>
          <a:xfrm>
            <a:off x="9907072" y="2029153"/>
            <a:ext cx="1798796" cy="188952"/>
          </a:xfrm>
          <a:prstGeom prst="rect">
            <a:avLst/>
          </a:prstGeom>
          <a:noFill/>
          <a:ln/>
        </p:spPr>
        <p:txBody>
          <a:bodyPr wrap="none" lIns="0" tIns="0" rIns="0" bIns="0" rtlCol="0" anchor="t"/>
          <a:lstStyle/>
          <a:p>
            <a:pPr marL="0" indent="0" algn="ctr">
              <a:lnSpc>
                <a:spcPts val="1450"/>
              </a:lnSpc>
              <a:buNone/>
            </a:pPr>
            <a:r>
              <a:rPr lang="en-US" sz="1750" dirty="0">
                <a:solidFill>
                  <a:srgbClr val="464646"/>
                </a:solidFill>
                <a:latin typeface="DM Sans Semi Bold" pitchFamily="34" charset="0"/>
                <a:ea typeface="DM Sans Semi Bold" pitchFamily="34" charset="-122"/>
                <a:cs typeface="DM Sans Semi Bold" pitchFamily="34" charset="-120"/>
              </a:rPr>
              <a:t>Unit Contribution Margin</a:t>
            </a:r>
            <a:endParaRPr lang="en-US" sz="1750" dirty="0"/>
          </a:p>
        </p:txBody>
      </p:sp>
      <p:sp>
        <p:nvSpPr>
          <p:cNvPr id="8" name="Text 6">
            <a:extLst>
              <a:ext uri="{FF2B5EF4-FFF2-40B4-BE49-F238E27FC236}">
                <a16:creationId xmlns:a16="http://schemas.microsoft.com/office/drawing/2014/main" id="{D96CAB37-1F5C-455A-007E-6E308F8B426B}"/>
              </a:ext>
            </a:extLst>
          </p:cNvPr>
          <p:cNvSpPr/>
          <p:nvPr/>
        </p:nvSpPr>
        <p:spPr>
          <a:xfrm>
            <a:off x="7405807" y="2307800"/>
            <a:ext cx="6801326" cy="193477"/>
          </a:xfrm>
          <a:prstGeom prst="rect">
            <a:avLst/>
          </a:prstGeom>
          <a:noFill/>
          <a:ln/>
        </p:spPr>
        <p:txBody>
          <a:bodyPr wrap="none" lIns="0" tIns="0" rIns="0" bIns="0" rtlCol="0" anchor="t"/>
          <a:lstStyle/>
          <a:p>
            <a:pPr marL="0" indent="0" algn="ctr">
              <a:lnSpc>
                <a:spcPts val="1500"/>
              </a:lnSpc>
              <a:buNone/>
            </a:pPr>
            <a:r>
              <a:rPr lang="en-US" sz="2000" dirty="0">
                <a:solidFill>
                  <a:srgbClr val="464646"/>
                </a:solidFill>
                <a:latin typeface="Inter Medium" pitchFamily="34" charset="0"/>
                <a:ea typeface="Inter Medium" pitchFamily="34" charset="-122"/>
                <a:cs typeface="Inter Medium" pitchFamily="34" charset="-120"/>
              </a:rPr>
              <a:t>Per HydroPod Basic</a:t>
            </a:r>
            <a:endParaRPr lang="en-US" sz="2000" dirty="0"/>
          </a:p>
        </p:txBody>
      </p:sp>
      <p:sp>
        <p:nvSpPr>
          <p:cNvPr id="9" name="Text 7">
            <a:extLst>
              <a:ext uri="{FF2B5EF4-FFF2-40B4-BE49-F238E27FC236}">
                <a16:creationId xmlns:a16="http://schemas.microsoft.com/office/drawing/2014/main" id="{2B4F08DD-AE03-2A22-F326-51ED4D21917B}"/>
              </a:ext>
            </a:extLst>
          </p:cNvPr>
          <p:cNvSpPr/>
          <p:nvPr/>
        </p:nvSpPr>
        <p:spPr>
          <a:xfrm>
            <a:off x="423267" y="2771775"/>
            <a:ext cx="6801207" cy="399098"/>
          </a:xfrm>
          <a:prstGeom prst="rect">
            <a:avLst/>
          </a:prstGeom>
          <a:noFill/>
          <a:ln/>
        </p:spPr>
        <p:txBody>
          <a:bodyPr wrap="none" lIns="0" tIns="0" rIns="0" bIns="0" rtlCol="0" anchor="t"/>
          <a:lstStyle/>
          <a:p>
            <a:pPr marL="0" indent="0" algn="ctr">
              <a:lnSpc>
                <a:spcPts val="3100"/>
              </a:lnSpc>
              <a:buNone/>
            </a:pPr>
            <a:r>
              <a:rPr lang="en-US" sz="3000" b="1" dirty="0">
                <a:solidFill>
                  <a:srgbClr val="464646"/>
                </a:solidFill>
                <a:latin typeface="DM Sans Semi Bold" pitchFamily="34" charset="0"/>
                <a:ea typeface="DM Sans Semi Bold" pitchFamily="34" charset="-122"/>
                <a:cs typeface="DM Sans Semi Bold" pitchFamily="34" charset="-120"/>
              </a:rPr>
              <a:t>255</a:t>
            </a:r>
            <a:endParaRPr lang="en-US" sz="3000" b="1" dirty="0"/>
          </a:p>
        </p:txBody>
      </p:sp>
      <p:sp>
        <p:nvSpPr>
          <p:cNvPr id="10" name="Text 8">
            <a:extLst>
              <a:ext uri="{FF2B5EF4-FFF2-40B4-BE49-F238E27FC236}">
                <a16:creationId xmlns:a16="http://schemas.microsoft.com/office/drawing/2014/main" id="{BBE834E5-55F9-14B3-4E6C-6C7C33F664DC}"/>
              </a:ext>
            </a:extLst>
          </p:cNvPr>
          <p:cNvSpPr/>
          <p:nvPr/>
        </p:nvSpPr>
        <p:spPr>
          <a:xfrm>
            <a:off x="2581513" y="3321844"/>
            <a:ext cx="2484596" cy="188952"/>
          </a:xfrm>
          <a:prstGeom prst="rect">
            <a:avLst/>
          </a:prstGeom>
          <a:noFill/>
          <a:ln/>
        </p:spPr>
        <p:txBody>
          <a:bodyPr wrap="none" lIns="0" tIns="0" rIns="0" bIns="0" rtlCol="0" anchor="t"/>
          <a:lstStyle/>
          <a:p>
            <a:pPr marL="0" indent="0" algn="ctr">
              <a:lnSpc>
                <a:spcPts val="1450"/>
              </a:lnSpc>
              <a:buNone/>
            </a:pPr>
            <a:r>
              <a:rPr lang="en-US" sz="2000" dirty="0">
                <a:solidFill>
                  <a:srgbClr val="464646"/>
                </a:solidFill>
                <a:latin typeface="DM Sans Semi Bold" pitchFamily="34" charset="0"/>
                <a:ea typeface="DM Sans Semi Bold" pitchFamily="34" charset="-122"/>
                <a:cs typeface="DM Sans Semi Bold" pitchFamily="34" charset="-120"/>
              </a:rPr>
              <a:t>Monthly Break-Even Sales Volume</a:t>
            </a:r>
            <a:endParaRPr lang="en-US" sz="2000" dirty="0"/>
          </a:p>
        </p:txBody>
      </p:sp>
      <p:sp>
        <p:nvSpPr>
          <p:cNvPr id="11" name="Text 9">
            <a:extLst>
              <a:ext uri="{FF2B5EF4-FFF2-40B4-BE49-F238E27FC236}">
                <a16:creationId xmlns:a16="http://schemas.microsoft.com/office/drawing/2014/main" id="{66201A40-99A5-D5A2-DCF1-5349B55FF31E}"/>
              </a:ext>
            </a:extLst>
          </p:cNvPr>
          <p:cNvSpPr/>
          <p:nvPr/>
        </p:nvSpPr>
        <p:spPr>
          <a:xfrm>
            <a:off x="7405807" y="2771775"/>
            <a:ext cx="6801326" cy="399098"/>
          </a:xfrm>
          <a:prstGeom prst="rect">
            <a:avLst/>
          </a:prstGeom>
          <a:noFill/>
          <a:ln/>
        </p:spPr>
        <p:txBody>
          <a:bodyPr wrap="none" lIns="0" tIns="0" rIns="0" bIns="0" rtlCol="0" anchor="t"/>
          <a:lstStyle/>
          <a:p>
            <a:pPr marL="0" indent="0" algn="ctr">
              <a:lnSpc>
                <a:spcPts val="3100"/>
              </a:lnSpc>
              <a:buNone/>
            </a:pPr>
            <a:r>
              <a:rPr lang="en-US" sz="3000" b="1" dirty="0">
                <a:solidFill>
                  <a:srgbClr val="464646"/>
                </a:solidFill>
                <a:latin typeface="DM Sans Semi Bold" pitchFamily="34" charset="0"/>
                <a:ea typeface="DM Sans Semi Bold" pitchFamily="34" charset="-122"/>
                <a:cs typeface="DM Sans Semi Bold" pitchFamily="34" charset="-120"/>
              </a:rPr>
              <a:t>₹63.3 Lakhs</a:t>
            </a:r>
            <a:endParaRPr lang="en-US" sz="3000" b="1" dirty="0"/>
          </a:p>
        </p:txBody>
      </p:sp>
      <p:sp>
        <p:nvSpPr>
          <p:cNvPr id="12" name="Text 10">
            <a:extLst>
              <a:ext uri="{FF2B5EF4-FFF2-40B4-BE49-F238E27FC236}">
                <a16:creationId xmlns:a16="http://schemas.microsoft.com/office/drawing/2014/main" id="{0EE1B1C8-8365-E732-34F7-9D9BE4965890}"/>
              </a:ext>
            </a:extLst>
          </p:cNvPr>
          <p:cNvSpPr/>
          <p:nvPr/>
        </p:nvSpPr>
        <p:spPr>
          <a:xfrm>
            <a:off x="10050542" y="3321844"/>
            <a:ext cx="1511856" cy="188952"/>
          </a:xfrm>
          <a:prstGeom prst="rect">
            <a:avLst/>
          </a:prstGeom>
          <a:noFill/>
          <a:ln/>
        </p:spPr>
        <p:txBody>
          <a:bodyPr wrap="none" lIns="0" tIns="0" rIns="0" bIns="0" rtlCol="0" anchor="t"/>
          <a:lstStyle/>
          <a:p>
            <a:pPr marL="0" indent="0" algn="ctr">
              <a:lnSpc>
                <a:spcPts val="1450"/>
              </a:lnSpc>
              <a:buNone/>
            </a:pPr>
            <a:r>
              <a:rPr lang="en-US" sz="2000" dirty="0">
                <a:solidFill>
                  <a:srgbClr val="464646"/>
                </a:solidFill>
                <a:latin typeface="DM Sans Semi Bold" pitchFamily="34" charset="0"/>
                <a:ea typeface="DM Sans Semi Bold" pitchFamily="34" charset="-122"/>
                <a:cs typeface="DM Sans Semi Bold" pitchFamily="34" charset="-120"/>
              </a:rPr>
              <a:t>Break-Even Revenue</a:t>
            </a:r>
            <a:endParaRPr lang="en-US" sz="2000" dirty="0"/>
          </a:p>
        </p:txBody>
      </p:sp>
      <p:sp>
        <p:nvSpPr>
          <p:cNvPr id="13" name="Text 11">
            <a:extLst>
              <a:ext uri="{FF2B5EF4-FFF2-40B4-BE49-F238E27FC236}">
                <a16:creationId xmlns:a16="http://schemas.microsoft.com/office/drawing/2014/main" id="{78300EFA-71A6-F642-280D-97D12CE55B3A}"/>
              </a:ext>
            </a:extLst>
          </p:cNvPr>
          <p:cNvSpPr/>
          <p:nvPr/>
        </p:nvSpPr>
        <p:spPr>
          <a:xfrm>
            <a:off x="7405807" y="3583305"/>
            <a:ext cx="6801326" cy="193477"/>
          </a:xfrm>
          <a:prstGeom prst="rect">
            <a:avLst/>
          </a:prstGeom>
          <a:noFill/>
          <a:ln/>
        </p:spPr>
        <p:txBody>
          <a:bodyPr wrap="none" lIns="0" tIns="0" rIns="0" bIns="0" rtlCol="0" anchor="t"/>
          <a:lstStyle/>
          <a:p>
            <a:pPr marL="0" indent="0" algn="ctr">
              <a:lnSpc>
                <a:spcPts val="1500"/>
              </a:lnSpc>
              <a:buNone/>
            </a:pPr>
            <a:r>
              <a:rPr lang="en-US" sz="1750" dirty="0">
                <a:solidFill>
                  <a:srgbClr val="464646"/>
                </a:solidFill>
                <a:latin typeface="Inter Medium" pitchFamily="34" charset="0"/>
                <a:ea typeface="Inter Medium" pitchFamily="34" charset="-122"/>
                <a:cs typeface="Inter Medium" pitchFamily="34" charset="-120"/>
              </a:rPr>
              <a:t>Monthly</a:t>
            </a:r>
            <a:endParaRPr lang="en-US" sz="1750" dirty="0"/>
          </a:p>
        </p:txBody>
      </p:sp>
      <p:sp>
        <p:nvSpPr>
          <p:cNvPr id="14" name="Text 12">
            <a:extLst>
              <a:ext uri="{FF2B5EF4-FFF2-40B4-BE49-F238E27FC236}">
                <a16:creationId xmlns:a16="http://schemas.microsoft.com/office/drawing/2014/main" id="{F67BC287-FA4A-CFFC-1CA1-D9A35404E711}"/>
              </a:ext>
            </a:extLst>
          </p:cNvPr>
          <p:cNvSpPr/>
          <p:nvPr/>
        </p:nvSpPr>
        <p:spPr>
          <a:xfrm>
            <a:off x="5473422" y="3674035"/>
            <a:ext cx="2597587" cy="226814"/>
          </a:xfrm>
          <a:prstGeom prst="rect">
            <a:avLst/>
          </a:prstGeom>
          <a:noFill/>
          <a:ln/>
        </p:spPr>
        <p:txBody>
          <a:bodyPr wrap="none" lIns="0" tIns="0" rIns="0" bIns="0" rtlCol="0" anchor="t"/>
          <a:lstStyle/>
          <a:p>
            <a:pPr marL="0" indent="0" algn="l">
              <a:lnSpc>
                <a:spcPts val="1750"/>
              </a:lnSpc>
              <a:buNone/>
            </a:pPr>
            <a:r>
              <a:rPr lang="en-US" sz="2500" b="1" dirty="0">
                <a:solidFill>
                  <a:srgbClr val="030303"/>
                </a:solidFill>
                <a:latin typeface="DM Sans Semi Bold" pitchFamily="34" charset="0"/>
                <a:ea typeface="DM Sans Semi Bold" pitchFamily="34" charset="-122"/>
                <a:cs typeface="DM Sans Semi Bold" pitchFamily="34" charset="-120"/>
              </a:rPr>
              <a:t>Break-Even Scenario Analysis</a:t>
            </a:r>
            <a:endParaRPr lang="en-US" sz="2500" b="1" dirty="0"/>
          </a:p>
        </p:txBody>
      </p:sp>
      <p:sp>
        <p:nvSpPr>
          <p:cNvPr id="15" name="Text 13">
            <a:extLst>
              <a:ext uri="{FF2B5EF4-FFF2-40B4-BE49-F238E27FC236}">
                <a16:creationId xmlns:a16="http://schemas.microsoft.com/office/drawing/2014/main" id="{39CEC0E4-05C2-D620-55F2-6797CDB35886}"/>
              </a:ext>
            </a:extLst>
          </p:cNvPr>
          <p:cNvSpPr/>
          <p:nvPr/>
        </p:nvSpPr>
        <p:spPr>
          <a:xfrm>
            <a:off x="423267" y="4266974"/>
            <a:ext cx="1511856" cy="188952"/>
          </a:xfrm>
          <a:prstGeom prst="rect">
            <a:avLst/>
          </a:prstGeom>
          <a:noFill/>
          <a:ln/>
        </p:spPr>
        <p:txBody>
          <a:bodyPr wrap="none" lIns="0" tIns="0" rIns="0" bIns="0" rtlCol="0" anchor="t"/>
          <a:lstStyle/>
          <a:p>
            <a:pPr marL="0" indent="0" algn="l">
              <a:lnSpc>
                <a:spcPts val="1450"/>
              </a:lnSpc>
              <a:buNone/>
            </a:pPr>
            <a:r>
              <a:rPr lang="en-US" sz="2000" b="1" dirty="0">
                <a:solidFill>
                  <a:srgbClr val="1D4F10"/>
                </a:solidFill>
                <a:latin typeface="DM Sans Semi Bold" pitchFamily="34" charset="0"/>
                <a:ea typeface="DM Sans Semi Bold" pitchFamily="34" charset="-122"/>
                <a:cs typeface="DM Sans Semi Bold" pitchFamily="34" charset="-120"/>
              </a:rPr>
              <a:t>Conservative</a:t>
            </a:r>
            <a:endParaRPr lang="en-US" sz="2000" b="1" dirty="0">
              <a:solidFill>
                <a:srgbClr val="1D4F10"/>
              </a:solidFill>
            </a:endParaRPr>
          </a:p>
        </p:txBody>
      </p:sp>
      <p:sp>
        <p:nvSpPr>
          <p:cNvPr id="16" name="Text 14">
            <a:extLst>
              <a:ext uri="{FF2B5EF4-FFF2-40B4-BE49-F238E27FC236}">
                <a16:creationId xmlns:a16="http://schemas.microsoft.com/office/drawing/2014/main" id="{8AE63121-3E3A-6985-826B-26FE16DBB90F}"/>
              </a:ext>
            </a:extLst>
          </p:cNvPr>
          <p:cNvSpPr/>
          <p:nvPr/>
        </p:nvSpPr>
        <p:spPr>
          <a:xfrm>
            <a:off x="423267" y="4576775"/>
            <a:ext cx="4397454" cy="193477"/>
          </a:xfrm>
          <a:prstGeom prst="rect">
            <a:avLst/>
          </a:prstGeom>
          <a:noFill/>
          <a:ln/>
        </p:spPr>
        <p:txBody>
          <a:bodyPr wrap="none" lIns="0" tIns="0" rIns="0" bIns="0" rtlCol="0" anchor="t"/>
          <a:lstStyle/>
          <a:p>
            <a:pPr marL="0" indent="0" algn="l">
              <a:lnSpc>
                <a:spcPts val="1500"/>
              </a:lnSpc>
              <a:buNone/>
            </a:pPr>
            <a:r>
              <a:rPr lang="en-US" dirty="0">
                <a:solidFill>
                  <a:srgbClr val="464646"/>
                </a:solidFill>
                <a:latin typeface="Inter Medium" pitchFamily="34" charset="0"/>
                <a:ea typeface="Inter Medium" pitchFamily="34" charset="-122"/>
                <a:cs typeface="Inter Medium" pitchFamily="34" charset="-120"/>
              </a:rPr>
              <a:t>220 units/month → Break-even in Month 22</a:t>
            </a:r>
            <a:endParaRPr lang="en-US" dirty="0"/>
          </a:p>
        </p:txBody>
      </p:sp>
      <p:sp>
        <p:nvSpPr>
          <p:cNvPr id="17" name="Text 15">
            <a:extLst>
              <a:ext uri="{FF2B5EF4-FFF2-40B4-BE49-F238E27FC236}">
                <a16:creationId xmlns:a16="http://schemas.microsoft.com/office/drawing/2014/main" id="{3F8D957C-7B7D-9E4B-0E24-76897B34A7F5}"/>
              </a:ext>
            </a:extLst>
          </p:cNvPr>
          <p:cNvSpPr/>
          <p:nvPr/>
        </p:nvSpPr>
        <p:spPr>
          <a:xfrm>
            <a:off x="5123378" y="4266974"/>
            <a:ext cx="1511856" cy="188952"/>
          </a:xfrm>
          <a:prstGeom prst="rect">
            <a:avLst/>
          </a:prstGeom>
          <a:noFill/>
          <a:ln/>
        </p:spPr>
        <p:txBody>
          <a:bodyPr wrap="none" lIns="0" tIns="0" rIns="0" bIns="0" rtlCol="0" anchor="t"/>
          <a:lstStyle/>
          <a:p>
            <a:pPr marL="0" indent="0" algn="l">
              <a:lnSpc>
                <a:spcPts val="1450"/>
              </a:lnSpc>
              <a:buNone/>
            </a:pPr>
            <a:r>
              <a:rPr lang="en-US" sz="2000" b="1" dirty="0">
                <a:solidFill>
                  <a:srgbClr val="1D4F10"/>
                </a:solidFill>
                <a:latin typeface="DM Sans Semi Bold" pitchFamily="34" charset="0"/>
                <a:ea typeface="DM Sans Semi Bold" pitchFamily="34" charset="-122"/>
                <a:cs typeface="DM Sans Semi Bold" pitchFamily="34" charset="-120"/>
              </a:rPr>
              <a:t>Base Case</a:t>
            </a:r>
            <a:endParaRPr lang="en-US" sz="2000" b="1" dirty="0">
              <a:solidFill>
                <a:srgbClr val="1D4F10"/>
              </a:solidFill>
            </a:endParaRPr>
          </a:p>
        </p:txBody>
      </p:sp>
      <p:sp>
        <p:nvSpPr>
          <p:cNvPr id="18" name="Text 16">
            <a:extLst>
              <a:ext uri="{FF2B5EF4-FFF2-40B4-BE49-F238E27FC236}">
                <a16:creationId xmlns:a16="http://schemas.microsoft.com/office/drawing/2014/main" id="{921B4B9A-DB0D-E022-1E7C-E3F52A687002}"/>
              </a:ext>
            </a:extLst>
          </p:cNvPr>
          <p:cNvSpPr/>
          <p:nvPr/>
        </p:nvSpPr>
        <p:spPr>
          <a:xfrm>
            <a:off x="5123378" y="4576775"/>
            <a:ext cx="4397454" cy="193477"/>
          </a:xfrm>
          <a:prstGeom prst="rect">
            <a:avLst/>
          </a:prstGeom>
          <a:noFill/>
          <a:ln/>
        </p:spPr>
        <p:txBody>
          <a:bodyPr wrap="none" lIns="0" tIns="0" rIns="0" bIns="0" rtlCol="0" anchor="t"/>
          <a:lstStyle/>
          <a:p>
            <a:pPr marL="0" indent="0" algn="l">
              <a:lnSpc>
                <a:spcPts val="1500"/>
              </a:lnSpc>
              <a:buNone/>
            </a:pPr>
            <a:r>
              <a:rPr lang="en-US" dirty="0">
                <a:solidFill>
                  <a:srgbClr val="464646"/>
                </a:solidFill>
                <a:latin typeface="Inter Medium" pitchFamily="34" charset="0"/>
                <a:ea typeface="Inter Medium" pitchFamily="34" charset="-122"/>
                <a:cs typeface="Inter Medium" pitchFamily="34" charset="-120"/>
              </a:rPr>
              <a:t>255 units/month → Break-even in Month 18</a:t>
            </a:r>
            <a:endParaRPr lang="en-US" dirty="0"/>
          </a:p>
        </p:txBody>
      </p:sp>
      <p:sp>
        <p:nvSpPr>
          <p:cNvPr id="19" name="Text 17">
            <a:extLst>
              <a:ext uri="{FF2B5EF4-FFF2-40B4-BE49-F238E27FC236}">
                <a16:creationId xmlns:a16="http://schemas.microsoft.com/office/drawing/2014/main" id="{810A9D1C-41F4-8975-433B-2F4E56B36F1D}"/>
              </a:ext>
            </a:extLst>
          </p:cNvPr>
          <p:cNvSpPr/>
          <p:nvPr/>
        </p:nvSpPr>
        <p:spPr>
          <a:xfrm>
            <a:off x="9823490" y="4266974"/>
            <a:ext cx="1511856" cy="188952"/>
          </a:xfrm>
          <a:prstGeom prst="rect">
            <a:avLst/>
          </a:prstGeom>
          <a:noFill/>
          <a:ln/>
        </p:spPr>
        <p:txBody>
          <a:bodyPr wrap="none" lIns="0" tIns="0" rIns="0" bIns="0" rtlCol="0" anchor="t"/>
          <a:lstStyle/>
          <a:p>
            <a:pPr marL="0" indent="0" algn="l">
              <a:lnSpc>
                <a:spcPts val="1450"/>
              </a:lnSpc>
              <a:buNone/>
            </a:pPr>
            <a:r>
              <a:rPr lang="en-US" sz="2000" b="1" dirty="0">
                <a:solidFill>
                  <a:srgbClr val="1D4F10"/>
                </a:solidFill>
                <a:latin typeface="DM Sans Semi Bold" pitchFamily="34" charset="0"/>
                <a:ea typeface="DM Sans Semi Bold" pitchFamily="34" charset="-122"/>
                <a:cs typeface="DM Sans Semi Bold" pitchFamily="34" charset="-120"/>
              </a:rPr>
              <a:t>Optimistic</a:t>
            </a:r>
            <a:endParaRPr lang="en-US" sz="2000" b="1" dirty="0">
              <a:solidFill>
                <a:srgbClr val="1D4F10"/>
              </a:solidFill>
            </a:endParaRPr>
          </a:p>
        </p:txBody>
      </p:sp>
      <p:sp>
        <p:nvSpPr>
          <p:cNvPr id="20" name="Text 18">
            <a:extLst>
              <a:ext uri="{FF2B5EF4-FFF2-40B4-BE49-F238E27FC236}">
                <a16:creationId xmlns:a16="http://schemas.microsoft.com/office/drawing/2014/main" id="{02FA67DB-C0A0-AD72-2201-D5192E853E58}"/>
              </a:ext>
            </a:extLst>
          </p:cNvPr>
          <p:cNvSpPr/>
          <p:nvPr/>
        </p:nvSpPr>
        <p:spPr>
          <a:xfrm>
            <a:off x="9823490" y="4576775"/>
            <a:ext cx="4397454" cy="193477"/>
          </a:xfrm>
          <a:prstGeom prst="rect">
            <a:avLst/>
          </a:prstGeom>
          <a:noFill/>
          <a:ln/>
        </p:spPr>
        <p:txBody>
          <a:bodyPr wrap="none" lIns="0" tIns="0" rIns="0" bIns="0" rtlCol="0" anchor="t"/>
          <a:lstStyle/>
          <a:p>
            <a:pPr marL="0" indent="0" algn="l">
              <a:lnSpc>
                <a:spcPts val="1500"/>
              </a:lnSpc>
              <a:buNone/>
            </a:pPr>
            <a:r>
              <a:rPr lang="en-US" dirty="0">
                <a:solidFill>
                  <a:srgbClr val="464646"/>
                </a:solidFill>
                <a:latin typeface="Inter Medium" pitchFamily="34" charset="0"/>
                <a:ea typeface="Inter Medium" pitchFamily="34" charset="-122"/>
                <a:cs typeface="Inter Medium" pitchFamily="34" charset="-120"/>
              </a:rPr>
              <a:t>290 units/month → Break-even in Month 15</a:t>
            </a:r>
            <a:endParaRPr lang="en-US" dirty="0"/>
          </a:p>
        </p:txBody>
      </p:sp>
      <p:sp>
        <p:nvSpPr>
          <p:cNvPr id="21" name="Text 19">
            <a:extLst>
              <a:ext uri="{FF2B5EF4-FFF2-40B4-BE49-F238E27FC236}">
                <a16:creationId xmlns:a16="http://schemas.microsoft.com/office/drawing/2014/main" id="{4F018419-B09E-BC6F-4470-C99523B83D8B}"/>
              </a:ext>
            </a:extLst>
          </p:cNvPr>
          <p:cNvSpPr/>
          <p:nvPr/>
        </p:nvSpPr>
        <p:spPr>
          <a:xfrm>
            <a:off x="5879306" y="5331458"/>
            <a:ext cx="1814155" cy="226814"/>
          </a:xfrm>
          <a:prstGeom prst="rect">
            <a:avLst/>
          </a:prstGeom>
          <a:noFill/>
          <a:ln/>
        </p:spPr>
        <p:txBody>
          <a:bodyPr wrap="none" lIns="0" tIns="0" rIns="0" bIns="0" rtlCol="0" anchor="t"/>
          <a:lstStyle/>
          <a:p>
            <a:pPr marL="0" indent="0" algn="l">
              <a:lnSpc>
                <a:spcPts val="1750"/>
              </a:lnSpc>
              <a:buNone/>
            </a:pPr>
            <a:r>
              <a:rPr lang="en-US" sz="2500" b="1" dirty="0">
                <a:solidFill>
                  <a:srgbClr val="030303"/>
                </a:solidFill>
                <a:latin typeface="DM Sans Semi Bold" pitchFamily="34" charset="0"/>
                <a:ea typeface="DM Sans Semi Bold" pitchFamily="34" charset="-122"/>
                <a:cs typeface="DM Sans Semi Bold" pitchFamily="34" charset="-120"/>
              </a:rPr>
              <a:t>Path to Profitability</a:t>
            </a:r>
            <a:endParaRPr lang="en-US" sz="2500" b="1" dirty="0"/>
          </a:p>
        </p:txBody>
      </p:sp>
      <p:sp>
        <p:nvSpPr>
          <p:cNvPr id="22" name="Shape 20">
            <a:extLst>
              <a:ext uri="{FF2B5EF4-FFF2-40B4-BE49-F238E27FC236}">
                <a16:creationId xmlns:a16="http://schemas.microsoft.com/office/drawing/2014/main" id="{ABD1A3D1-8D5F-C30E-8460-6AB6727738F9}"/>
              </a:ext>
            </a:extLst>
          </p:cNvPr>
          <p:cNvSpPr/>
          <p:nvPr/>
        </p:nvSpPr>
        <p:spPr>
          <a:xfrm>
            <a:off x="423267" y="6796707"/>
            <a:ext cx="13783866" cy="15240"/>
          </a:xfrm>
          <a:prstGeom prst="roundRect">
            <a:avLst>
              <a:gd name="adj" fmla="val 119047"/>
            </a:avLst>
          </a:prstGeom>
          <a:solidFill>
            <a:srgbClr val="D8D4D4"/>
          </a:solidFill>
          <a:ln/>
        </p:spPr>
      </p:sp>
      <p:sp>
        <p:nvSpPr>
          <p:cNvPr id="23" name="Shape 21">
            <a:extLst>
              <a:ext uri="{FF2B5EF4-FFF2-40B4-BE49-F238E27FC236}">
                <a16:creationId xmlns:a16="http://schemas.microsoft.com/office/drawing/2014/main" id="{0F78E67E-C54B-F4D0-BD6B-837E301E6D8D}"/>
              </a:ext>
            </a:extLst>
          </p:cNvPr>
          <p:cNvSpPr/>
          <p:nvPr/>
        </p:nvSpPr>
        <p:spPr>
          <a:xfrm>
            <a:off x="2672477" y="6433983"/>
            <a:ext cx="15240" cy="362783"/>
          </a:xfrm>
          <a:prstGeom prst="roundRect">
            <a:avLst>
              <a:gd name="adj" fmla="val 119047"/>
            </a:avLst>
          </a:prstGeom>
          <a:solidFill>
            <a:srgbClr val="D8D4D4"/>
          </a:solidFill>
          <a:ln/>
        </p:spPr>
      </p:sp>
      <p:sp>
        <p:nvSpPr>
          <p:cNvPr id="24" name="Shape 22">
            <a:extLst>
              <a:ext uri="{FF2B5EF4-FFF2-40B4-BE49-F238E27FC236}">
                <a16:creationId xmlns:a16="http://schemas.microsoft.com/office/drawing/2014/main" id="{C5D898EA-BF81-2806-4521-E6B60446C19B}"/>
              </a:ext>
            </a:extLst>
          </p:cNvPr>
          <p:cNvSpPr/>
          <p:nvPr/>
        </p:nvSpPr>
        <p:spPr>
          <a:xfrm>
            <a:off x="2544128" y="6660678"/>
            <a:ext cx="272058" cy="272058"/>
          </a:xfrm>
          <a:prstGeom prst="roundRect">
            <a:avLst>
              <a:gd name="adj" fmla="val 6669"/>
            </a:avLst>
          </a:prstGeom>
          <a:solidFill>
            <a:srgbClr val="F2EEEE"/>
          </a:solidFill>
          <a:ln/>
        </p:spPr>
      </p:sp>
      <p:sp>
        <p:nvSpPr>
          <p:cNvPr id="25" name="Text 23">
            <a:extLst>
              <a:ext uri="{FF2B5EF4-FFF2-40B4-BE49-F238E27FC236}">
                <a16:creationId xmlns:a16="http://schemas.microsoft.com/office/drawing/2014/main" id="{DEDAFFBF-86DD-496D-F146-5ACDFDF316C8}"/>
              </a:ext>
            </a:extLst>
          </p:cNvPr>
          <p:cNvSpPr/>
          <p:nvPr/>
        </p:nvSpPr>
        <p:spPr>
          <a:xfrm>
            <a:off x="2589431" y="6683300"/>
            <a:ext cx="181332" cy="226695"/>
          </a:xfrm>
          <a:prstGeom prst="rect">
            <a:avLst/>
          </a:prstGeom>
          <a:noFill/>
          <a:ln/>
        </p:spPr>
        <p:txBody>
          <a:bodyPr wrap="none" lIns="0" tIns="0" rIns="0" bIns="0" rtlCol="0" anchor="t"/>
          <a:lstStyle/>
          <a:p>
            <a:pPr marL="0" indent="0" algn="ctr">
              <a:lnSpc>
                <a:spcPts val="1400"/>
              </a:lnSpc>
              <a:buNone/>
            </a:pPr>
            <a:r>
              <a:rPr lang="en-US" sz="2000" dirty="0">
                <a:solidFill>
                  <a:srgbClr val="464646"/>
                </a:solidFill>
                <a:latin typeface="DM Sans Semi Bold" pitchFamily="34" charset="0"/>
                <a:ea typeface="DM Sans Semi Bold" pitchFamily="34" charset="-122"/>
                <a:cs typeface="DM Sans Semi Bold" pitchFamily="34" charset="-120"/>
              </a:rPr>
              <a:t>1</a:t>
            </a:r>
            <a:endParaRPr lang="en-US" sz="2000" dirty="0"/>
          </a:p>
        </p:txBody>
      </p:sp>
      <p:sp>
        <p:nvSpPr>
          <p:cNvPr id="26" name="Text 24">
            <a:extLst>
              <a:ext uri="{FF2B5EF4-FFF2-40B4-BE49-F238E27FC236}">
                <a16:creationId xmlns:a16="http://schemas.microsoft.com/office/drawing/2014/main" id="{F8FC8AD1-8642-0C25-5F22-8D55ADF28B67}"/>
              </a:ext>
            </a:extLst>
          </p:cNvPr>
          <p:cNvSpPr/>
          <p:nvPr/>
        </p:nvSpPr>
        <p:spPr>
          <a:xfrm>
            <a:off x="1924288" y="5858018"/>
            <a:ext cx="1511856" cy="188952"/>
          </a:xfrm>
          <a:prstGeom prst="rect">
            <a:avLst/>
          </a:prstGeom>
          <a:noFill/>
          <a:ln/>
        </p:spPr>
        <p:txBody>
          <a:bodyPr wrap="none" lIns="0" tIns="0" rIns="0" bIns="0" rtlCol="0" anchor="t"/>
          <a:lstStyle/>
          <a:p>
            <a:pPr marL="0" indent="0" algn="ctr">
              <a:lnSpc>
                <a:spcPts val="1450"/>
              </a:lnSpc>
              <a:buNone/>
            </a:pPr>
            <a:r>
              <a:rPr lang="en-US" sz="2000" dirty="0">
                <a:solidFill>
                  <a:srgbClr val="464646"/>
                </a:solidFill>
                <a:latin typeface="DM Sans Semi Bold" pitchFamily="34" charset="0"/>
                <a:ea typeface="DM Sans Semi Bold" pitchFamily="34" charset="-122"/>
                <a:cs typeface="DM Sans Semi Bold" pitchFamily="34" charset="-120"/>
              </a:rPr>
              <a:t>Month 1-12</a:t>
            </a:r>
            <a:endParaRPr lang="en-US" sz="2000" dirty="0"/>
          </a:p>
        </p:txBody>
      </p:sp>
      <p:sp>
        <p:nvSpPr>
          <p:cNvPr id="27" name="Text 25">
            <a:extLst>
              <a:ext uri="{FF2B5EF4-FFF2-40B4-BE49-F238E27FC236}">
                <a16:creationId xmlns:a16="http://schemas.microsoft.com/office/drawing/2014/main" id="{E251C85B-9C8B-0F5B-697B-A00220C1034F}"/>
              </a:ext>
            </a:extLst>
          </p:cNvPr>
          <p:cNvSpPr/>
          <p:nvPr/>
        </p:nvSpPr>
        <p:spPr>
          <a:xfrm>
            <a:off x="544116" y="6119479"/>
            <a:ext cx="4272320" cy="193477"/>
          </a:xfrm>
          <a:prstGeom prst="rect">
            <a:avLst/>
          </a:prstGeom>
          <a:noFill/>
          <a:ln/>
        </p:spPr>
        <p:txBody>
          <a:bodyPr wrap="none" lIns="0" tIns="0" rIns="0" bIns="0" rtlCol="0" anchor="t"/>
          <a:lstStyle/>
          <a:p>
            <a:pPr marL="0" indent="0" algn="ctr">
              <a:lnSpc>
                <a:spcPts val="1500"/>
              </a:lnSpc>
              <a:buNone/>
            </a:pPr>
            <a:r>
              <a:rPr lang="en-US" sz="2000" dirty="0">
                <a:solidFill>
                  <a:srgbClr val="464646"/>
                </a:solidFill>
                <a:latin typeface="Inter Medium" pitchFamily="34" charset="0"/>
                <a:ea typeface="Inter Medium" pitchFamily="34" charset="-122"/>
                <a:cs typeface="Inter Medium" pitchFamily="34" charset="-120"/>
              </a:rPr>
              <a:t>Negative cash flow (₹180-220 Lakhs cumulative)</a:t>
            </a:r>
            <a:endParaRPr lang="en-US" sz="2000" dirty="0"/>
          </a:p>
        </p:txBody>
      </p:sp>
      <p:sp>
        <p:nvSpPr>
          <p:cNvPr id="28" name="Shape 26">
            <a:extLst>
              <a:ext uri="{FF2B5EF4-FFF2-40B4-BE49-F238E27FC236}">
                <a16:creationId xmlns:a16="http://schemas.microsoft.com/office/drawing/2014/main" id="{986F71AB-5E8F-AA98-6AF5-00F036B7366A}"/>
              </a:ext>
            </a:extLst>
          </p:cNvPr>
          <p:cNvSpPr/>
          <p:nvPr/>
        </p:nvSpPr>
        <p:spPr>
          <a:xfrm>
            <a:off x="4989909" y="6796647"/>
            <a:ext cx="15240" cy="362783"/>
          </a:xfrm>
          <a:prstGeom prst="roundRect">
            <a:avLst>
              <a:gd name="adj" fmla="val 119047"/>
            </a:avLst>
          </a:prstGeom>
          <a:solidFill>
            <a:srgbClr val="D8D4D4"/>
          </a:solidFill>
          <a:ln/>
        </p:spPr>
      </p:sp>
      <p:sp>
        <p:nvSpPr>
          <p:cNvPr id="29" name="Shape 27">
            <a:extLst>
              <a:ext uri="{FF2B5EF4-FFF2-40B4-BE49-F238E27FC236}">
                <a16:creationId xmlns:a16="http://schemas.microsoft.com/office/drawing/2014/main" id="{86424F23-91DF-267C-73E0-E213EC8CDB71}"/>
              </a:ext>
            </a:extLst>
          </p:cNvPr>
          <p:cNvSpPr/>
          <p:nvPr/>
        </p:nvSpPr>
        <p:spPr>
          <a:xfrm>
            <a:off x="4861560" y="6660678"/>
            <a:ext cx="272058" cy="272058"/>
          </a:xfrm>
          <a:prstGeom prst="roundRect">
            <a:avLst>
              <a:gd name="adj" fmla="val 6669"/>
            </a:avLst>
          </a:prstGeom>
          <a:solidFill>
            <a:srgbClr val="F2EEEE"/>
          </a:solidFill>
          <a:ln/>
        </p:spPr>
        <p:txBody>
          <a:bodyPr/>
          <a:lstStyle/>
          <a:p>
            <a:endParaRPr lang="en-US"/>
          </a:p>
        </p:txBody>
      </p:sp>
      <p:sp>
        <p:nvSpPr>
          <p:cNvPr id="30" name="Text 28">
            <a:extLst>
              <a:ext uri="{FF2B5EF4-FFF2-40B4-BE49-F238E27FC236}">
                <a16:creationId xmlns:a16="http://schemas.microsoft.com/office/drawing/2014/main" id="{14E6704D-7D72-A996-EB8B-8FB03D5CA13E}"/>
              </a:ext>
            </a:extLst>
          </p:cNvPr>
          <p:cNvSpPr/>
          <p:nvPr/>
        </p:nvSpPr>
        <p:spPr>
          <a:xfrm>
            <a:off x="4906863" y="6683300"/>
            <a:ext cx="181332" cy="226695"/>
          </a:xfrm>
          <a:prstGeom prst="rect">
            <a:avLst/>
          </a:prstGeom>
          <a:noFill/>
          <a:ln/>
        </p:spPr>
        <p:txBody>
          <a:bodyPr wrap="none" lIns="0" tIns="0" rIns="0" bIns="0" rtlCol="0" anchor="t"/>
          <a:lstStyle/>
          <a:p>
            <a:pPr marL="0" indent="0" algn="ctr">
              <a:lnSpc>
                <a:spcPts val="1400"/>
              </a:lnSpc>
              <a:buNone/>
            </a:pPr>
            <a:r>
              <a:rPr lang="en-US" sz="2000" dirty="0">
                <a:solidFill>
                  <a:srgbClr val="464646"/>
                </a:solidFill>
                <a:latin typeface="DM Sans Semi Bold" pitchFamily="34" charset="0"/>
                <a:ea typeface="DM Sans Semi Bold" pitchFamily="34" charset="-122"/>
                <a:cs typeface="DM Sans Semi Bold" pitchFamily="34" charset="-120"/>
              </a:rPr>
              <a:t>2</a:t>
            </a:r>
            <a:endParaRPr lang="en-US" sz="2000" dirty="0"/>
          </a:p>
        </p:txBody>
      </p:sp>
      <p:sp>
        <p:nvSpPr>
          <p:cNvPr id="31" name="Text 29">
            <a:extLst>
              <a:ext uri="{FF2B5EF4-FFF2-40B4-BE49-F238E27FC236}">
                <a16:creationId xmlns:a16="http://schemas.microsoft.com/office/drawing/2014/main" id="{74EB5C5E-7F3B-9C7E-D707-77DB86A916DC}"/>
              </a:ext>
            </a:extLst>
          </p:cNvPr>
          <p:cNvSpPr/>
          <p:nvPr/>
        </p:nvSpPr>
        <p:spPr>
          <a:xfrm>
            <a:off x="4241721" y="7280458"/>
            <a:ext cx="1511856" cy="188952"/>
          </a:xfrm>
          <a:prstGeom prst="rect">
            <a:avLst/>
          </a:prstGeom>
          <a:noFill/>
          <a:ln/>
        </p:spPr>
        <p:txBody>
          <a:bodyPr wrap="none" lIns="0" tIns="0" rIns="0" bIns="0" rtlCol="0" anchor="t"/>
          <a:lstStyle/>
          <a:p>
            <a:pPr marL="0" indent="0" algn="ctr">
              <a:lnSpc>
                <a:spcPts val="1450"/>
              </a:lnSpc>
              <a:buNone/>
            </a:pPr>
            <a:r>
              <a:rPr lang="en-US" sz="2000" dirty="0">
                <a:solidFill>
                  <a:srgbClr val="464646"/>
                </a:solidFill>
                <a:latin typeface="DM Sans Semi Bold" pitchFamily="34" charset="0"/>
                <a:ea typeface="DM Sans Semi Bold" pitchFamily="34" charset="-122"/>
                <a:cs typeface="DM Sans Semi Bold" pitchFamily="34" charset="-120"/>
              </a:rPr>
              <a:t>Month 13-18</a:t>
            </a:r>
            <a:endParaRPr lang="en-US" sz="2000" dirty="0"/>
          </a:p>
        </p:txBody>
      </p:sp>
      <p:sp>
        <p:nvSpPr>
          <p:cNvPr id="32" name="Text 30">
            <a:extLst>
              <a:ext uri="{FF2B5EF4-FFF2-40B4-BE49-F238E27FC236}">
                <a16:creationId xmlns:a16="http://schemas.microsoft.com/office/drawing/2014/main" id="{08D97C34-D40A-BD11-7956-B384FDC83899}"/>
              </a:ext>
            </a:extLst>
          </p:cNvPr>
          <p:cNvSpPr/>
          <p:nvPr/>
        </p:nvSpPr>
        <p:spPr>
          <a:xfrm>
            <a:off x="2861548" y="7541919"/>
            <a:ext cx="4272320" cy="193477"/>
          </a:xfrm>
          <a:prstGeom prst="rect">
            <a:avLst/>
          </a:prstGeom>
          <a:noFill/>
          <a:ln/>
        </p:spPr>
        <p:txBody>
          <a:bodyPr wrap="none" lIns="0" tIns="0" rIns="0" bIns="0" rtlCol="0" anchor="t"/>
          <a:lstStyle/>
          <a:p>
            <a:pPr marL="0" indent="0" algn="ctr">
              <a:lnSpc>
                <a:spcPts val="1500"/>
              </a:lnSpc>
              <a:buNone/>
            </a:pPr>
            <a:r>
              <a:rPr lang="en-US" sz="2000" dirty="0">
                <a:solidFill>
                  <a:srgbClr val="464646"/>
                </a:solidFill>
                <a:latin typeface="Inter Medium" pitchFamily="34" charset="0"/>
                <a:ea typeface="Inter Medium" pitchFamily="34" charset="-122"/>
                <a:cs typeface="Inter Medium" pitchFamily="34" charset="-120"/>
              </a:rPr>
              <a:t>Break-even achieved</a:t>
            </a:r>
            <a:endParaRPr lang="en-US" sz="2000" dirty="0"/>
          </a:p>
        </p:txBody>
      </p:sp>
      <p:sp>
        <p:nvSpPr>
          <p:cNvPr id="33" name="Shape 31">
            <a:extLst>
              <a:ext uri="{FF2B5EF4-FFF2-40B4-BE49-F238E27FC236}">
                <a16:creationId xmlns:a16="http://schemas.microsoft.com/office/drawing/2014/main" id="{81B8EEC6-BD16-A9D3-58BD-D64B46279C72}"/>
              </a:ext>
            </a:extLst>
          </p:cNvPr>
          <p:cNvSpPr/>
          <p:nvPr/>
        </p:nvSpPr>
        <p:spPr>
          <a:xfrm>
            <a:off x="7307342" y="6433983"/>
            <a:ext cx="15240" cy="362783"/>
          </a:xfrm>
          <a:prstGeom prst="roundRect">
            <a:avLst>
              <a:gd name="adj" fmla="val 119047"/>
            </a:avLst>
          </a:prstGeom>
          <a:solidFill>
            <a:srgbClr val="D8D4D4"/>
          </a:solidFill>
          <a:ln/>
        </p:spPr>
      </p:sp>
      <p:sp>
        <p:nvSpPr>
          <p:cNvPr id="34" name="Shape 32">
            <a:extLst>
              <a:ext uri="{FF2B5EF4-FFF2-40B4-BE49-F238E27FC236}">
                <a16:creationId xmlns:a16="http://schemas.microsoft.com/office/drawing/2014/main" id="{F836E471-F7BB-3253-C012-E4EC32842039}"/>
              </a:ext>
            </a:extLst>
          </p:cNvPr>
          <p:cNvSpPr/>
          <p:nvPr/>
        </p:nvSpPr>
        <p:spPr>
          <a:xfrm>
            <a:off x="7178993" y="6660678"/>
            <a:ext cx="272058" cy="272058"/>
          </a:xfrm>
          <a:prstGeom prst="roundRect">
            <a:avLst>
              <a:gd name="adj" fmla="val 6669"/>
            </a:avLst>
          </a:prstGeom>
          <a:solidFill>
            <a:srgbClr val="F2EEEE"/>
          </a:solidFill>
          <a:ln/>
        </p:spPr>
      </p:sp>
      <p:sp>
        <p:nvSpPr>
          <p:cNvPr id="35" name="Text 33">
            <a:extLst>
              <a:ext uri="{FF2B5EF4-FFF2-40B4-BE49-F238E27FC236}">
                <a16:creationId xmlns:a16="http://schemas.microsoft.com/office/drawing/2014/main" id="{A9EDE8C6-5433-4C74-7C72-E9E0B65EFD94}"/>
              </a:ext>
            </a:extLst>
          </p:cNvPr>
          <p:cNvSpPr/>
          <p:nvPr/>
        </p:nvSpPr>
        <p:spPr>
          <a:xfrm>
            <a:off x="7224296" y="6683300"/>
            <a:ext cx="181332" cy="226695"/>
          </a:xfrm>
          <a:prstGeom prst="rect">
            <a:avLst/>
          </a:prstGeom>
          <a:noFill/>
          <a:ln/>
        </p:spPr>
        <p:txBody>
          <a:bodyPr wrap="none" lIns="0" tIns="0" rIns="0" bIns="0" rtlCol="0" anchor="t"/>
          <a:lstStyle/>
          <a:p>
            <a:pPr marL="0" indent="0" algn="ctr">
              <a:lnSpc>
                <a:spcPts val="1400"/>
              </a:lnSpc>
              <a:buNone/>
            </a:pPr>
            <a:r>
              <a:rPr lang="en-US" sz="2000" dirty="0">
                <a:solidFill>
                  <a:srgbClr val="464646"/>
                </a:solidFill>
                <a:latin typeface="DM Sans Semi Bold" pitchFamily="34" charset="0"/>
                <a:ea typeface="DM Sans Semi Bold" pitchFamily="34" charset="-122"/>
                <a:cs typeface="DM Sans Semi Bold" pitchFamily="34" charset="-120"/>
              </a:rPr>
              <a:t>3</a:t>
            </a:r>
            <a:endParaRPr lang="en-US" sz="2000" dirty="0"/>
          </a:p>
        </p:txBody>
      </p:sp>
      <p:sp>
        <p:nvSpPr>
          <p:cNvPr id="36" name="Text 34">
            <a:extLst>
              <a:ext uri="{FF2B5EF4-FFF2-40B4-BE49-F238E27FC236}">
                <a16:creationId xmlns:a16="http://schemas.microsoft.com/office/drawing/2014/main" id="{CC28D06B-1E6F-F85A-1B8C-C827F86D089B}"/>
              </a:ext>
            </a:extLst>
          </p:cNvPr>
          <p:cNvSpPr/>
          <p:nvPr/>
        </p:nvSpPr>
        <p:spPr>
          <a:xfrm>
            <a:off x="6559153" y="5858018"/>
            <a:ext cx="1511856" cy="188952"/>
          </a:xfrm>
          <a:prstGeom prst="rect">
            <a:avLst/>
          </a:prstGeom>
          <a:noFill/>
          <a:ln/>
        </p:spPr>
        <p:txBody>
          <a:bodyPr wrap="none" lIns="0" tIns="0" rIns="0" bIns="0" rtlCol="0" anchor="t"/>
          <a:lstStyle/>
          <a:p>
            <a:pPr marL="0" indent="0" algn="ctr">
              <a:lnSpc>
                <a:spcPts val="1450"/>
              </a:lnSpc>
              <a:buNone/>
            </a:pPr>
            <a:r>
              <a:rPr lang="en-US" sz="2000" dirty="0">
                <a:solidFill>
                  <a:srgbClr val="464646"/>
                </a:solidFill>
                <a:latin typeface="DM Sans Semi Bold" pitchFamily="34" charset="0"/>
                <a:ea typeface="DM Sans Semi Bold" pitchFamily="34" charset="-122"/>
                <a:cs typeface="DM Sans Semi Bold" pitchFamily="34" charset="-120"/>
              </a:rPr>
              <a:t>Month 19+</a:t>
            </a:r>
            <a:endParaRPr lang="en-US" sz="2000" dirty="0"/>
          </a:p>
        </p:txBody>
      </p:sp>
      <p:sp>
        <p:nvSpPr>
          <p:cNvPr id="37" name="Text 35">
            <a:extLst>
              <a:ext uri="{FF2B5EF4-FFF2-40B4-BE49-F238E27FC236}">
                <a16:creationId xmlns:a16="http://schemas.microsoft.com/office/drawing/2014/main" id="{36D6DE9F-4EB2-D569-75FA-61349DADC943}"/>
              </a:ext>
            </a:extLst>
          </p:cNvPr>
          <p:cNvSpPr/>
          <p:nvPr/>
        </p:nvSpPr>
        <p:spPr>
          <a:xfrm>
            <a:off x="5178981" y="6119479"/>
            <a:ext cx="4272320" cy="193477"/>
          </a:xfrm>
          <a:prstGeom prst="rect">
            <a:avLst/>
          </a:prstGeom>
          <a:noFill/>
          <a:ln/>
        </p:spPr>
        <p:txBody>
          <a:bodyPr wrap="none" lIns="0" tIns="0" rIns="0" bIns="0" rtlCol="0" anchor="t"/>
          <a:lstStyle/>
          <a:p>
            <a:pPr marL="0" indent="0" algn="ctr">
              <a:lnSpc>
                <a:spcPts val="1500"/>
              </a:lnSpc>
              <a:buNone/>
            </a:pPr>
            <a:r>
              <a:rPr lang="en-US" sz="2000" dirty="0">
                <a:solidFill>
                  <a:srgbClr val="464646"/>
                </a:solidFill>
                <a:latin typeface="Inter Medium" pitchFamily="34" charset="0"/>
                <a:ea typeface="Inter Medium" pitchFamily="34" charset="-122"/>
                <a:cs typeface="Inter Medium" pitchFamily="34" charset="-120"/>
              </a:rPr>
              <a:t>Positive cash flow</a:t>
            </a:r>
            <a:endParaRPr lang="en-US" sz="2000" dirty="0"/>
          </a:p>
        </p:txBody>
      </p:sp>
      <p:sp>
        <p:nvSpPr>
          <p:cNvPr id="38" name="Shape 36">
            <a:extLst>
              <a:ext uri="{FF2B5EF4-FFF2-40B4-BE49-F238E27FC236}">
                <a16:creationId xmlns:a16="http://schemas.microsoft.com/office/drawing/2014/main" id="{16952014-7560-9860-3776-1AC6F34341AB}"/>
              </a:ext>
            </a:extLst>
          </p:cNvPr>
          <p:cNvSpPr/>
          <p:nvPr/>
        </p:nvSpPr>
        <p:spPr>
          <a:xfrm>
            <a:off x="9624774" y="6796647"/>
            <a:ext cx="15240" cy="362783"/>
          </a:xfrm>
          <a:prstGeom prst="roundRect">
            <a:avLst>
              <a:gd name="adj" fmla="val 119047"/>
            </a:avLst>
          </a:prstGeom>
          <a:solidFill>
            <a:srgbClr val="D8D4D4"/>
          </a:solidFill>
          <a:ln/>
        </p:spPr>
      </p:sp>
      <p:sp>
        <p:nvSpPr>
          <p:cNvPr id="39" name="Shape 37">
            <a:extLst>
              <a:ext uri="{FF2B5EF4-FFF2-40B4-BE49-F238E27FC236}">
                <a16:creationId xmlns:a16="http://schemas.microsoft.com/office/drawing/2014/main" id="{E3D63315-DC87-552F-B8B7-88312F2DC6DC}"/>
              </a:ext>
            </a:extLst>
          </p:cNvPr>
          <p:cNvSpPr/>
          <p:nvPr/>
        </p:nvSpPr>
        <p:spPr>
          <a:xfrm>
            <a:off x="9496425" y="6660678"/>
            <a:ext cx="272058" cy="272058"/>
          </a:xfrm>
          <a:prstGeom prst="roundRect">
            <a:avLst>
              <a:gd name="adj" fmla="val 6669"/>
            </a:avLst>
          </a:prstGeom>
          <a:solidFill>
            <a:srgbClr val="F2EEEE"/>
          </a:solidFill>
          <a:ln/>
        </p:spPr>
      </p:sp>
      <p:sp>
        <p:nvSpPr>
          <p:cNvPr id="40" name="Text 38">
            <a:extLst>
              <a:ext uri="{FF2B5EF4-FFF2-40B4-BE49-F238E27FC236}">
                <a16:creationId xmlns:a16="http://schemas.microsoft.com/office/drawing/2014/main" id="{CDD6C1FD-94B2-5A9A-95B6-6D2E2F47F7AE}"/>
              </a:ext>
            </a:extLst>
          </p:cNvPr>
          <p:cNvSpPr/>
          <p:nvPr/>
        </p:nvSpPr>
        <p:spPr>
          <a:xfrm>
            <a:off x="9541728" y="6683300"/>
            <a:ext cx="181332" cy="226695"/>
          </a:xfrm>
          <a:prstGeom prst="rect">
            <a:avLst/>
          </a:prstGeom>
          <a:noFill/>
          <a:ln/>
        </p:spPr>
        <p:txBody>
          <a:bodyPr wrap="none" lIns="0" tIns="0" rIns="0" bIns="0" rtlCol="0" anchor="t"/>
          <a:lstStyle/>
          <a:p>
            <a:pPr marL="0" indent="0" algn="ctr">
              <a:lnSpc>
                <a:spcPts val="1400"/>
              </a:lnSpc>
              <a:buNone/>
            </a:pPr>
            <a:r>
              <a:rPr lang="en-US" sz="2000" dirty="0">
                <a:solidFill>
                  <a:srgbClr val="464646"/>
                </a:solidFill>
                <a:latin typeface="DM Sans Semi Bold" pitchFamily="34" charset="0"/>
                <a:ea typeface="DM Sans Semi Bold" pitchFamily="34" charset="-122"/>
                <a:cs typeface="DM Sans Semi Bold" pitchFamily="34" charset="-120"/>
              </a:rPr>
              <a:t>4</a:t>
            </a:r>
            <a:endParaRPr lang="en-US" sz="2000" dirty="0"/>
          </a:p>
        </p:txBody>
      </p:sp>
      <p:sp>
        <p:nvSpPr>
          <p:cNvPr id="41" name="Text 39">
            <a:extLst>
              <a:ext uri="{FF2B5EF4-FFF2-40B4-BE49-F238E27FC236}">
                <a16:creationId xmlns:a16="http://schemas.microsoft.com/office/drawing/2014/main" id="{C256DE10-EFE0-4D7D-76B2-D77EB00AE648}"/>
              </a:ext>
            </a:extLst>
          </p:cNvPr>
          <p:cNvSpPr/>
          <p:nvPr/>
        </p:nvSpPr>
        <p:spPr>
          <a:xfrm>
            <a:off x="8876586" y="7280458"/>
            <a:ext cx="1511856" cy="188952"/>
          </a:xfrm>
          <a:prstGeom prst="rect">
            <a:avLst/>
          </a:prstGeom>
          <a:noFill/>
          <a:ln/>
        </p:spPr>
        <p:txBody>
          <a:bodyPr wrap="none" lIns="0" tIns="0" rIns="0" bIns="0" rtlCol="0" anchor="t"/>
          <a:lstStyle/>
          <a:p>
            <a:pPr marL="0" indent="0" algn="ctr">
              <a:lnSpc>
                <a:spcPts val="1450"/>
              </a:lnSpc>
              <a:buNone/>
            </a:pPr>
            <a:r>
              <a:rPr lang="en-US" sz="2000" dirty="0">
                <a:solidFill>
                  <a:srgbClr val="464646"/>
                </a:solidFill>
                <a:latin typeface="DM Sans Semi Bold" pitchFamily="34" charset="0"/>
                <a:ea typeface="DM Sans Semi Bold" pitchFamily="34" charset="-122"/>
                <a:cs typeface="DM Sans Semi Bold" pitchFamily="34" charset="-120"/>
              </a:rPr>
              <a:t>Year 2</a:t>
            </a:r>
            <a:endParaRPr lang="en-US" sz="2000" dirty="0"/>
          </a:p>
        </p:txBody>
      </p:sp>
      <p:sp>
        <p:nvSpPr>
          <p:cNvPr id="42" name="Text 40">
            <a:extLst>
              <a:ext uri="{FF2B5EF4-FFF2-40B4-BE49-F238E27FC236}">
                <a16:creationId xmlns:a16="http://schemas.microsoft.com/office/drawing/2014/main" id="{C392C095-5717-E4C5-2518-FD5F096CDC7D}"/>
              </a:ext>
            </a:extLst>
          </p:cNvPr>
          <p:cNvSpPr/>
          <p:nvPr/>
        </p:nvSpPr>
        <p:spPr>
          <a:xfrm>
            <a:off x="7496413" y="7541919"/>
            <a:ext cx="4272320" cy="193477"/>
          </a:xfrm>
          <a:prstGeom prst="rect">
            <a:avLst/>
          </a:prstGeom>
          <a:noFill/>
          <a:ln/>
        </p:spPr>
        <p:txBody>
          <a:bodyPr wrap="none" lIns="0" tIns="0" rIns="0" bIns="0" rtlCol="0" anchor="t"/>
          <a:lstStyle/>
          <a:p>
            <a:pPr marL="0" indent="0" algn="ctr">
              <a:lnSpc>
                <a:spcPts val="1500"/>
              </a:lnSpc>
              <a:buNone/>
            </a:pPr>
            <a:r>
              <a:rPr lang="en-US" sz="2000" dirty="0">
                <a:solidFill>
                  <a:srgbClr val="464646"/>
                </a:solidFill>
                <a:latin typeface="Inter Medium" pitchFamily="34" charset="0"/>
                <a:ea typeface="Inter Medium" pitchFamily="34" charset="-122"/>
                <a:cs typeface="Inter Medium" pitchFamily="34" charset="-120"/>
              </a:rPr>
              <a:t>₹754.4 Lakhs net profit</a:t>
            </a:r>
            <a:endParaRPr lang="en-US" sz="2000" dirty="0"/>
          </a:p>
        </p:txBody>
      </p:sp>
      <p:sp>
        <p:nvSpPr>
          <p:cNvPr id="43" name="Shape 41">
            <a:extLst>
              <a:ext uri="{FF2B5EF4-FFF2-40B4-BE49-F238E27FC236}">
                <a16:creationId xmlns:a16="http://schemas.microsoft.com/office/drawing/2014/main" id="{F0A717B0-3CFA-47D8-533B-737F7D0FAD02}"/>
              </a:ext>
            </a:extLst>
          </p:cNvPr>
          <p:cNvSpPr/>
          <p:nvPr/>
        </p:nvSpPr>
        <p:spPr>
          <a:xfrm>
            <a:off x="11942207" y="6433983"/>
            <a:ext cx="15240" cy="362783"/>
          </a:xfrm>
          <a:prstGeom prst="roundRect">
            <a:avLst>
              <a:gd name="adj" fmla="val 119047"/>
            </a:avLst>
          </a:prstGeom>
          <a:solidFill>
            <a:srgbClr val="D8D4D4"/>
          </a:solidFill>
          <a:ln/>
        </p:spPr>
      </p:sp>
      <p:sp>
        <p:nvSpPr>
          <p:cNvPr id="44" name="Shape 42">
            <a:extLst>
              <a:ext uri="{FF2B5EF4-FFF2-40B4-BE49-F238E27FC236}">
                <a16:creationId xmlns:a16="http://schemas.microsoft.com/office/drawing/2014/main" id="{F04F94AB-B4AC-628E-C125-24E15255242E}"/>
              </a:ext>
            </a:extLst>
          </p:cNvPr>
          <p:cNvSpPr/>
          <p:nvPr/>
        </p:nvSpPr>
        <p:spPr>
          <a:xfrm>
            <a:off x="11813858" y="6660678"/>
            <a:ext cx="272058" cy="272058"/>
          </a:xfrm>
          <a:prstGeom prst="roundRect">
            <a:avLst>
              <a:gd name="adj" fmla="val 6669"/>
            </a:avLst>
          </a:prstGeom>
          <a:solidFill>
            <a:srgbClr val="F2EEEE"/>
          </a:solidFill>
          <a:ln/>
        </p:spPr>
      </p:sp>
      <p:sp>
        <p:nvSpPr>
          <p:cNvPr id="45" name="Text 43">
            <a:extLst>
              <a:ext uri="{FF2B5EF4-FFF2-40B4-BE49-F238E27FC236}">
                <a16:creationId xmlns:a16="http://schemas.microsoft.com/office/drawing/2014/main" id="{84F2B5E6-683B-EA8C-39F1-D3A05F69BA36}"/>
              </a:ext>
            </a:extLst>
          </p:cNvPr>
          <p:cNvSpPr/>
          <p:nvPr/>
        </p:nvSpPr>
        <p:spPr>
          <a:xfrm>
            <a:off x="11859161" y="6683300"/>
            <a:ext cx="181332" cy="226695"/>
          </a:xfrm>
          <a:prstGeom prst="rect">
            <a:avLst/>
          </a:prstGeom>
          <a:noFill/>
          <a:ln/>
        </p:spPr>
        <p:txBody>
          <a:bodyPr wrap="none" lIns="0" tIns="0" rIns="0" bIns="0" rtlCol="0" anchor="t"/>
          <a:lstStyle/>
          <a:p>
            <a:pPr marL="0" indent="0" algn="ctr">
              <a:lnSpc>
                <a:spcPts val="1400"/>
              </a:lnSpc>
              <a:buNone/>
            </a:pPr>
            <a:r>
              <a:rPr lang="en-US" sz="2000" dirty="0">
                <a:solidFill>
                  <a:srgbClr val="464646"/>
                </a:solidFill>
                <a:latin typeface="DM Sans Semi Bold" pitchFamily="34" charset="0"/>
                <a:ea typeface="DM Sans Semi Bold" pitchFamily="34" charset="-122"/>
                <a:cs typeface="DM Sans Semi Bold" pitchFamily="34" charset="-120"/>
              </a:rPr>
              <a:t>5</a:t>
            </a:r>
            <a:endParaRPr lang="en-US" sz="2000" dirty="0"/>
          </a:p>
        </p:txBody>
      </p:sp>
      <p:sp>
        <p:nvSpPr>
          <p:cNvPr id="46" name="Text 44">
            <a:extLst>
              <a:ext uri="{FF2B5EF4-FFF2-40B4-BE49-F238E27FC236}">
                <a16:creationId xmlns:a16="http://schemas.microsoft.com/office/drawing/2014/main" id="{A7D09173-79D6-DBFA-ABB8-CDFF3A3195AE}"/>
              </a:ext>
            </a:extLst>
          </p:cNvPr>
          <p:cNvSpPr/>
          <p:nvPr/>
        </p:nvSpPr>
        <p:spPr>
          <a:xfrm>
            <a:off x="11194018" y="5858018"/>
            <a:ext cx="1511856" cy="188952"/>
          </a:xfrm>
          <a:prstGeom prst="rect">
            <a:avLst/>
          </a:prstGeom>
          <a:noFill/>
          <a:ln/>
        </p:spPr>
        <p:txBody>
          <a:bodyPr wrap="none" lIns="0" tIns="0" rIns="0" bIns="0" rtlCol="0" anchor="t"/>
          <a:lstStyle/>
          <a:p>
            <a:pPr marL="0" indent="0" algn="ctr">
              <a:lnSpc>
                <a:spcPts val="1450"/>
              </a:lnSpc>
              <a:buNone/>
            </a:pPr>
            <a:r>
              <a:rPr lang="en-US" sz="2000" dirty="0">
                <a:solidFill>
                  <a:srgbClr val="464646"/>
                </a:solidFill>
                <a:latin typeface="DM Sans Semi Bold" pitchFamily="34" charset="0"/>
                <a:ea typeface="DM Sans Semi Bold" pitchFamily="34" charset="-122"/>
                <a:cs typeface="DM Sans Semi Bold" pitchFamily="34" charset="-120"/>
              </a:rPr>
              <a:t>Year 3</a:t>
            </a:r>
            <a:endParaRPr lang="en-US" sz="2000" dirty="0"/>
          </a:p>
        </p:txBody>
      </p:sp>
      <p:sp>
        <p:nvSpPr>
          <p:cNvPr id="47" name="Text 45">
            <a:extLst>
              <a:ext uri="{FF2B5EF4-FFF2-40B4-BE49-F238E27FC236}">
                <a16:creationId xmlns:a16="http://schemas.microsoft.com/office/drawing/2014/main" id="{B1D79A5F-E90D-303A-9060-25D569D57B39}"/>
              </a:ext>
            </a:extLst>
          </p:cNvPr>
          <p:cNvSpPr/>
          <p:nvPr/>
        </p:nvSpPr>
        <p:spPr>
          <a:xfrm>
            <a:off x="9813846" y="6119479"/>
            <a:ext cx="4272320" cy="193477"/>
          </a:xfrm>
          <a:prstGeom prst="rect">
            <a:avLst/>
          </a:prstGeom>
          <a:noFill/>
          <a:ln/>
        </p:spPr>
        <p:txBody>
          <a:bodyPr wrap="none" lIns="0" tIns="0" rIns="0" bIns="0" rtlCol="0" anchor="t"/>
          <a:lstStyle/>
          <a:p>
            <a:pPr marL="0" indent="0" algn="ctr">
              <a:lnSpc>
                <a:spcPts val="1500"/>
              </a:lnSpc>
              <a:buNone/>
            </a:pPr>
            <a:r>
              <a:rPr lang="en-US" sz="2000" dirty="0">
                <a:solidFill>
                  <a:srgbClr val="464646"/>
                </a:solidFill>
                <a:latin typeface="Inter Medium" pitchFamily="34" charset="0"/>
                <a:ea typeface="Inter Medium" pitchFamily="34" charset="-122"/>
                <a:cs typeface="Inter Medium" pitchFamily="34" charset="-120"/>
              </a:rPr>
              <a:t>₹2,202.4 Lakhs net profit</a:t>
            </a:r>
            <a:endParaRPr lang="en-US" sz="2000" dirty="0"/>
          </a:p>
        </p:txBody>
      </p:sp>
      <p:sp>
        <p:nvSpPr>
          <p:cNvPr id="48" name="Text 46">
            <a:extLst>
              <a:ext uri="{FF2B5EF4-FFF2-40B4-BE49-F238E27FC236}">
                <a16:creationId xmlns:a16="http://schemas.microsoft.com/office/drawing/2014/main" id="{CAEA32DB-A024-AAE8-0359-A91A9FF46BD5}"/>
              </a:ext>
            </a:extLst>
          </p:cNvPr>
          <p:cNvSpPr/>
          <p:nvPr/>
        </p:nvSpPr>
        <p:spPr>
          <a:xfrm>
            <a:off x="423267" y="7702034"/>
            <a:ext cx="13783866" cy="193477"/>
          </a:xfrm>
          <a:prstGeom prst="rect">
            <a:avLst/>
          </a:prstGeom>
          <a:noFill/>
          <a:ln/>
        </p:spPr>
        <p:txBody>
          <a:bodyPr wrap="none" lIns="0" tIns="0" rIns="0" bIns="0" rtlCol="0" anchor="t"/>
          <a:lstStyle/>
          <a:p>
            <a:pPr marL="0" indent="0" algn="l">
              <a:lnSpc>
                <a:spcPts val="1500"/>
              </a:lnSpc>
              <a:buNone/>
            </a:pPr>
            <a:endParaRPr lang="en-US" sz="1750" dirty="0"/>
          </a:p>
        </p:txBody>
      </p:sp>
      <p:sp>
        <p:nvSpPr>
          <p:cNvPr id="51" name="Rectangle 50">
            <a:extLst>
              <a:ext uri="{FF2B5EF4-FFF2-40B4-BE49-F238E27FC236}">
                <a16:creationId xmlns:a16="http://schemas.microsoft.com/office/drawing/2014/main" id="{05FC44E9-412A-9613-F69E-A9D54C6EA301}"/>
              </a:ext>
            </a:extLst>
          </p:cNvPr>
          <p:cNvSpPr/>
          <p:nvPr/>
        </p:nvSpPr>
        <p:spPr>
          <a:xfrm>
            <a:off x="0" y="792426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latin typeface=""/>
            </a:endParaRPr>
          </a:p>
        </p:txBody>
      </p:sp>
      <p:pic>
        <p:nvPicPr>
          <p:cNvPr id="53" name="Picture 52">
            <a:extLst>
              <a:ext uri="{FF2B5EF4-FFF2-40B4-BE49-F238E27FC236}">
                <a16:creationId xmlns:a16="http://schemas.microsoft.com/office/drawing/2014/main" id="{9E3BE75D-8BFC-65E4-F6DE-DF0A3E90A2B4}"/>
              </a:ext>
            </a:extLst>
          </p:cNvPr>
          <p:cNvPicPr>
            <a:picLocks noChangeAspect="1"/>
          </p:cNvPicPr>
          <p:nvPr/>
        </p:nvPicPr>
        <p:blipFill>
          <a:blip r:embed="rId2"/>
          <a:srcRect l="70360" t="5131"/>
          <a:stretch/>
        </p:blipFill>
        <p:spPr>
          <a:xfrm rot="10800000">
            <a:off x="-87433" y="-810803"/>
            <a:ext cx="1340500" cy="3669354"/>
          </a:xfrm>
          <a:prstGeom prst="rect">
            <a:avLst/>
          </a:prstGeom>
        </p:spPr>
      </p:pic>
      <p:pic>
        <p:nvPicPr>
          <p:cNvPr id="55" name="Picture 54">
            <a:extLst>
              <a:ext uri="{FF2B5EF4-FFF2-40B4-BE49-F238E27FC236}">
                <a16:creationId xmlns:a16="http://schemas.microsoft.com/office/drawing/2014/main" id="{46A0BB06-7516-AE4B-1FB9-135142D3B89A}"/>
              </a:ext>
            </a:extLst>
          </p:cNvPr>
          <p:cNvPicPr>
            <a:picLocks noChangeAspect="1"/>
          </p:cNvPicPr>
          <p:nvPr/>
        </p:nvPicPr>
        <p:blipFill>
          <a:blip r:embed="rId2"/>
          <a:srcRect l="70360" t="5131"/>
          <a:stretch/>
        </p:blipFill>
        <p:spPr>
          <a:xfrm rot="10800000">
            <a:off x="1331977" y="-1500588"/>
            <a:ext cx="1340500" cy="3669354"/>
          </a:xfrm>
          <a:prstGeom prst="rect">
            <a:avLst/>
          </a:prstGeom>
        </p:spPr>
      </p:pic>
      <p:pic>
        <p:nvPicPr>
          <p:cNvPr id="56" name="Picture 55">
            <a:extLst>
              <a:ext uri="{FF2B5EF4-FFF2-40B4-BE49-F238E27FC236}">
                <a16:creationId xmlns:a16="http://schemas.microsoft.com/office/drawing/2014/main" id="{74000EBB-D49C-8681-EFEF-F5653260327A}"/>
              </a:ext>
            </a:extLst>
          </p:cNvPr>
          <p:cNvPicPr>
            <a:picLocks noChangeAspect="1"/>
          </p:cNvPicPr>
          <p:nvPr/>
        </p:nvPicPr>
        <p:blipFill>
          <a:blip r:embed="rId2"/>
          <a:srcRect l="70360" t="5131"/>
          <a:stretch/>
        </p:blipFill>
        <p:spPr>
          <a:xfrm rot="10800000" flipH="1">
            <a:off x="13354305" y="-955816"/>
            <a:ext cx="1340501" cy="3669354"/>
          </a:xfrm>
          <a:prstGeom prst="rect">
            <a:avLst/>
          </a:prstGeom>
        </p:spPr>
      </p:pic>
      <p:pic>
        <p:nvPicPr>
          <p:cNvPr id="57" name="Picture 56">
            <a:extLst>
              <a:ext uri="{FF2B5EF4-FFF2-40B4-BE49-F238E27FC236}">
                <a16:creationId xmlns:a16="http://schemas.microsoft.com/office/drawing/2014/main" id="{DDCEB18C-D566-E432-83EB-B24F81FB4609}"/>
              </a:ext>
            </a:extLst>
          </p:cNvPr>
          <p:cNvPicPr>
            <a:picLocks noChangeAspect="1"/>
          </p:cNvPicPr>
          <p:nvPr/>
        </p:nvPicPr>
        <p:blipFill>
          <a:blip r:embed="rId2"/>
          <a:srcRect l="70360" t="5131"/>
          <a:stretch/>
        </p:blipFill>
        <p:spPr>
          <a:xfrm rot="10800000" flipH="1">
            <a:off x="11935952" y="-1810990"/>
            <a:ext cx="1340501" cy="3669354"/>
          </a:xfrm>
          <a:prstGeom prst="rect">
            <a:avLst/>
          </a:prstGeom>
        </p:spPr>
      </p:pic>
    </p:spTree>
    <p:extLst>
      <p:ext uri="{BB962C8B-B14F-4D97-AF65-F5344CB8AC3E}">
        <p14:creationId xmlns:p14="http://schemas.microsoft.com/office/powerpoint/2010/main" val="1912575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8FA83-D77B-1766-B125-4F45A18ED6B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C0767C3-735F-D9F1-782C-E8D6AF403529}"/>
              </a:ext>
            </a:extLst>
          </p:cNvPr>
          <p:cNvSpPr/>
          <p:nvPr/>
        </p:nvSpPr>
        <p:spPr>
          <a:xfrm>
            <a:off x="0" y="792426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latin typeface=""/>
            </a:endParaRPr>
          </a:p>
        </p:txBody>
      </p:sp>
      <p:sp>
        <p:nvSpPr>
          <p:cNvPr id="5" name="Text 0">
            <a:extLst>
              <a:ext uri="{FF2B5EF4-FFF2-40B4-BE49-F238E27FC236}">
                <a16:creationId xmlns:a16="http://schemas.microsoft.com/office/drawing/2014/main" id="{444441FE-D781-A090-23F0-06BE082F9D04}"/>
              </a:ext>
            </a:extLst>
          </p:cNvPr>
          <p:cNvSpPr/>
          <p:nvPr/>
        </p:nvSpPr>
        <p:spPr>
          <a:xfrm>
            <a:off x="5972927" y="297850"/>
            <a:ext cx="2742058" cy="242403"/>
          </a:xfrm>
          <a:prstGeom prst="rect">
            <a:avLst/>
          </a:prstGeom>
          <a:noFill/>
          <a:ln/>
        </p:spPr>
        <p:txBody>
          <a:bodyPr wrap="none" lIns="0" tIns="0" rIns="0" bIns="0" rtlCol="0" anchor="t"/>
          <a:lstStyle/>
          <a:p>
            <a:pPr marL="0" indent="0" algn="ctr">
              <a:lnSpc>
                <a:spcPts val="4450"/>
              </a:lnSpc>
              <a:buNone/>
            </a:pPr>
            <a:r>
              <a:rPr lang="en-US" sz="4800" dirty="0">
                <a:solidFill>
                  <a:srgbClr val="030303"/>
                </a:solidFill>
                <a:latin typeface="Calibri" panose="020F0502020204030204" pitchFamily="34" charset="0"/>
                <a:ea typeface="DM Sans Semi Bold" pitchFamily="34" charset="-122"/>
                <a:cs typeface="Calibri" panose="020F0502020204030204" pitchFamily="34" charset="0"/>
              </a:rPr>
              <a:t>Investment </a:t>
            </a:r>
            <a:r>
              <a:rPr lang="en-US" sz="4800" dirty="0">
                <a:solidFill>
                  <a:schemeClr val="accent6">
                    <a:lumMod val="75000"/>
                  </a:schemeClr>
                </a:solidFill>
                <a:latin typeface="Calibri" panose="020F0502020204030204" pitchFamily="34" charset="0"/>
                <a:ea typeface="DM Sans Semi Bold" pitchFamily="34" charset="-122"/>
                <a:cs typeface="Calibri" panose="020F0502020204030204" pitchFamily="34" charset="0"/>
              </a:rPr>
              <a:t>Structure </a:t>
            </a:r>
            <a:endParaRPr lang="en-US" sz="4800" dirty="0">
              <a:solidFill>
                <a:schemeClr val="accent6">
                  <a:lumMod val="75000"/>
                </a:schemeClr>
              </a:solidFill>
              <a:latin typeface="Calibri" panose="020F0502020204030204" pitchFamily="34" charset="0"/>
              <a:cs typeface="Calibri" panose="020F0502020204030204" pitchFamily="34" charset="0"/>
            </a:endParaRPr>
          </a:p>
        </p:txBody>
      </p:sp>
      <p:graphicFrame>
        <p:nvGraphicFramePr>
          <p:cNvPr id="9" name="Table 8">
            <a:extLst>
              <a:ext uri="{FF2B5EF4-FFF2-40B4-BE49-F238E27FC236}">
                <a16:creationId xmlns:a16="http://schemas.microsoft.com/office/drawing/2014/main" id="{C631AB54-D4CC-E962-862A-131391291EB6}"/>
              </a:ext>
            </a:extLst>
          </p:cNvPr>
          <p:cNvGraphicFramePr>
            <a:graphicFrameLocks noGrp="1"/>
          </p:cNvGraphicFramePr>
          <p:nvPr>
            <p:extLst>
              <p:ext uri="{D42A27DB-BD31-4B8C-83A1-F6EECF244321}">
                <p14:modId xmlns:p14="http://schemas.microsoft.com/office/powerpoint/2010/main" val="83950569"/>
              </p:ext>
            </p:extLst>
          </p:nvPr>
        </p:nvGraphicFramePr>
        <p:xfrm>
          <a:off x="187857" y="981598"/>
          <a:ext cx="9177867" cy="6906377"/>
        </p:xfrm>
        <a:graphic>
          <a:graphicData uri="http://schemas.openxmlformats.org/drawingml/2006/table">
            <a:tbl>
              <a:tblPr firstRow="1" firstCol="1" bandRow="1">
                <a:tableStyleId>{46F890A9-2807-4EBB-B81D-B2AA78EC7F39}</a:tableStyleId>
              </a:tblPr>
              <a:tblGrid>
                <a:gridCol w="1585795">
                  <a:extLst>
                    <a:ext uri="{9D8B030D-6E8A-4147-A177-3AD203B41FA5}">
                      <a16:colId xmlns:a16="http://schemas.microsoft.com/office/drawing/2014/main" val="2744559422"/>
                    </a:ext>
                  </a:extLst>
                </a:gridCol>
                <a:gridCol w="767939">
                  <a:extLst>
                    <a:ext uri="{9D8B030D-6E8A-4147-A177-3AD203B41FA5}">
                      <a16:colId xmlns:a16="http://schemas.microsoft.com/office/drawing/2014/main" val="2180163534"/>
                    </a:ext>
                  </a:extLst>
                </a:gridCol>
                <a:gridCol w="806901">
                  <a:extLst>
                    <a:ext uri="{9D8B030D-6E8A-4147-A177-3AD203B41FA5}">
                      <a16:colId xmlns:a16="http://schemas.microsoft.com/office/drawing/2014/main" val="2271142453"/>
                    </a:ext>
                  </a:extLst>
                </a:gridCol>
                <a:gridCol w="867342">
                  <a:extLst>
                    <a:ext uri="{9D8B030D-6E8A-4147-A177-3AD203B41FA5}">
                      <a16:colId xmlns:a16="http://schemas.microsoft.com/office/drawing/2014/main" val="2612057313"/>
                    </a:ext>
                  </a:extLst>
                </a:gridCol>
                <a:gridCol w="760825">
                  <a:extLst>
                    <a:ext uri="{9D8B030D-6E8A-4147-A177-3AD203B41FA5}">
                      <a16:colId xmlns:a16="http://schemas.microsoft.com/office/drawing/2014/main" val="2502713525"/>
                    </a:ext>
                  </a:extLst>
                </a:gridCol>
                <a:gridCol w="852125">
                  <a:extLst>
                    <a:ext uri="{9D8B030D-6E8A-4147-A177-3AD203B41FA5}">
                      <a16:colId xmlns:a16="http://schemas.microsoft.com/office/drawing/2014/main" val="1451827428"/>
                    </a:ext>
                  </a:extLst>
                </a:gridCol>
                <a:gridCol w="1047199">
                  <a:extLst>
                    <a:ext uri="{9D8B030D-6E8A-4147-A177-3AD203B41FA5}">
                      <a16:colId xmlns:a16="http://schemas.microsoft.com/office/drawing/2014/main" val="1052459912"/>
                    </a:ext>
                  </a:extLst>
                </a:gridCol>
                <a:gridCol w="2489741">
                  <a:extLst>
                    <a:ext uri="{9D8B030D-6E8A-4147-A177-3AD203B41FA5}">
                      <a16:colId xmlns:a16="http://schemas.microsoft.com/office/drawing/2014/main" val="1998079553"/>
                    </a:ext>
                  </a:extLst>
                </a:gridCol>
              </a:tblGrid>
              <a:tr h="294032">
                <a:tc>
                  <a:txBody>
                    <a:bodyPr/>
                    <a:lstStyle/>
                    <a:p>
                      <a:pPr algn="ctr">
                        <a:lnSpc>
                          <a:spcPct val="115000"/>
                        </a:lnSpc>
                      </a:pPr>
                      <a:r>
                        <a:rPr lang="en-IN" sz="1200" b="1" kern="100" dirty="0">
                          <a:effectLst/>
                          <a:latin typeface="Times New Roman" panose="02020603050405020304" pitchFamily="18" charset="0"/>
                          <a:ea typeface="Times New Roman" panose="02020603050405020304" pitchFamily="18" charset="0"/>
                        </a:rPr>
                        <a:t>Investment</a:t>
                      </a:r>
                      <a:endParaRPr lang="en-IN" sz="1200" kern="100" dirty="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15000"/>
                        </a:lnSpc>
                      </a:pPr>
                      <a:r>
                        <a:rPr lang="en-IN" sz="1200" b="1" kern="100">
                          <a:effectLst/>
                          <a:latin typeface="Times New Roman" panose="02020603050405020304" pitchFamily="18" charset="0"/>
                          <a:ea typeface="Times New Roman" panose="02020603050405020304" pitchFamily="18" charset="0"/>
                        </a:rPr>
                        <a:t>Year 0</a:t>
                      </a:r>
                      <a:endParaRPr lang="en-IN" sz="1200" kern="1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15000"/>
                        </a:lnSpc>
                      </a:pPr>
                      <a:r>
                        <a:rPr lang="en-IN" sz="1200" b="1" kern="100">
                          <a:effectLst/>
                          <a:latin typeface="Times New Roman" panose="02020603050405020304" pitchFamily="18" charset="0"/>
                          <a:ea typeface="Times New Roman" panose="02020603050405020304" pitchFamily="18" charset="0"/>
                        </a:rPr>
                        <a:t>Year 1</a:t>
                      </a:r>
                      <a:endParaRPr lang="en-IN" sz="1200" kern="1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15000"/>
                        </a:lnSpc>
                      </a:pPr>
                      <a:r>
                        <a:rPr lang="en-IN" sz="1200" b="1" kern="100">
                          <a:effectLst/>
                          <a:latin typeface="Times New Roman" panose="02020603050405020304" pitchFamily="18" charset="0"/>
                          <a:ea typeface="Times New Roman" panose="02020603050405020304" pitchFamily="18" charset="0"/>
                        </a:rPr>
                        <a:t>Year 2</a:t>
                      </a:r>
                      <a:endParaRPr lang="en-IN" sz="1200" kern="1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15000"/>
                        </a:lnSpc>
                      </a:pPr>
                      <a:r>
                        <a:rPr lang="en-IN" sz="1200" b="1" kern="100">
                          <a:effectLst/>
                          <a:latin typeface="Times New Roman" panose="02020603050405020304" pitchFamily="18" charset="0"/>
                          <a:ea typeface="Times New Roman" panose="02020603050405020304" pitchFamily="18" charset="0"/>
                        </a:rPr>
                        <a:t>Year 3</a:t>
                      </a:r>
                      <a:endParaRPr lang="en-IN" sz="1200" kern="1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15000"/>
                        </a:lnSpc>
                      </a:pPr>
                      <a:r>
                        <a:rPr lang="en-IN" sz="1200" b="1" kern="100">
                          <a:effectLst/>
                          <a:latin typeface="Times New Roman" panose="02020603050405020304" pitchFamily="18" charset="0"/>
                          <a:ea typeface="Times New Roman" panose="02020603050405020304" pitchFamily="18" charset="0"/>
                        </a:rPr>
                        <a:t>Year 4</a:t>
                      </a:r>
                      <a:endParaRPr lang="en-IN" sz="1200" kern="1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ctr">
                        <a:lnSpc>
                          <a:spcPct val="115000"/>
                        </a:lnSpc>
                      </a:pPr>
                      <a:r>
                        <a:rPr lang="en-IN" sz="1200" b="1" kern="100">
                          <a:effectLst/>
                          <a:latin typeface="Times New Roman" panose="02020603050405020304" pitchFamily="18" charset="0"/>
                          <a:ea typeface="Times New Roman" panose="02020603050405020304" pitchFamily="18" charset="0"/>
                        </a:rPr>
                        <a:t>Year 5</a:t>
                      </a:r>
                      <a:endParaRPr lang="en-IN" sz="1200" kern="100">
                        <a:effectLst/>
                        <a:latin typeface="Times New Roman" panose="02020603050405020304" pitchFamily="18" charset="0"/>
                        <a:ea typeface="Times New Roman" panose="02020603050405020304" pitchFamily="18" charset="0"/>
                      </a:endParaRPr>
                    </a:p>
                  </a:txBody>
                  <a:tcPr marL="9525" marR="9525" marT="9525" marB="9525" anchor="ctr"/>
                </a:tc>
                <a:tc>
                  <a:txBody>
                    <a:bodyPr/>
                    <a:lstStyle/>
                    <a:p>
                      <a:pPr algn="just">
                        <a:lnSpc>
                          <a:spcPct val="115000"/>
                        </a:lnSpc>
                      </a:pPr>
                      <a:endParaRPr lang="en-IN" sz="1000" kern="100">
                        <a:effectLst/>
                        <a:latin typeface="Century Schoolbook" panose="02040604050505020304" pitchFamily="18" charset="0"/>
                      </a:endParaRPr>
                    </a:p>
                  </a:txBody>
                  <a:tcPr marL="9525" marR="9525" marT="9525" marB="9525" anchor="ctr"/>
                </a:tc>
                <a:extLst>
                  <a:ext uri="{0D108BD9-81ED-4DB2-BD59-A6C34878D82A}">
                    <a16:rowId xmlns:a16="http://schemas.microsoft.com/office/drawing/2014/main" val="3303153817"/>
                  </a:ext>
                </a:extLst>
              </a:tr>
              <a:tr h="781225">
                <a:tc>
                  <a:txBody>
                    <a:bodyPr/>
                    <a:lstStyle/>
                    <a:p>
                      <a:pPr algn="just">
                        <a:lnSpc>
                          <a:spcPct val="115000"/>
                        </a:lnSpc>
                      </a:pPr>
                      <a:r>
                        <a:rPr lang="en-IN" sz="1400" kern="100" dirty="0">
                          <a:effectLst/>
                          <a:latin typeface=""/>
                          <a:ea typeface="Times New Roman" panose="02020603050405020304" pitchFamily="18" charset="0"/>
                        </a:rPr>
                        <a:t>Capital</a:t>
                      </a:r>
                    </a:p>
                  </a:txBody>
                  <a:tcPr marL="9525" marR="9525" marT="9525" marB="9525" anchor="ctr"/>
                </a:tc>
                <a:tc>
                  <a:txBody>
                    <a:bodyPr/>
                    <a:lstStyle/>
                    <a:p>
                      <a:pPr algn="just">
                        <a:lnSpc>
                          <a:spcPct val="115000"/>
                        </a:lnSpc>
                      </a:pPr>
                      <a:r>
                        <a:rPr lang="en-IN" sz="1400" kern="100" dirty="0">
                          <a:effectLst/>
                          <a:latin typeface=""/>
                          <a:ea typeface="Times New Roman" panose="02020603050405020304" pitchFamily="18" charset="0"/>
                        </a:rPr>
                        <a:t>622.5</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2,905.0</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8,300.0</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Seed, Series A, Series B rounds</a:t>
                      </a:r>
                    </a:p>
                  </a:txBody>
                  <a:tcPr marL="9525" marR="9525" marT="9525" marB="9525" anchor="ctr"/>
                </a:tc>
                <a:extLst>
                  <a:ext uri="{0D108BD9-81ED-4DB2-BD59-A6C34878D82A}">
                    <a16:rowId xmlns:a16="http://schemas.microsoft.com/office/drawing/2014/main" val="11025437"/>
                  </a:ext>
                </a:extLst>
              </a:tr>
              <a:tr h="781225">
                <a:tc>
                  <a:txBody>
                    <a:bodyPr/>
                    <a:lstStyle/>
                    <a:p>
                      <a:pPr algn="just">
                        <a:lnSpc>
                          <a:spcPct val="115000"/>
                        </a:lnSpc>
                      </a:pPr>
                      <a:r>
                        <a:rPr lang="en-IN" sz="1400" kern="100">
                          <a:effectLst/>
                          <a:latin typeface=""/>
                          <a:ea typeface="Times New Roman" panose="02020603050405020304" pitchFamily="18" charset="0"/>
                        </a:rPr>
                        <a:t>Working Capital</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160.0</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220.0</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380.0</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560.0</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820.0</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1,240.0</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Inventory &amp; operational needs</a:t>
                      </a:r>
                    </a:p>
                  </a:txBody>
                  <a:tcPr marL="9525" marR="9525" marT="9525" marB="9525" anchor="ctr"/>
                </a:tc>
                <a:extLst>
                  <a:ext uri="{0D108BD9-81ED-4DB2-BD59-A6C34878D82A}">
                    <a16:rowId xmlns:a16="http://schemas.microsoft.com/office/drawing/2014/main" val="968878316"/>
                  </a:ext>
                </a:extLst>
              </a:tr>
              <a:tr h="676555">
                <a:tc>
                  <a:txBody>
                    <a:bodyPr/>
                    <a:lstStyle/>
                    <a:p>
                      <a:pPr algn="just">
                        <a:lnSpc>
                          <a:spcPct val="115000"/>
                        </a:lnSpc>
                      </a:pPr>
                      <a:r>
                        <a:rPr lang="en-IN" sz="1400" kern="100">
                          <a:effectLst/>
                          <a:latin typeface=""/>
                          <a:ea typeface="Times New Roman" panose="02020603050405020304" pitchFamily="18" charset="0"/>
                        </a:rPr>
                        <a:t>Cumulative Investment</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782.5</a:t>
                      </a:r>
                    </a:p>
                  </a:txBody>
                  <a:tcPr marL="9525" marR="9525" marT="9525" marB="9525" anchor="ctr"/>
                </a:tc>
                <a:tc>
                  <a:txBody>
                    <a:bodyPr/>
                    <a:lstStyle/>
                    <a:p>
                      <a:pPr algn="just">
                        <a:lnSpc>
                          <a:spcPct val="115000"/>
                        </a:lnSpc>
                      </a:pPr>
                      <a:r>
                        <a:rPr lang="en-IN" sz="1400" kern="100" dirty="0">
                          <a:effectLst/>
                          <a:latin typeface=""/>
                          <a:ea typeface="Times New Roman" panose="02020603050405020304" pitchFamily="18" charset="0"/>
                        </a:rPr>
                        <a:t>1,002.5</a:t>
                      </a:r>
                    </a:p>
                  </a:txBody>
                  <a:tcPr marL="9525" marR="9525" marT="9525" marB="9525" anchor="ctr"/>
                </a:tc>
                <a:tc>
                  <a:txBody>
                    <a:bodyPr/>
                    <a:lstStyle/>
                    <a:p>
                      <a:pPr algn="just">
                        <a:lnSpc>
                          <a:spcPct val="115000"/>
                        </a:lnSpc>
                      </a:pPr>
                      <a:r>
                        <a:rPr lang="en-IN" sz="1400" kern="100" dirty="0">
                          <a:effectLst/>
                          <a:latin typeface=""/>
                          <a:ea typeface="Times New Roman" panose="02020603050405020304" pitchFamily="18" charset="0"/>
                        </a:rPr>
                        <a:t>4,287.5</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4,847.5</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13,967.5</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15,207.5</a:t>
                      </a:r>
                    </a:p>
                  </a:txBody>
                  <a:tcPr marL="9525" marR="9525" marT="9525" marB="9525" anchor="ctr"/>
                </a:tc>
                <a:tc>
                  <a:txBody>
                    <a:bodyPr/>
                    <a:lstStyle/>
                    <a:p>
                      <a:pPr algn="just">
                        <a:lnSpc>
                          <a:spcPct val="115000"/>
                        </a:lnSpc>
                      </a:pPr>
                      <a:r>
                        <a:rPr lang="en-IN" sz="1400" kern="100" dirty="0">
                          <a:effectLst/>
                          <a:latin typeface=""/>
                          <a:ea typeface="Times New Roman" panose="02020603050405020304" pitchFamily="18" charset="0"/>
                        </a:rPr>
                        <a:t>Total funding required</a:t>
                      </a:r>
                    </a:p>
                  </a:txBody>
                  <a:tcPr marL="9525" marR="9525" marT="9525" marB="9525" anchor="ctr"/>
                </a:tc>
                <a:extLst>
                  <a:ext uri="{0D108BD9-81ED-4DB2-BD59-A6C34878D82A}">
                    <a16:rowId xmlns:a16="http://schemas.microsoft.com/office/drawing/2014/main" val="3606519773"/>
                  </a:ext>
                </a:extLst>
              </a:tr>
              <a:tr h="781225">
                <a:tc>
                  <a:txBody>
                    <a:bodyPr/>
                    <a:lstStyle/>
                    <a:p>
                      <a:pPr algn="just">
                        <a:lnSpc>
                          <a:spcPct val="115000"/>
                        </a:lnSpc>
                      </a:pPr>
                      <a:r>
                        <a:rPr lang="en-IN" sz="1400" kern="100">
                          <a:effectLst/>
                          <a:latin typeface=""/>
                          <a:ea typeface="Times New Roman" panose="02020603050405020304" pitchFamily="18" charset="0"/>
                        </a:rPr>
                        <a:t>Revenue</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1,269.9</a:t>
                      </a:r>
                    </a:p>
                  </a:txBody>
                  <a:tcPr marL="9525" marR="9525" marT="9525" marB="9525" anchor="ctr"/>
                </a:tc>
                <a:tc>
                  <a:txBody>
                    <a:bodyPr/>
                    <a:lstStyle/>
                    <a:p>
                      <a:pPr algn="just">
                        <a:lnSpc>
                          <a:spcPct val="115000"/>
                        </a:lnSpc>
                      </a:pPr>
                      <a:r>
                        <a:rPr lang="en-IN" sz="1400" kern="100" dirty="0">
                          <a:effectLst/>
                          <a:latin typeface=""/>
                          <a:ea typeface="Times New Roman" panose="02020603050405020304" pitchFamily="18" charset="0"/>
                        </a:rPr>
                        <a:t>4,274.5</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8,565.6</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15,454.6</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25,979.0</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Growing revenue streams</a:t>
                      </a:r>
                    </a:p>
                  </a:txBody>
                  <a:tcPr marL="9525" marR="9525" marT="9525" marB="9525" anchor="ctr"/>
                </a:tc>
                <a:extLst>
                  <a:ext uri="{0D108BD9-81ED-4DB2-BD59-A6C34878D82A}">
                    <a16:rowId xmlns:a16="http://schemas.microsoft.com/office/drawing/2014/main" val="1752413035"/>
                  </a:ext>
                </a:extLst>
              </a:tr>
              <a:tr h="676555">
                <a:tc>
                  <a:txBody>
                    <a:bodyPr/>
                    <a:lstStyle/>
                    <a:p>
                      <a:pPr algn="just">
                        <a:lnSpc>
                          <a:spcPct val="115000"/>
                        </a:lnSpc>
                      </a:pPr>
                      <a:r>
                        <a:rPr lang="en-IN" sz="1400" kern="100">
                          <a:effectLst/>
                          <a:latin typeface=""/>
                          <a:ea typeface="Times New Roman" panose="02020603050405020304" pitchFamily="18" charset="0"/>
                        </a:rPr>
                        <a:t>Net Profit</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(622.5)</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(82.0)</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754.4</a:t>
                      </a:r>
                    </a:p>
                  </a:txBody>
                  <a:tcPr marL="9525" marR="9525" marT="9525" marB="9525" anchor="ctr"/>
                </a:tc>
                <a:tc>
                  <a:txBody>
                    <a:bodyPr/>
                    <a:lstStyle/>
                    <a:p>
                      <a:pPr algn="just">
                        <a:lnSpc>
                          <a:spcPct val="115000"/>
                        </a:lnSpc>
                      </a:pPr>
                      <a:r>
                        <a:rPr lang="en-IN" sz="1400" kern="100" dirty="0">
                          <a:effectLst/>
                          <a:latin typeface=""/>
                          <a:ea typeface="Times New Roman" panose="02020603050405020304" pitchFamily="18" charset="0"/>
                        </a:rPr>
                        <a:t>2,202.4</a:t>
                      </a:r>
                    </a:p>
                  </a:txBody>
                  <a:tcPr marL="9525" marR="9525" marT="9525" marB="9525" anchor="ctr"/>
                </a:tc>
                <a:tc>
                  <a:txBody>
                    <a:bodyPr/>
                    <a:lstStyle/>
                    <a:p>
                      <a:pPr algn="just">
                        <a:lnSpc>
                          <a:spcPct val="115000"/>
                        </a:lnSpc>
                      </a:pPr>
                      <a:r>
                        <a:rPr lang="en-IN" sz="1400" kern="100" dirty="0">
                          <a:effectLst/>
                          <a:latin typeface=""/>
                          <a:ea typeface="Times New Roman" panose="02020603050405020304" pitchFamily="18" charset="0"/>
                        </a:rPr>
                        <a:t>5,010.6</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9,917.5</a:t>
                      </a:r>
                    </a:p>
                  </a:txBody>
                  <a:tcPr marL="9525" marR="9525" marT="9525" marB="9525" anchor="ctr"/>
                </a:tc>
                <a:tc>
                  <a:txBody>
                    <a:bodyPr/>
                    <a:lstStyle/>
                    <a:p>
                      <a:pPr algn="just">
                        <a:lnSpc>
                          <a:spcPct val="115000"/>
                        </a:lnSpc>
                      </a:pPr>
                      <a:r>
                        <a:rPr lang="en-IN" sz="1400" kern="100" dirty="0">
                          <a:effectLst/>
                          <a:latin typeface=""/>
                          <a:ea typeface="Times New Roman" panose="02020603050405020304" pitchFamily="18" charset="0"/>
                        </a:rPr>
                        <a:t>Profitable from Year 2</a:t>
                      </a:r>
                    </a:p>
                  </a:txBody>
                  <a:tcPr marL="9525" marR="9525" marT="9525" marB="9525" anchor="ctr"/>
                </a:tc>
                <a:extLst>
                  <a:ext uri="{0D108BD9-81ED-4DB2-BD59-A6C34878D82A}">
                    <a16:rowId xmlns:a16="http://schemas.microsoft.com/office/drawing/2014/main" val="663218770"/>
                  </a:ext>
                </a:extLst>
              </a:tr>
              <a:tr h="676555">
                <a:tc>
                  <a:txBody>
                    <a:bodyPr/>
                    <a:lstStyle/>
                    <a:p>
                      <a:pPr algn="just">
                        <a:lnSpc>
                          <a:spcPct val="115000"/>
                        </a:lnSpc>
                      </a:pPr>
                      <a:r>
                        <a:rPr lang="en-IN" sz="1400" kern="100">
                          <a:effectLst/>
                          <a:latin typeface=""/>
                          <a:ea typeface="Times New Roman" panose="02020603050405020304" pitchFamily="18" charset="0"/>
                        </a:rPr>
                        <a:t>Cumulative Profit</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(622.5)</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(704.5)</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49.9</a:t>
                      </a:r>
                    </a:p>
                  </a:txBody>
                  <a:tcPr marL="9525" marR="9525" marT="9525" marB="9525" anchor="ctr"/>
                </a:tc>
                <a:tc>
                  <a:txBody>
                    <a:bodyPr/>
                    <a:lstStyle/>
                    <a:p>
                      <a:pPr algn="just">
                        <a:lnSpc>
                          <a:spcPct val="115000"/>
                        </a:lnSpc>
                      </a:pPr>
                      <a:r>
                        <a:rPr lang="en-IN" sz="1400" kern="100" dirty="0">
                          <a:effectLst/>
                          <a:latin typeface=""/>
                          <a:ea typeface="Times New Roman" panose="02020603050405020304" pitchFamily="18" charset="0"/>
                        </a:rPr>
                        <a:t>2,252.3</a:t>
                      </a:r>
                    </a:p>
                  </a:txBody>
                  <a:tcPr marL="9525" marR="9525" marT="9525" marB="9525" anchor="ctr"/>
                </a:tc>
                <a:tc>
                  <a:txBody>
                    <a:bodyPr/>
                    <a:lstStyle/>
                    <a:p>
                      <a:pPr algn="just">
                        <a:lnSpc>
                          <a:spcPct val="115000"/>
                        </a:lnSpc>
                      </a:pPr>
                      <a:r>
                        <a:rPr lang="en-IN" sz="1400" kern="100" dirty="0">
                          <a:effectLst/>
                          <a:latin typeface=""/>
                          <a:ea typeface="Times New Roman" panose="02020603050405020304" pitchFamily="18" charset="0"/>
                        </a:rPr>
                        <a:t>7,262.9</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17,180.4</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Break-even in Year 2</a:t>
                      </a:r>
                    </a:p>
                  </a:txBody>
                  <a:tcPr marL="9525" marR="9525" marT="9525" marB="9525" anchor="ctr"/>
                </a:tc>
                <a:extLst>
                  <a:ext uri="{0D108BD9-81ED-4DB2-BD59-A6C34878D82A}">
                    <a16:rowId xmlns:a16="http://schemas.microsoft.com/office/drawing/2014/main" val="3880703429"/>
                  </a:ext>
                </a:extLst>
              </a:tr>
              <a:tr h="781225">
                <a:tc>
                  <a:txBody>
                    <a:bodyPr/>
                    <a:lstStyle/>
                    <a:p>
                      <a:pPr algn="just">
                        <a:lnSpc>
                          <a:spcPct val="115000"/>
                        </a:lnSpc>
                      </a:pPr>
                      <a:r>
                        <a:rPr lang="en-IN" sz="1400" kern="100">
                          <a:effectLst/>
                          <a:latin typeface=""/>
                          <a:ea typeface="Times New Roman" panose="02020603050405020304" pitchFamily="18" charset="0"/>
                        </a:rPr>
                        <a:t>ROI (Annual)</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18%</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51%</a:t>
                      </a:r>
                    </a:p>
                  </a:txBody>
                  <a:tcPr marL="9525" marR="9525" marT="9525" marB="9525" anchor="ctr"/>
                </a:tc>
                <a:tc>
                  <a:txBody>
                    <a:bodyPr/>
                    <a:lstStyle/>
                    <a:p>
                      <a:pPr algn="just">
                        <a:lnSpc>
                          <a:spcPct val="115000"/>
                        </a:lnSpc>
                      </a:pPr>
                      <a:r>
                        <a:rPr lang="en-IN" sz="1400" kern="100" dirty="0">
                          <a:effectLst/>
                          <a:latin typeface=""/>
                          <a:ea typeface="Times New Roman" panose="02020603050405020304" pitchFamily="18" charset="0"/>
                        </a:rPr>
                        <a:t>36%</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65%</a:t>
                      </a:r>
                    </a:p>
                  </a:txBody>
                  <a:tcPr marL="9525" marR="9525" marT="9525" marB="9525" anchor="ctr"/>
                </a:tc>
                <a:tc>
                  <a:txBody>
                    <a:bodyPr/>
                    <a:lstStyle/>
                    <a:p>
                      <a:pPr algn="just">
                        <a:lnSpc>
                          <a:spcPct val="115000"/>
                        </a:lnSpc>
                      </a:pPr>
                      <a:r>
                        <a:rPr lang="en-IN" sz="1400" kern="100" dirty="0">
                          <a:effectLst/>
                          <a:latin typeface=""/>
                          <a:ea typeface="Times New Roman" panose="02020603050405020304" pitchFamily="18" charset="0"/>
                        </a:rPr>
                        <a:t>Strong returns after Y2</a:t>
                      </a:r>
                    </a:p>
                  </a:txBody>
                  <a:tcPr marL="9525" marR="9525" marT="9525" marB="9525" anchor="ctr"/>
                </a:tc>
                <a:extLst>
                  <a:ext uri="{0D108BD9-81ED-4DB2-BD59-A6C34878D82A}">
                    <a16:rowId xmlns:a16="http://schemas.microsoft.com/office/drawing/2014/main" val="1648977597"/>
                  </a:ext>
                </a:extLst>
              </a:tr>
              <a:tr h="781225">
                <a:tc>
                  <a:txBody>
                    <a:bodyPr/>
                    <a:lstStyle/>
                    <a:p>
                      <a:pPr algn="just">
                        <a:lnSpc>
                          <a:spcPct val="115000"/>
                        </a:lnSpc>
                      </a:pPr>
                      <a:r>
                        <a:rPr lang="en-IN" sz="1400" kern="100">
                          <a:effectLst/>
                          <a:latin typeface=""/>
                          <a:ea typeface="Times New Roman" panose="02020603050405020304" pitchFamily="18" charset="0"/>
                        </a:rPr>
                        <a:t>Valuation Multiple</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3.5x</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5.8x</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7.2x</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9.1x</a:t>
                      </a:r>
                    </a:p>
                  </a:txBody>
                  <a:tcPr marL="9525" marR="9525" marT="9525" marB="9525" anchor="ctr"/>
                </a:tc>
                <a:tc>
                  <a:txBody>
                    <a:bodyPr/>
                    <a:lstStyle/>
                    <a:p>
                      <a:pPr algn="just">
                        <a:lnSpc>
                          <a:spcPct val="115000"/>
                        </a:lnSpc>
                      </a:pPr>
                      <a:r>
                        <a:rPr lang="en-IN" sz="1400" kern="100" dirty="0">
                          <a:effectLst/>
                          <a:latin typeface=""/>
                          <a:ea typeface="Times New Roman" panose="02020603050405020304" pitchFamily="18" charset="0"/>
                        </a:rPr>
                        <a:t>12.4x</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Based on revenue growth</a:t>
                      </a:r>
                    </a:p>
                  </a:txBody>
                  <a:tcPr marL="9525" marR="9525" marT="9525" marB="9525" anchor="ctr"/>
                </a:tc>
                <a:extLst>
                  <a:ext uri="{0D108BD9-81ED-4DB2-BD59-A6C34878D82A}">
                    <a16:rowId xmlns:a16="http://schemas.microsoft.com/office/drawing/2014/main" val="3551388591"/>
                  </a:ext>
                </a:extLst>
              </a:tr>
              <a:tr h="676555">
                <a:tc>
                  <a:txBody>
                    <a:bodyPr/>
                    <a:lstStyle/>
                    <a:p>
                      <a:pPr algn="just">
                        <a:lnSpc>
                          <a:spcPct val="115000"/>
                        </a:lnSpc>
                      </a:pPr>
                      <a:r>
                        <a:rPr lang="en-IN" sz="1400" kern="100">
                          <a:effectLst/>
                          <a:latin typeface=""/>
                          <a:ea typeface="Times New Roman" panose="02020603050405020304" pitchFamily="18" charset="0"/>
                        </a:rPr>
                        <a:t>Company Valuation</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1,200.0</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4,445.0</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24,792.0</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61,672.0</a:t>
                      </a:r>
                    </a:p>
                  </a:txBody>
                  <a:tcPr marL="9525" marR="9525" marT="9525" marB="9525" anchor="ctr"/>
                </a:tc>
                <a:tc>
                  <a:txBody>
                    <a:bodyPr/>
                    <a:lstStyle/>
                    <a:p>
                      <a:pPr algn="just">
                        <a:lnSpc>
                          <a:spcPct val="115000"/>
                        </a:lnSpc>
                      </a:pPr>
                      <a:r>
                        <a:rPr lang="en-IN" sz="1400" kern="100">
                          <a:effectLst/>
                          <a:latin typeface=""/>
                          <a:ea typeface="Times New Roman" panose="02020603050405020304" pitchFamily="18" charset="0"/>
                        </a:rPr>
                        <a:t>140,637.0</a:t>
                      </a:r>
                    </a:p>
                  </a:txBody>
                  <a:tcPr marL="9525" marR="9525" marT="9525" marB="9525" anchor="ctr"/>
                </a:tc>
                <a:tc>
                  <a:txBody>
                    <a:bodyPr/>
                    <a:lstStyle/>
                    <a:p>
                      <a:pPr algn="just">
                        <a:lnSpc>
                          <a:spcPct val="115000"/>
                        </a:lnSpc>
                      </a:pPr>
                      <a:r>
                        <a:rPr lang="en-IN" sz="1400" kern="100" dirty="0">
                          <a:effectLst/>
                          <a:latin typeface=""/>
                          <a:ea typeface="Times New Roman" panose="02020603050405020304" pitchFamily="18" charset="0"/>
                        </a:rPr>
                        <a:t>322,140.0</a:t>
                      </a:r>
                    </a:p>
                  </a:txBody>
                  <a:tcPr marL="9525" marR="9525" marT="9525" marB="9525" anchor="ctr"/>
                </a:tc>
                <a:tc>
                  <a:txBody>
                    <a:bodyPr/>
                    <a:lstStyle/>
                    <a:p>
                      <a:pPr algn="just">
                        <a:lnSpc>
                          <a:spcPct val="115000"/>
                        </a:lnSpc>
                      </a:pPr>
                      <a:r>
                        <a:rPr lang="en-IN" sz="1400" kern="100" dirty="0">
                          <a:effectLst/>
                          <a:latin typeface=""/>
                          <a:ea typeface="Times New Roman" panose="02020603050405020304" pitchFamily="18" charset="0"/>
                        </a:rPr>
                        <a:t>₹ Lakhs</a:t>
                      </a:r>
                    </a:p>
                  </a:txBody>
                  <a:tcPr marL="9525" marR="9525" marT="9525" marB="9525" anchor="ctr"/>
                </a:tc>
                <a:extLst>
                  <a:ext uri="{0D108BD9-81ED-4DB2-BD59-A6C34878D82A}">
                    <a16:rowId xmlns:a16="http://schemas.microsoft.com/office/drawing/2014/main" val="3545047187"/>
                  </a:ext>
                </a:extLst>
              </a:tr>
            </a:tbl>
          </a:graphicData>
        </a:graphic>
      </p:graphicFrame>
      <p:graphicFrame>
        <p:nvGraphicFramePr>
          <p:cNvPr id="17" name="Diagram 16">
            <a:extLst>
              <a:ext uri="{FF2B5EF4-FFF2-40B4-BE49-F238E27FC236}">
                <a16:creationId xmlns:a16="http://schemas.microsoft.com/office/drawing/2014/main" id="{09C8F2FA-BAF9-6EE3-0F6B-E0462CA7DE15}"/>
              </a:ext>
            </a:extLst>
          </p:cNvPr>
          <p:cNvGraphicFramePr/>
          <p:nvPr>
            <p:extLst>
              <p:ext uri="{D42A27DB-BD31-4B8C-83A1-F6EECF244321}">
                <p14:modId xmlns:p14="http://schemas.microsoft.com/office/powerpoint/2010/main" val="2146684100"/>
              </p:ext>
            </p:extLst>
          </p:nvPr>
        </p:nvGraphicFramePr>
        <p:xfrm>
          <a:off x="8923866" y="341625"/>
          <a:ext cx="6074529" cy="34845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8688" name="Picture 16">
            <a:extLst>
              <a:ext uri="{FF2B5EF4-FFF2-40B4-BE49-F238E27FC236}">
                <a16:creationId xmlns:a16="http://schemas.microsoft.com/office/drawing/2014/main" id="{EDC9DB5B-013E-07FC-AE23-3E0E39C2317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0438"/>
          <a:stretch/>
        </p:blipFill>
        <p:spPr bwMode="auto">
          <a:xfrm>
            <a:off x="9912313" y="4656800"/>
            <a:ext cx="4539492" cy="3691467"/>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941FCB97-4855-87E6-B738-0D1380898FD6}"/>
              </a:ext>
            </a:extLst>
          </p:cNvPr>
          <p:cNvSpPr txBox="1"/>
          <p:nvPr/>
        </p:nvSpPr>
        <p:spPr>
          <a:xfrm>
            <a:off x="10895126" y="4117600"/>
            <a:ext cx="2573866" cy="369332"/>
          </a:xfrm>
          <a:prstGeom prst="rect">
            <a:avLst/>
          </a:prstGeom>
          <a:noFill/>
        </p:spPr>
        <p:txBody>
          <a:bodyPr wrap="square" rtlCol="0">
            <a:spAutoFit/>
          </a:bodyPr>
          <a:lstStyle/>
          <a:p>
            <a:r>
              <a:rPr lang="en-US" dirty="0"/>
              <a:t>INVESTMENT MILESTONE</a:t>
            </a:r>
          </a:p>
        </p:txBody>
      </p:sp>
      <p:sp>
        <p:nvSpPr>
          <p:cNvPr id="19" name="Rectangle 18">
            <a:extLst>
              <a:ext uri="{FF2B5EF4-FFF2-40B4-BE49-F238E27FC236}">
                <a16:creationId xmlns:a16="http://schemas.microsoft.com/office/drawing/2014/main" id="{2DAFC49B-E76B-64FE-7478-EF1E445F32D6}"/>
              </a:ext>
            </a:extLst>
          </p:cNvPr>
          <p:cNvSpPr/>
          <p:nvPr/>
        </p:nvSpPr>
        <p:spPr>
          <a:xfrm>
            <a:off x="12816115" y="7494746"/>
            <a:ext cx="420913" cy="28523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accent4">
                    <a:lumMod val="60000"/>
                    <a:lumOff val="40000"/>
                  </a:schemeClr>
                </a:solidFill>
              </a:rPr>
              <a:t>18</a:t>
            </a:r>
          </a:p>
        </p:txBody>
      </p:sp>
    </p:spTree>
    <p:extLst>
      <p:ext uri="{BB962C8B-B14F-4D97-AF65-F5344CB8AC3E}">
        <p14:creationId xmlns:p14="http://schemas.microsoft.com/office/powerpoint/2010/main" val="264969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883FA-1A4A-FD3C-62E5-E795D78BDB7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03AEBB9-BBEF-4E52-6186-E11D254F013F}"/>
              </a:ext>
            </a:extLst>
          </p:cNvPr>
          <p:cNvSpPr/>
          <p:nvPr/>
        </p:nvSpPr>
        <p:spPr>
          <a:xfrm>
            <a:off x="0" y="792426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latin typeface=""/>
            </a:endParaRPr>
          </a:p>
        </p:txBody>
      </p:sp>
      <p:sp>
        <p:nvSpPr>
          <p:cNvPr id="5" name="Text 0">
            <a:extLst>
              <a:ext uri="{FF2B5EF4-FFF2-40B4-BE49-F238E27FC236}">
                <a16:creationId xmlns:a16="http://schemas.microsoft.com/office/drawing/2014/main" id="{791DAA49-B46C-D30A-6BE0-CC8450D7305C}"/>
              </a:ext>
            </a:extLst>
          </p:cNvPr>
          <p:cNvSpPr/>
          <p:nvPr/>
        </p:nvSpPr>
        <p:spPr>
          <a:xfrm>
            <a:off x="5972927" y="297850"/>
            <a:ext cx="2742058" cy="242403"/>
          </a:xfrm>
          <a:prstGeom prst="rect">
            <a:avLst/>
          </a:prstGeom>
          <a:noFill/>
          <a:ln/>
        </p:spPr>
        <p:txBody>
          <a:bodyPr wrap="none" lIns="0" tIns="0" rIns="0" bIns="0" rtlCol="0" anchor="t"/>
          <a:lstStyle/>
          <a:p>
            <a:pPr marL="0" indent="0" algn="ctr">
              <a:lnSpc>
                <a:spcPts val="4450"/>
              </a:lnSpc>
              <a:buNone/>
            </a:pPr>
            <a:r>
              <a:rPr lang="en-US" sz="4800" dirty="0">
                <a:solidFill>
                  <a:srgbClr val="030303"/>
                </a:solidFill>
                <a:latin typeface="Calibri" panose="020F0502020204030204" pitchFamily="34" charset="0"/>
                <a:ea typeface="DM Sans Semi Bold" pitchFamily="34" charset="-122"/>
                <a:cs typeface="Calibri" panose="020F0502020204030204" pitchFamily="34" charset="0"/>
              </a:rPr>
              <a:t>Revenue </a:t>
            </a:r>
            <a:r>
              <a:rPr lang="en-US" sz="4800" dirty="0">
                <a:solidFill>
                  <a:schemeClr val="accent6">
                    <a:lumMod val="75000"/>
                  </a:schemeClr>
                </a:solidFill>
                <a:latin typeface="Calibri" panose="020F0502020204030204" pitchFamily="34" charset="0"/>
                <a:ea typeface="DM Sans Semi Bold" pitchFamily="34" charset="-122"/>
                <a:cs typeface="Calibri" panose="020F0502020204030204" pitchFamily="34" charset="0"/>
              </a:rPr>
              <a:t>Structure </a:t>
            </a:r>
            <a:endParaRPr lang="en-US" sz="4800" dirty="0">
              <a:solidFill>
                <a:schemeClr val="accent6">
                  <a:lumMod val="75000"/>
                </a:schemeClr>
              </a:solidFill>
              <a:latin typeface="Calibri" panose="020F0502020204030204" pitchFamily="34" charset="0"/>
              <a:cs typeface="Calibri" panose="020F0502020204030204" pitchFamily="34" charset="0"/>
            </a:endParaRPr>
          </a:p>
        </p:txBody>
      </p:sp>
      <p:graphicFrame>
        <p:nvGraphicFramePr>
          <p:cNvPr id="9" name="Table 8">
            <a:extLst>
              <a:ext uri="{FF2B5EF4-FFF2-40B4-BE49-F238E27FC236}">
                <a16:creationId xmlns:a16="http://schemas.microsoft.com/office/drawing/2014/main" id="{0854353B-8401-9FD6-8D72-DC0079A8FF2C}"/>
              </a:ext>
            </a:extLst>
          </p:cNvPr>
          <p:cNvGraphicFramePr>
            <a:graphicFrameLocks noGrp="1"/>
          </p:cNvGraphicFramePr>
          <p:nvPr>
            <p:extLst>
              <p:ext uri="{D42A27DB-BD31-4B8C-83A1-F6EECF244321}">
                <p14:modId xmlns:p14="http://schemas.microsoft.com/office/powerpoint/2010/main" val="2635640111"/>
              </p:ext>
            </p:extLst>
          </p:nvPr>
        </p:nvGraphicFramePr>
        <p:xfrm>
          <a:off x="480428" y="1259242"/>
          <a:ext cx="7645652" cy="5711116"/>
        </p:xfrm>
        <a:graphic>
          <a:graphicData uri="http://schemas.openxmlformats.org/drawingml/2006/table">
            <a:tbl>
              <a:tblPr firstRow="1" firstCol="1" bandRow="1">
                <a:tableStyleId>{46F890A9-2807-4EBB-B81D-B2AA78EC7F39}</a:tableStyleId>
              </a:tblPr>
              <a:tblGrid>
                <a:gridCol w="2176508">
                  <a:extLst>
                    <a:ext uri="{9D8B030D-6E8A-4147-A177-3AD203B41FA5}">
                      <a16:colId xmlns:a16="http://schemas.microsoft.com/office/drawing/2014/main" val="2744559422"/>
                    </a:ext>
                  </a:extLst>
                </a:gridCol>
                <a:gridCol w="1000664">
                  <a:extLst>
                    <a:ext uri="{9D8B030D-6E8A-4147-A177-3AD203B41FA5}">
                      <a16:colId xmlns:a16="http://schemas.microsoft.com/office/drawing/2014/main" val="2612057313"/>
                    </a:ext>
                  </a:extLst>
                </a:gridCol>
                <a:gridCol w="1000664">
                  <a:extLst>
                    <a:ext uri="{9D8B030D-6E8A-4147-A177-3AD203B41FA5}">
                      <a16:colId xmlns:a16="http://schemas.microsoft.com/office/drawing/2014/main" val="2502713525"/>
                    </a:ext>
                  </a:extLst>
                </a:gridCol>
                <a:gridCol w="919266">
                  <a:extLst>
                    <a:ext uri="{9D8B030D-6E8A-4147-A177-3AD203B41FA5}">
                      <a16:colId xmlns:a16="http://schemas.microsoft.com/office/drawing/2014/main" val="1451827428"/>
                    </a:ext>
                  </a:extLst>
                </a:gridCol>
                <a:gridCol w="1274275">
                  <a:extLst>
                    <a:ext uri="{9D8B030D-6E8A-4147-A177-3AD203B41FA5}">
                      <a16:colId xmlns:a16="http://schemas.microsoft.com/office/drawing/2014/main" val="1052459912"/>
                    </a:ext>
                  </a:extLst>
                </a:gridCol>
                <a:gridCol w="1274275">
                  <a:extLst>
                    <a:ext uri="{9D8B030D-6E8A-4147-A177-3AD203B41FA5}">
                      <a16:colId xmlns:a16="http://schemas.microsoft.com/office/drawing/2014/main" val="1998079553"/>
                    </a:ext>
                  </a:extLst>
                </a:gridCol>
              </a:tblGrid>
              <a:tr h="314293">
                <a:tc>
                  <a:txBody>
                    <a:bodyPr/>
                    <a:lstStyle/>
                    <a:p>
                      <a:r>
                        <a:rPr lang="en-IN" sz="1500" dirty="0"/>
                        <a:t>Revenue Stream</a:t>
                      </a:r>
                    </a:p>
                  </a:txBody>
                  <a:tcPr anchor="ctr"/>
                </a:tc>
                <a:tc>
                  <a:txBody>
                    <a:bodyPr/>
                    <a:lstStyle/>
                    <a:p>
                      <a:r>
                        <a:rPr lang="en-IN" sz="1500"/>
                        <a:t>Year 1</a:t>
                      </a:r>
                    </a:p>
                  </a:txBody>
                  <a:tcPr anchor="ctr"/>
                </a:tc>
                <a:tc>
                  <a:txBody>
                    <a:bodyPr/>
                    <a:lstStyle/>
                    <a:p>
                      <a:r>
                        <a:rPr lang="en-IN" sz="1500"/>
                        <a:t>Year 2</a:t>
                      </a:r>
                    </a:p>
                  </a:txBody>
                  <a:tcPr anchor="ctr"/>
                </a:tc>
                <a:tc>
                  <a:txBody>
                    <a:bodyPr/>
                    <a:lstStyle/>
                    <a:p>
                      <a:r>
                        <a:rPr lang="en-IN" sz="1500"/>
                        <a:t>Year 3</a:t>
                      </a:r>
                    </a:p>
                  </a:txBody>
                  <a:tcPr anchor="ctr"/>
                </a:tc>
                <a:tc>
                  <a:txBody>
                    <a:bodyPr/>
                    <a:lstStyle/>
                    <a:p>
                      <a:r>
                        <a:rPr lang="en-IN" sz="1500"/>
                        <a:t>Year 4</a:t>
                      </a:r>
                    </a:p>
                  </a:txBody>
                  <a:tcPr anchor="ctr"/>
                </a:tc>
                <a:tc>
                  <a:txBody>
                    <a:bodyPr/>
                    <a:lstStyle/>
                    <a:p>
                      <a:r>
                        <a:rPr lang="en-IN" sz="1500"/>
                        <a:t>Year 5</a:t>
                      </a:r>
                    </a:p>
                  </a:txBody>
                  <a:tcPr anchor="ctr"/>
                </a:tc>
                <a:extLst>
                  <a:ext uri="{0D108BD9-81ED-4DB2-BD59-A6C34878D82A}">
                    <a16:rowId xmlns:a16="http://schemas.microsoft.com/office/drawing/2014/main" val="3303153817"/>
                  </a:ext>
                </a:extLst>
              </a:tr>
              <a:tr h="314293">
                <a:tc>
                  <a:txBody>
                    <a:bodyPr/>
                    <a:lstStyle/>
                    <a:p>
                      <a:r>
                        <a:rPr lang="en-IN" sz="1500" b="1" dirty="0"/>
                        <a:t>Hardware Sales</a:t>
                      </a:r>
                      <a:endParaRPr lang="en-IN" sz="1500" dirty="0"/>
                    </a:p>
                  </a:txBody>
                  <a:tcPr anchor="ctr"/>
                </a:tc>
                <a:tc>
                  <a:txBody>
                    <a:bodyPr/>
                    <a:lstStyle/>
                    <a:p>
                      <a:endParaRPr lang="en-IN" sz="1500"/>
                    </a:p>
                  </a:txBody>
                  <a:tcPr anchor="ctr"/>
                </a:tc>
                <a:tc>
                  <a:txBody>
                    <a:bodyPr/>
                    <a:lstStyle/>
                    <a:p>
                      <a:endParaRPr lang="en-IN" sz="1500"/>
                    </a:p>
                  </a:txBody>
                  <a:tcPr anchor="ctr"/>
                </a:tc>
                <a:tc>
                  <a:txBody>
                    <a:bodyPr/>
                    <a:lstStyle/>
                    <a:p>
                      <a:endParaRPr lang="en-IN" sz="1500"/>
                    </a:p>
                  </a:txBody>
                  <a:tcPr anchor="ctr"/>
                </a:tc>
                <a:tc>
                  <a:txBody>
                    <a:bodyPr/>
                    <a:lstStyle/>
                    <a:p>
                      <a:endParaRPr lang="en-IN" sz="1500"/>
                    </a:p>
                  </a:txBody>
                  <a:tcPr anchor="ctr"/>
                </a:tc>
                <a:tc>
                  <a:txBody>
                    <a:bodyPr/>
                    <a:lstStyle/>
                    <a:p>
                      <a:endParaRPr lang="en-IN" sz="1500"/>
                    </a:p>
                  </a:txBody>
                  <a:tcPr anchor="ctr"/>
                </a:tc>
                <a:extLst>
                  <a:ext uri="{0D108BD9-81ED-4DB2-BD59-A6C34878D82A}">
                    <a16:rowId xmlns:a16="http://schemas.microsoft.com/office/drawing/2014/main" val="2318545982"/>
                  </a:ext>
                </a:extLst>
              </a:tr>
              <a:tr h="314293">
                <a:tc>
                  <a:txBody>
                    <a:bodyPr/>
                    <a:lstStyle/>
                    <a:p>
                      <a:r>
                        <a:rPr lang="en-IN" sz="1500" dirty="0"/>
                        <a:t>Base Units</a:t>
                      </a:r>
                    </a:p>
                  </a:txBody>
                  <a:tcPr anchor="ctr"/>
                </a:tc>
                <a:tc>
                  <a:txBody>
                    <a:bodyPr/>
                    <a:lstStyle/>
                    <a:p>
                      <a:r>
                        <a:rPr lang="en-IN" sz="1500" dirty="0"/>
                        <a:t>788.5</a:t>
                      </a:r>
                    </a:p>
                  </a:txBody>
                  <a:tcPr anchor="ctr"/>
                </a:tc>
                <a:tc>
                  <a:txBody>
                    <a:bodyPr/>
                    <a:lstStyle/>
                    <a:p>
                      <a:r>
                        <a:rPr lang="en-IN" sz="1500"/>
                        <a:t>2,324.0</a:t>
                      </a:r>
                    </a:p>
                  </a:txBody>
                  <a:tcPr anchor="ctr"/>
                </a:tc>
                <a:tc>
                  <a:txBody>
                    <a:bodyPr/>
                    <a:lstStyle/>
                    <a:p>
                      <a:r>
                        <a:rPr lang="en-IN" sz="1500"/>
                        <a:t>4,316.0</a:t>
                      </a:r>
                    </a:p>
                  </a:txBody>
                  <a:tcPr anchor="ctr"/>
                </a:tc>
                <a:tc>
                  <a:txBody>
                    <a:bodyPr/>
                    <a:lstStyle/>
                    <a:p>
                      <a:r>
                        <a:rPr lang="en-IN" sz="1500"/>
                        <a:t>7,387.0</a:t>
                      </a:r>
                    </a:p>
                  </a:txBody>
                  <a:tcPr anchor="ctr"/>
                </a:tc>
                <a:tc>
                  <a:txBody>
                    <a:bodyPr/>
                    <a:lstStyle/>
                    <a:p>
                      <a:r>
                        <a:rPr lang="en-IN" sz="1500"/>
                        <a:t>11,786.0</a:t>
                      </a:r>
                    </a:p>
                  </a:txBody>
                  <a:tcPr anchor="ctr"/>
                </a:tc>
                <a:extLst>
                  <a:ext uri="{0D108BD9-81ED-4DB2-BD59-A6C34878D82A}">
                    <a16:rowId xmlns:a16="http://schemas.microsoft.com/office/drawing/2014/main" val="11025437"/>
                  </a:ext>
                </a:extLst>
              </a:tr>
              <a:tr h="314293">
                <a:tc>
                  <a:txBody>
                    <a:bodyPr/>
                    <a:lstStyle/>
                    <a:p>
                      <a:r>
                        <a:rPr lang="en-IN" sz="1500"/>
                        <a:t>Expansion Modules</a:t>
                      </a:r>
                    </a:p>
                  </a:txBody>
                  <a:tcPr anchor="ctr"/>
                </a:tc>
                <a:tc>
                  <a:txBody>
                    <a:bodyPr/>
                    <a:lstStyle/>
                    <a:p>
                      <a:r>
                        <a:rPr lang="en-IN" sz="1500" dirty="0"/>
                        <a:t>149.4</a:t>
                      </a:r>
                    </a:p>
                  </a:txBody>
                  <a:tcPr anchor="ctr"/>
                </a:tc>
                <a:tc>
                  <a:txBody>
                    <a:bodyPr/>
                    <a:lstStyle/>
                    <a:p>
                      <a:r>
                        <a:rPr lang="en-IN" sz="1500"/>
                        <a:t>597.6</a:t>
                      </a:r>
                    </a:p>
                  </a:txBody>
                  <a:tcPr anchor="ctr"/>
                </a:tc>
                <a:tc>
                  <a:txBody>
                    <a:bodyPr/>
                    <a:lstStyle/>
                    <a:p>
                      <a:r>
                        <a:rPr lang="en-IN" sz="1500"/>
                        <a:t>1,245.0</a:t>
                      </a:r>
                    </a:p>
                  </a:txBody>
                  <a:tcPr anchor="ctr"/>
                </a:tc>
                <a:tc>
                  <a:txBody>
                    <a:bodyPr/>
                    <a:lstStyle/>
                    <a:p>
                      <a:r>
                        <a:rPr lang="en-IN" sz="1500"/>
                        <a:t>2,324.0</a:t>
                      </a:r>
                    </a:p>
                  </a:txBody>
                  <a:tcPr anchor="ctr"/>
                </a:tc>
                <a:tc>
                  <a:txBody>
                    <a:bodyPr/>
                    <a:lstStyle/>
                    <a:p>
                      <a:r>
                        <a:rPr lang="en-IN" sz="1500"/>
                        <a:t>3,818.0</a:t>
                      </a:r>
                    </a:p>
                  </a:txBody>
                  <a:tcPr anchor="ctr"/>
                </a:tc>
                <a:extLst>
                  <a:ext uri="{0D108BD9-81ED-4DB2-BD59-A6C34878D82A}">
                    <a16:rowId xmlns:a16="http://schemas.microsoft.com/office/drawing/2014/main" val="968878316"/>
                  </a:ext>
                </a:extLst>
              </a:tr>
              <a:tr h="314293">
                <a:tc>
                  <a:txBody>
                    <a:bodyPr/>
                    <a:lstStyle/>
                    <a:p>
                      <a:r>
                        <a:rPr lang="en-IN" sz="1500"/>
                        <a:t>Accessories</a:t>
                      </a:r>
                    </a:p>
                  </a:txBody>
                  <a:tcPr anchor="ctr"/>
                </a:tc>
                <a:tc>
                  <a:txBody>
                    <a:bodyPr/>
                    <a:lstStyle/>
                    <a:p>
                      <a:r>
                        <a:rPr lang="en-IN" sz="1500" dirty="0"/>
                        <a:t>58.1</a:t>
                      </a:r>
                    </a:p>
                  </a:txBody>
                  <a:tcPr anchor="ctr"/>
                </a:tc>
                <a:tc>
                  <a:txBody>
                    <a:bodyPr/>
                    <a:lstStyle/>
                    <a:p>
                      <a:r>
                        <a:rPr lang="en-IN" sz="1500"/>
                        <a:t>232.4</a:t>
                      </a:r>
                    </a:p>
                  </a:txBody>
                  <a:tcPr anchor="ctr"/>
                </a:tc>
                <a:tc>
                  <a:txBody>
                    <a:bodyPr/>
                    <a:lstStyle/>
                    <a:p>
                      <a:r>
                        <a:rPr lang="en-IN" sz="1500"/>
                        <a:t>431.6</a:t>
                      </a:r>
                    </a:p>
                  </a:txBody>
                  <a:tcPr anchor="ctr"/>
                </a:tc>
                <a:tc>
                  <a:txBody>
                    <a:bodyPr/>
                    <a:lstStyle/>
                    <a:p>
                      <a:r>
                        <a:rPr lang="en-IN" sz="1500"/>
                        <a:t>788.5</a:t>
                      </a:r>
                    </a:p>
                  </a:txBody>
                  <a:tcPr anchor="ctr"/>
                </a:tc>
                <a:tc>
                  <a:txBody>
                    <a:bodyPr/>
                    <a:lstStyle/>
                    <a:p>
                      <a:r>
                        <a:rPr lang="en-IN" sz="1500"/>
                        <a:t>1,411.0</a:t>
                      </a:r>
                    </a:p>
                  </a:txBody>
                  <a:tcPr anchor="ctr"/>
                </a:tc>
                <a:extLst>
                  <a:ext uri="{0D108BD9-81ED-4DB2-BD59-A6C34878D82A}">
                    <a16:rowId xmlns:a16="http://schemas.microsoft.com/office/drawing/2014/main" val="3606519773"/>
                  </a:ext>
                </a:extLst>
              </a:tr>
              <a:tr h="314293">
                <a:tc>
                  <a:txBody>
                    <a:bodyPr/>
                    <a:lstStyle/>
                    <a:p>
                      <a:r>
                        <a:rPr lang="en-IN" sz="1500" b="1"/>
                        <a:t>Hardware Subtotal</a:t>
                      </a:r>
                      <a:endParaRPr lang="en-IN" sz="1500"/>
                    </a:p>
                  </a:txBody>
                  <a:tcPr anchor="ctr"/>
                </a:tc>
                <a:tc>
                  <a:txBody>
                    <a:bodyPr/>
                    <a:lstStyle/>
                    <a:p>
                      <a:r>
                        <a:rPr lang="en-IN" sz="1500"/>
                        <a:t>996.0</a:t>
                      </a:r>
                    </a:p>
                  </a:txBody>
                  <a:tcPr anchor="ctr"/>
                </a:tc>
                <a:tc>
                  <a:txBody>
                    <a:bodyPr/>
                    <a:lstStyle/>
                    <a:p>
                      <a:r>
                        <a:rPr lang="en-IN" sz="1500"/>
                        <a:t>3,154.0</a:t>
                      </a:r>
                    </a:p>
                  </a:txBody>
                  <a:tcPr anchor="ctr"/>
                </a:tc>
                <a:tc>
                  <a:txBody>
                    <a:bodyPr/>
                    <a:lstStyle/>
                    <a:p>
                      <a:r>
                        <a:rPr lang="en-IN" sz="1500"/>
                        <a:t>5,992.6</a:t>
                      </a:r>
                    </a:p>
                  </a:txBody>
                  <a:tcPr anchor="ctr"/>
                </a:tc>
                <a:tc>
                  <a:txBody>
                    <a:bodyPr/>
                    <a:lstStyle/>
                    <a:p>
                      <a:r>
                        <a:rPr lang="en-IN" sz="1500"/>
                        <a:t>10,499.5</a:t>
                      </a:r>
                    </a:p>
                  </a:txBody>
                  <a:tcPr anchor="ctr"/>
                </a:tc>
                <a:tc>
                  <a:txBody>
                    <a:bodyPr/>
                    <a:lstStyle/>
                    <a:p>
                      <a:r>
                        <a:rPr lang="en-IN" sz="1500"/>
                        <a:t>17,015.0</a:t>
                      </a:r>
                    </a:p>
                  </a:txBody>
                  <a:tcPr anchor="ctr"/>
                </a:tc>
                <a:extLst>
                  <a:ext uri="{0D108BD9-81ED-4DB2-BD59-A6C34878D82A}">
                    <a16:rowId xmlns:a16="http://schemas.microsoft.com/office/drawing/2014/main" val="1752413035"/>
                  </a:ext>
                </a:extLst>
              </a:tr>
              <a:tr h="314293">
                <a:tc>
                  <a:txBody>
                    <a:bodyPr/>
                    <a:lstStyle/>
                    <a:p>
                      <a:r>
                        <a:rPr lang="en-IN" sz="1500" b="1"/>
                        <a:t>Subscription Revenue</a:t>
                      </a:r>
                      <a:endParaRPr lang="en-IN" sz="1500"/>
                    </a:p>
                  </a:txBody>
                  <a:tcPr anchor="ctr"/>
                </a:tc>
                <a:tc>
                  <a:txBody>
                    <a:bodyPr/>
                    <a:lstStyle/>
                    <a:p>
                      <a:endParaRPr lang="en-IN" sz="1500"/>
                    </a:p>
                  </a:txBody>
                  <a:tcPr anchor="ctr"/>
                </a:tc>
                <a:tc>
                  <a:txBody>
                    <a:bodyPr/>
                    <a:lstStyle/>
                    <a:p>
                      <a:endParaRPr lang="en-IN" sz="1500" dirty="0"/>
                    </a:p>
                  </a:txBody>
                  <a:tcPr anchor="ctr"/>
                </a:tc>
                <a:tc>
                  <a:txBody>
                    <a:bodyPr/>
                    <a:lstStyle/>
                    <a:p>
                      <a:endParaRPr lang="en-IN" sz="1500"/>
                    </a:p>
                  </a:txBody>
                  <a:tcPr anchor="ctr"/>
                </a:tc>
                <a:tc>
                  <a:txBody>
                    <a:bodyPr/>
                    <a:lstStyle/>
                    <a:p>
                      <a:endParaRPr lang="en-IN" sz="1500" dirty="0"/>
                    </a:p>
                  </a:txBody>
                  <a:tcPr anchor="ctr"/>
                </a:tc>
                <a:tc>
                  <a:txBody>
                    <a:bodyPr/>
                    <a:lstStyle/>
                    <a:p>
                      <a:endParaRPr lang="en-IN" sz="1500"/>
                    </a:p>
                  </a:txBody>
                  <a:tcPr anchor="ctr"/>
                </a:tc>
                <a:extLst>
                  <a:ext uri="{0D108BD9-81ED-4DB2-BD59-A6C34878D82A}">
                    <a16:rowId xmlns:a16="http://schemas.microsoft.com/office/drawing/2014/main" val="663218770"/>
                  </a:ext>
                </a:extLst>
              </a:tr>
              <a:tr h="314293">
                <a:tc>
                  <a:txBody>
                    <a:bodyPr/>
                    <a:lstStyle/>
                    <a:p>
                      <a:r>
                        <a:rPr lang="en-IN" sz="1500"/>
                        <a:t>SeedPod Subscriptions</a:t>
                      </a:r>
                    </a:p>
                  </a:txBody>
                  <a:tcPr anchor="ctr"/>
                </a:tc>
                <a:tc>
                  <a:txBody>
                    <a:bodyPr/>
                    <a:lstStyle/>
                    <a:p>
                      <a:r>
                        <a:rPr lang="en-IN" sz="1500"/>
                        <a:t>240.7</a:t>
                      </a:r>
                    </a:p>
                  </a:txBody>
                  <a:tcPr anchor="ctr"/>
                </a:tc>
                <a:tc>
                  <a:txBody>
                    <a:bodyPr/>
                    <a:lstStyle/>
                    <a:p>
                      <a:r>
                        <a:rPr lang="en-IN" sz="1500"/>
                        <a:t>913.0</a:t>
                      </a:r>
                    </a:p>
                  </a:txBody>
                  <a:tcPr anchor="ctr"/>
                </a:tc>
                <a:tc>
                  <a:txBody>
                    <a:bodyPr/>
                    <a:lstStyle/>
                    <a:p>
                      <a:r>
                        <a:rPr lang="en-IN" sz="1500" dirty="0"/>
                        <a:t>1,975.4</a:t>
                      </a:r>
                    </a:p>
                  </a:txBody>
                  <a:tcPr anchor="ctr"/>
                </a:tc>
                <a:tc>
                  <a:txBody>
                    <a:bodyPr/>
                    <a:lstStyle/>
                    <a:p>
                      <a:r>
                        <a:rPr lang="en-IN" sz="1500"/>
                        <a:t>3,527.5</a:t>
                      </a:r>
                    </a:p>
                  </a:txBody>
                  <a:tcPr anchor="ctr"/>
                </a:tc>
                <a:tc>
                  <a:txBody>
                    <a:bodyPr/>
                    <a:lstStyle/>
                    <a:p>
                      <a:r>
                        <a:rPr lang="en-IN" sz="1500"/>
                        <a:t>5,976.0</a:t>
                      </a:r>
                    </a:p>
                  </a:txBody>
                  <a:tcPr anchor="ctr"/>
                </a:tc>
                <a:extLst>
                  <a:ext uri="{0D108BD9-81ED-4DB2-BD59-A6C34878D82A}">
                    <a16:rowId xmlns:a16="http://schemas.microsoft.com/office/drawing/2014/main" val="3880703429"/>
                  </a:ext>
                </a:extLst>
              </a:tr>
              <a:tr h="314293">
                <a:tc>
                  <a:txBody>
                    <a:bodyPr/>
                    <a:lstStyle/>
                    <a:p>
                      <a:r>
                        <a:rPr lang="en-IN" sz="1500"/>
                        <a:t>Premium App Features</a:t>
                      </a:r>
                    </a:p>
                  </a:txBody>
                  <a:tcPr anchor="ctr"/>
                </a:tc>
                <a:tc>
                  <a:txBody>
                    <a:bodyPr/>
                    <a:lstStyle/>
                    <a:p>
                      <a:r>
                        <a:rPr lang="en-IN" sz="1500"/>
                        <a:t>33.2</a:t>
                      </a:r>
                    </a:p>
                  </a:txBody>
                  <a:tcPr anchor="ctr"/>
                </a:tc>
                <a:tc>
                  <a:txBody>
                    <a:bodyPr/>
                    <a:lstStyle/>
                    <a:p>
                      <a:r>
                        <a:rPr lang="en-IN" sz="1500"/>
                        <a:t>124.5</a:t>
                      </a:r>
                    </a:p>
                  </a:txBody>
                  <a:tcPr anchor="ctr"/>
                </a:tc>
                <a:tc>
                  <a:txBody>
                    <a:bodyPr/>
                    <a:lstStyle/>
                    <a:p>
                      <a:r>
                        <a:rPr lang="en-IN" sz="1500" dirty="0"/>
                        <a:t>265.6</a:t>
                      </a:r>
                    </a:p>
                  </a:txBody>
                  <a:tcPr anchor="ctr"/>
                </a:tc>
                <a:tc>
                  <a:txBody>
                    <a:bodyPr/>
                    <a:lstStyle/>
                    <a:p>
                      <a:r>
                        <a:rPr lang="en-IN" sz="1500" dirty="0"/>
                        <a:t>539.5</a:t>
                      </a:r>
                    </a:p>
                  </a:txBody>
                  <a:tcPr anchor="ctr"/>
                </a:tc>
                <a:tc>
                  <a:txBody>
                    <a:bodyPr/>
                    <a:lstStyle/>
                    <a:p>
                      <a:r>
                        <a:rPr lang="en-IN" sz="1500"/>
                        <a:t>913.0</a:t>
                      </a:r>
                    </a:p>
                  </a:txBody>
                  <a:tcPr anchor="ctr"/>
                </a:tc>
                <a:extLst>
                  <a:ext uri="{0D108BD9-81ED-4DB2-BD59-A6C34878D82A}">
                    <a16:rowId xmlns:a16="http://schemas.microsoft.com/office/drawing/2014/main" val="1648977597"/>
                  </a:ext>
                </a:extLst>
              </a:tr>
              <a:tr h="314293">
                <a:tc>
                  <a:txBody>
                    <a:bodyPr/>
                    <a:lstStyle/>
                    <a:p>
                      <a:r>
                        <a:rPr lang="en-IN" sz="1500" b="1"/>
                        <a:t>Subscription Subtotal</a:t>
                      </a:r>
                      <a:endParaRPr lang="en-IN" sz="1500"/>
                    </a:p>
                  </a:txBody>
                  <a:tcPr anchor="ctr"/>
                </a:tc>
                <a:tc>
                  <a:txBody>
                    <a:bodyPr/>
                    <a:lstStyle/>
                    <a:p>
                      <a:r>
                        <a:rPr lang="en-IN" sz="1500" dirty="0"/>
                        <a:t>273.9</a:t>
                      </a:r>
                    </a:p>
                  </a:txBody>
                  <a:tcPr anchor="ctr"/>
                </a:tc>
                <a:tc>
                  <a:txBody>
                    <a:bodyPr/>
                    <a:lstStyle/>
                    <a:p>
                      <a:r>
                        <a:rPr lang="en-IN" sz="1500"/>
                        <a:t>1,037.5</a:t>
                      </a:r>
                    </a:p>
                  </a:txBody>
                  <a:tcPr anchor="ctr"/>
                </a:tc>
                <a:tc>
                  <a:txBody>
                    <a:bodyPr/>
                    <a:lstStyle/>
                    <a:p>
                      <a:r>
                        <a:rPr lang="en-IN" sz="1500" dirty="0"/>
                        <a:t>2,241.0</a:t>
                      </a:r>
                    </a:p>
                  </a:txBody>
                  <a:tcPr anchor="ctr"/>
                </a:tc>
                <a:tc>
                  <a:txBody>
                    <a:bodyPr/>
                    <a:lstStyle/>
                    <a:p>
                      <a:r>
                        <a:rPr lang="en-IN" sz="1500"/>
                        <a:t>4,067.0</a:t>
                      </a:r>
                    </a:p>
                  </a:txBody>
                  <a:tcPr anchor="ctr"/>
                </a:tc>
                <a:tc>
                  <a:txBody>
                    <a:bodyPr/>
                    <a:lstStyle/>
                    <a:p>
                      <a:r>
                        <a:rPr lang="en-IN" sz="1500" dirty="0"/>
                        <a:t>6,889.0</a:t>
                      </a:r>
                    </a:p>
                  </a:txBody>
                  <a:tcPr anchor="ctr"/>
                </a:tc>
                <a:extLst>
                  <a:ext uri="{0D108BD9-81ED-4DB2-BD59-A6C34878D82A}">
                    <a16:rowId xmlns:a16="http://schemas.microsoft.com/office/drawing/2014/main" val="3551388591"/>
                  </a:ext>
                </a:extLst>
              </a:tr>
              <a:tr h="314293">
                <a:tc>
                  <a:txBody>
                    <a:bodyPr/>
                    <a:lstStyle/>
                    <a:p>
                      <a:r>
                        <a:rPr lang="en-IN" sz="1500" b="1"/>
                        <a:t>Other Revenue</a:t>
                      </a:r>
                      <a:endParaRPr lang="en-IN" sz="1500"/>
                    </a:p>
                  </a:txBody>
                  <a:tcPr anchor="ctr"/>
                </a:tc>
                <a:tc>
                  <a:txBody>
                    <a:bodyPr/>
                    <a:lstStyle/>
                    <a:p>
                      <a:endParaRPr lang="en-IN" sz="1500"/>
                    </a:p>
                  </a:txBody>
                  <a:tcPr anchor="ctr"/>
                </a:tc>
                <a:tc>
                  <a:txBody>
                    <a:bodyPr/>
                    <a:lstStyle/>
                    <a:p>
                      <a:endParaRPr lang="en-IN" sz="1500"/>
                    </a:p>
                  </a:txBody>
                  <a:tcPr anchor="ctr"/>
                </a:tc>
                <a:tc>
                  <a:txBody>
                    <a:bodyPr/>
                    <a:lstStyle/>
                    <a:p>
                      <a:endParaRPr lang="en-IN" sz="1500"/>
                    </a:p>
                  </a:txBody>
                  <a:tcPr anchor="ctr"/>
                </a:tc>
                <a:tc>
                  <a:txBody>
                    <a:bodyPr/>
                    <a:lstStyle/>
                    <a:p>
                      <a:endParaRPr lang="en-IN" sz="1500"/>
                    </a:p>
                  </a:txBody>
                  <a:tcPr anchor="ctr"/>
                </a:tc>
                <a:tc>
                  <a:txBody>
                    <a:bodyPr/>
                    <a:lstStyle/>
                    <a:p>
                      <a:endParaRPr lang="en-IN" sz="1500"/>
                    </a:p>
                  </a:txBody>
                  <a:tcPr anchor="ctr"/>
                </a:tc>
                <a:extLst>
                  <a:ext uri="{0D108BD9-81ED-4DB2-BD59-A6C34878D82A}">
                    <a16:rowId xmlns:a16="http://schemas.microsoft.com/office/drawing/2014/main" val="3545047187"/>
                  </a:ext>
                </a:extLst>
              </a:tr>
              <a:tr h="314293">
                <a:tc>
                  <a:txBody>
                    <a:bodyPr/>
                    <a:lstStyle/>
                    <a:p>
                      <a:r>
                        <a:rPr lang="en-IN" sz="1500"/>
                        <a:t>B2B Solutions</a:t>
                      </a:r>
                    </a:p>
                  </a:txBody>
                  <a:tcPr anchor="ctr"/>
                </a:tc>
                <a:tc>
                  <a:txBody>
                    <a:bodyPr/>
                    <a:lstStyle/>
                    <a:p>
                      <a:r>
                        <a:rPr lang="en-IN" sz="1500"/>
                        <a:t>-</a:t>
                      </a:r>
                    </a:p>
                  </a:txBody>
                  <a:tcPr anchor="ctr"/>
                </a:tc>
                <a:tc>
                  <a:txBody>
                    <a:bodyPr/>
                    <a:lstStyle/>
                    <a:p>
                      <a:r>
                        <a:rPr lang="en-IN" sz="1500"/>
                        <a:t>58.1</a:t>
                      </a:r>
                    </a:p>
                  </a:txBody>
                  <a:tcPr anchor="ctr"/>
                </a:tc>
                <a:tc>
                  <a:txBody>
                    <a:bodyPr/>
                    <a:lstStyle/>
                    <a:p>
                      <a:r>
                        <a:rPr lang="en-IN" sz="1500"/>
                        <a:t>232.4</a:t>
                      </a:r>
                    </a:p>
                  </a:txBody>
                  <a:tcPr anchor="ctr"/>
                </a:tc>
                <a:tc>
                  <a:txBody>
                    <a:bodyPr/>
                    <a:lstStyle/>
                    <a:p>
                      <a:r>
                        <a:rPr lang="en-IN" sz="1500" dirty="0"/>
                        <a:t>622.5</a:t>
                      </a:r>
                    </a:p>
                  </a:txBody>
                  <a:tcPr anchor="ctr"/>
                </a:tc>
                <a:tc>
                  <a:txBody>
                    <a:bodyPr/>
                    <a:lstStyle/>
                    <a:p>
                      <a:r>
                        <a:rPr lang="en-IN" sz="1500" dirty="0"/>
                        <a:t>1,535.5</a:t>
                      </a:r>
                    </a:p>
                  </a:txBody>
                  <a:tcPr anchor="ctr"/>
                </a:tc>
                <a:extLst>
                  <a:ext uri="{0D108BD9-81ED-4DB2-BD59-A6C34878D82A}">
                    <a16:rowId xmlns:a16="http://schemas.microsoft.com/office/drawing/2014/main" val="2515925638"/>
                  </a:ext>
                </a:extLst>
              </a:tr>
              <a:tr h="590476">
                <a:tc>
                  <a:txBody>
                    <a:bodyPr/>
                    <a:lstStyle/>
                    <a:p>
                      <a:r>
                        <a:rPr lang="en-IN" sz="1500"/>
                        <a:t>Partnerships &amp; Licensing</a:t>
                      </a:r>
                    </a:p>
                  </a:txBody>
                  <a:tcPr anchor="ctr"/>
                </a:tc>
                <a:tc>
                  <a:txBody>
                    <a:bodyPr/>
                    <a:lstStyle/>
                    <a:p>
                      <a:r>
                        <a:rPr lang="en-IN" sz="1500"/>
                        <a:t>-</a:t>
                      </a:r>
                    </a:p>
                  </a:txBody>
                  <a:tcPr anchor="ctr"/>
                </a:tc>
                <a:tc>
                  <a:txBody>
                    <a:bodyPr/>
                    <a:lstStyle/>
                    <a:p>
                      <a:r>
                        <a:rPr lang="en-IN" sz="1500"/>
                        <a:t>24.9</a:t>
                      </a:r>
                    </a:p>
                  </a:txBody>
                  <a:tcPr anchor="ctr"/>
                </a:tc>
                <a:tc>
                  <a:txBody>
                    <a:bodyPr/>
                    <a:lstStyle/>
                    <a:p>
                      <a:r>
                        <a:rPr lang="en-IN" sz="1500"/>
                        <a:t>99.6</a:t>
                      </a:r>
                    </a:p>
                  </a:txBody>
                  <a:tcPr anchor="ctr"/>
                </a:tc>
                <a:tc>
                  <a:txBody>
                    <a:bodyPr/>
                    <a:lstStyle/>
                    <a:p>
                      <a:r>
                        <a:rPr lang="en-IN" sz="1500" dirty="0"/>
                        <a:t>265.6</a:t>
                      </a:r>
                    </a:p>
                  </a:txBody>
                  <a:tcPr anchor="ctr"/>
                </a:tc>
                <a:tc>
                  <a:txBody>
                    <a:bodyPr/>
                    <a:lstStyle/>
                    <a:p>
                      <a:r>
                        <a:rPr lang="en-IN" sz="1500"/>
                        <a:t>539.5</a:t>
                      </a:r>
                    </a:p>
                  </a:txBody>
                  <a:tcPr anchor="ctr"/>
                </a:tc>
                <a:extLst>
                  <a:ext uri="{0D108BD9-81ED-4DB2-BD59-A6C34878D82A}">
                    <a16:rowId xmlns:a16="http://schemas.microsoft.com/office/drawing/2014/main" val="4203084870"/>
                  </a:ext>
                </a:extLst>
              </a:tr>
              <a:tr h="314293">
                <a:tc>
                  <a:txBody>
                    <a:bodyPr/>
                    <a:lstStyle/>
                    <a:p>
                      <a:r>
                        <a:rPr lang="en-IN" sz="1500" b="1"/>
                        <a:t>Other Subtotal</a:t>
                      </a:r>
                      <a:endParaRPr lang="en-IN" sz="1500"/>
                    </a:p>
                  </a:txBody>
                  <a:tcPr anchor="ctr"/>
                </a:tc>
                <a:tc>
                  <a:txBody>
                    <a:bodyPr/>
                    <a:lstStyle/>
                    <a:p>
                      <a:r>
                        <a:rPr lang="en-IN" sz="1500"/>
                        <a:t>-</a:t>
                      </a:r>
                    </a:p>
                  </a:txBody>
                  <a:tcPr anchor="ctr"/>
                </a:tc>
                <a:tc>
                  <a:txBody>
                    <a:bodyPr/>
                    <a:lstStyle/>
                    <a:p>
                      <a:r>
                        <a:rPr lang="en-IN" sz="1500"/>
                        <a:t>83.0</a:t>
                      </a:r>
                    </a:p>
                  </a:txBody>
                  <a:tcPr anchor="ctr"/>
                </a:tc>
                <a:tc>
                  <a:txBody>
                    <a:bodyPr/>
                    <a:lstStyle/>
                    <a:p>
                      <a:r>
                        <a:rPr lang="en-IN" sz="1500"/>
                        <a:t>332.0</a:t>
                      </a:r>
                    </a:p>
                  </a:txBody>
                  <a:tcPr anchor="ctr"/>
                </a:tc>
                <a:tc>
                  <a:txBody>
                    <a:bodyPr/>
                    <a:lstStyle/>
                    <a:p>
                      <a:r>
                        <a:rPr lang="en-IN" sz="1500" dirty="0"/>
                        <a:t>888.1</a:t>
                      </a:r>
                    </a:p>
                  </a:txBody>
                  <a:tcPr anchor="ctr"/>
                </a:tc>
                <a:tc>
                  <a:txBody>
                    <a:bodyPr/>
                    <a:lstStyle/>
                    <a:p>
                      <a:r>
                        <a:rPr lang="en-IN" sz="1500"/>
                        <a:t>2,075.0</a:t>
                      </a:r>
                    </a:p>
                  </a:txBody>
                  <a:tcPr anchor="ctr"/>
                </a:tc>
                <a:extLst>
                  <a:ext uri="{0D108BD9-81ED-4DB2-BD59-A6C34878D82A}">
                    <a16:rowId xmlns:a16="http://schemas.microsoft.com/office/drawing/2014/main" val="3107107861"/>
                  </a:ext>
                </a:extLst>
              </a:tr>
              <a:tr h="314293">
                <a:tc>
                  <a:txBody>
                    <a:bodyPr/>
                    <a:lstStyle/>
                    <a:p>
                      <a:r>
                        <a:rPr lang="en-IN" sz="1500" b="1"/>
                        <a:t>Total Revenue</a:t>
                      </a:r>
                      <a:endParaRPr lang="en-IN" sz="1500"/>
                    </a:p>
                  </a:txBody>
                  <a:tcPr anchor="ctr"/>
                </a:tc>
                <a:tc>
                  <a:txBody>
                    <a:bodyPr/>
                    <a:lstStyle/>
                    <a:p>
                      <a:r>
                        <a:rPr lang="en-IN" sz="1500"/>
                        <a:t>1,269.9</a:t>
                      </a:r>
                    </a:p>
                  </a:txBody>
                  <a:tcPr anchor="ctr"/>
                </a:tc>
                <a:tc>
                  <a:txBody>
                    <a:bodyPr/>
                    <a:lstStyle/>
                    <a:p>
                      <a:r>
                        <a:rPr lang="en-IN" sz="1500"/>
                        <a:t>4,274.5</a:t>
                      </a:r>
                    </a:p>
                  </a:txBody>
                  <a:tcPr anchor="ctr"/>
                </a:tc>
                <a:tc>
                  <a:txBody>
                    <a:bodyPr/>
                    <a:lstStyle/>
                    <a:p>
                      <a:r>
                        <a:rPr lang="en-IN" sz="1500"/>
                        <a:t>8,565.6</a:t>
                      </a:r>
                    </a:p>
                  </a:txBody>
                  <a:tcPr anchor="ctr"/>
                </a:tc>
                <a:tc>
                  <a:txBody>
                    <a:bodyPr/>
                    <a:lstStyle/>
                    <a:p>
                      <a:r>
                        <a:rPr lang="en-IN" sz="1500" dirty="0"/>
                        <a:t>15,454.6</a:t>
                      </a:r>
                    </a:p>
                  </a:txBody>
                  <a:tcPr anchor="ctr"/>
                </a:tc>
                <a:tc>
                  <a:txBody>
                    <a:bodyPr/>
                    <a:lstStyle/>
                    <a:p>
                      <a:r>
                        <a:rPr lang="en-IN" sz="1500" dirty="0"/>
                        <a:t>25,979.0</a:t>
                      </a:r>
                    </a:p>
                  </a:txBody>
                  <a:tcPr anchor="ctr"/>
                </a:tc>
                <a:extLst>
                  <a:ext uri="{0D108BD9-81ED-4DB2-BD59-A6C34878D82A}">
                    <a16:rowId xmlns:a16="http://schemas.microsoft.com/office/drawing/2014/main" val="210810810"/>
                  </a:ext>
                </a:extLst>
              </a:tr>
              <a:tr h="314293">
                <a:tc>
                  <a:txBody>
                    <a:bodyPr/>
                    <a:lstStyle/>
                    <a:p>
                      <a:r>
                        <a:rPr lang="en-IN" sz="1500" b="1"/>
                        <a:t>Gross Profit</a:t>
                      </a:r>
                      <a:endParaRPr lang="en-IN" sz="1500"/>
                    </a:p>
                  </a:txBody>
                  <a:tcPr anchor="ctr"/>
                </a:tc>
                <a:tc>
                  <a:txBody>
                    <a:bodyPr/>
                    <a:lstStyle/>
                    <a:p>
                      <a:r>
                        <a:rPr lang="en-IN" sz="1500"/>
                        <a:t>688.9</a:t>
                      </a:r>
                    </a:p>
                  </a:txBody>
                  <a:tcPr anchor="ctr"/>
                </a:tc>
                <a:tc>
                  <a:txBody>
                    <a:bodyPr/>
                    <a:lstStyle/>
                    <a:p>
                      <a:r>
                        <a:rPr lang="en-IN" sz="1500"/>
                        <a:t>2,498.3</a:t>
                      </a:r>
                    </a:p>
                  </a:txBody>
                  <a:tcPr anchor="ctr"/>
                </a:tc>
                <a:tc>
                  <a:txBody>
                    <a:bodyPr/>
                    <a:lstStyle/>
                    <a:p>
                      <a:r>
                        <a:rPr lang="en-IN" sz="1500"/>
                        <a:t>5,220.7</a:t>
                      </a:r>
                    </a:p>
                  </a:txBody>
                  <a:tcPr anchor="ctr"/>
                </a:tc>
                <a:tc>
                  <a:txBody>
                    <a:bodyPr/>
                    <a:lstStyle/>
                    <a:p>
                      <a:r>
                        <a:rPr lang="en-IN" sz="1500"/>
                        <a:t>9,603.1</a:t>
                      </a:r>
                    </a:p>
                  </a:txBody>
                  <a:tcPr anchor="ctr"/>
                </a:tc>
                <a:tc>
                  <a:txBody>
                    <a:bodyPr/>
                    <a:lstStyle/>
                    <a:p>
                      <a:r>
                        <a:rPr lang="en-IN" sz="1500" dirty="0"/>
                        <a:t>16,600.0</a:t>
                      </a:r>
                    </a:p>
                  </a:txBody>
                  <a:tcPr anchor="ctr"/>
                </a:tc>
                <a:extLst>
                  <a:ext uri="{0D108BD9-81ED-4DB2-BD59-A6C34878D82A}">
                    <a16:rowId xmlns:a16="http://schemas.microsoft.com/office/drawing/2014/main" val="1061014580"/>
                  </a:ext>
                </a:extLst>
              </a:tr>
              <a:tr h="314293">
                <a:tc>
                  <a:txBody>
                    <a:bodyPr/>
                    <a:lstStyle/>
                    <a:p>
                      <a:r>
                        <a:rPr lang="en-IN" sz="1500" b="1"/>
                        <a:t>Net Profit</a:t>
                      </a:r>
                      <a:endParaRPr lang="en-IN" sz="1500"/>
                    </a:p>
                  </a:txBody>
                  <a:tcPr anchor="ctr"/>
                </a:tc>
                <a:tc>
                  <a:txBody>
                    <a:bodyPr/>
                    <a:lstStyle/>
                    <a:p>
                      <a:r>
                        <a:rPr lang="en-IN" sz="1500"/>
                        <a:t>(82.0)</a:t>
                      </a:r>
                    </a:p>
                  </a:txBody>
                  <a:tcPr anchor="ctr"/>
                </a:tc>
                <a:tc>
                  <a:txBody>
                    <a:bodyPr/>
                    <a:lstStyle/>
                    <a:p>
                      <a:r>
                        <a:rPr lang="en-IN" sz="1500"/>
                        <a:t>754.4</a:t>
                      </a:r>
                    </a:p>
                  </a:txBody>
                  <a:tcPr anchor="ctr"/>
                </a:tc>
                <a:tc>
                  <a:txBody>
                    <a:bodyPr/>
                    <a:lstStyle/>
                    <a:p>
                      <a:r>
                        <a:rPr lang="en-IN" sz="1500"/>
                        <a:t>2,202.4</a:t>
                      </a:r>
                    </a:p>
                  </a:txBody>
                  <a:tcPr anchor="ctr"/>
                </a:tc>
                <a:tc>
                  <a:txBody>
                    <a:bodyPr/>
                    <a:lstStyle/>
                    <a:p>
                      <a:r>
                        <a:rPr lang="en-IN" sz="1500"/>
                        <a:t>5,010.6</a:t>
                      </a:r>
                    </a:p>
                  </a:txBody>
                  <a:tcPr anchor="ctr"/>
                </a:tc>
                <a:tc>
                  <a:txBody>
                    <a:bodyPr/>
                    <a:lstStyle/>
                    <a:p>
                      <a:r>
                        <a:rPr lang="en-IN" sz="1500" dirty="0"/>
                        <a:t>9,917.5</a:t>
                      </a:r>
                    </a:p>
                  </a:txBody>
                  <a:tcPr anchor="ctr"/>
                </a:tc>
                <a:extLst>
                  <a:ext uri="{0D108BD9-81ED-4DB2-BD59-A6C34878D82A}">
                    <a16:rowId xmlns:a16="http://schemas.microsoft.com/office/drawing/2014/main" val="1115128935"/>
                  </a:ext>
                </a:extLst>
              </a:tr>
            </a:tbl>
          </a:graphicData>
        </a:graphic>
      </p:graphicFrame>
      <p:graphicFrame>
        <p:nvGraphicFramePr>
          <p:cNvPr id="11" name="Diagram 10">
            <a:extLst>
              <a:ext uri="{FF2B5EF4-FFF2-40B4-BE49-F238E27FC236}">
                <a16:creationId xmlns:a16="http://schemas.microsoft.com/office/drawing/2014/main" id="{539C18F9-E342-211D-80C7-5BED37245244}"/>
              </a:ext>
            </a:extLst>
          </p:cNvPr>
          <p:cNvGraphicFramePr/>
          <p:nvPr>
            <p:extLst>
              <p:ext uri="{D42A27DB-BD31-4B8C-83A1-F6EECF244321}">
                <p14:modId xmlns:p14="http://schemas.microsoft.com/office/powerpoint/2010/main" val="3348155718"/>
              </p:ext>
            </p:extLst>
          </p:nvPr>
        </p:nvGraphicFramePr>
        <p:xfrm>
          <a:off x="6468533" y="297850"/>
          <a:ext cx="10583335" cy="46219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a:extLst>
              <a:ext uri="{FF2B5EF4-FFF2-40B4-BE49-F238E27FC236}">
                <a16:creationId xmlns:a16="http://schemas.microsoft.com/office/drawing/2014/main" id="{CFB18F18-0DA0-1FAE-B809-9FDDFB92F142}"/>
              </a:ext>
            </a:extLst>
          </p:cNvPr>
          <p:cNvGraphicFramePr/>
          <p:nvPr>
            <p:extLst>
              <p:ext uri="{D42A27DB-BD31-4B8C-83A1-F6EECF244321}">
                <p14:modId xmlns:p14="http://schemas.microsoft.com/office/powerpoint/2010/main" val="2197435491"/>
              </p:ext>
            </p:extLst>
          </p:nvPr>
        </p:nvGraphicFramePr>
        <p:xfrm>
          <a:off x="8542867" y="4919811"/>
          <a:ext cx="3217333" cy="270419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2" name="Table 11">
            <a:extLst>
              <a:ext uri="{FF2B5EF4-FFF2-40B4-BE49-F238E27FC236}">
                <a16:creationId xmlns:a16="http://schemas.microsoft.com/office/drawing/2014/main" id="{96623B74-5E92-DCBB-AAD3-EEA00737137C}"/>
              </a:ext>
            </a:extLst>
          </p:cNvPr>
          <p:cNvGraphicFramePr>
            <a:graphicFrameLocks noGrp="1"/>
          </p:cNvGraphicFramePr>
          <p:nvPr>
            <p:extLst>
              <p:ext uri="{D42A27DB-BD31-4B8C-83A1-F6EECF244321}">
                <p14:modId xmlns:p14="http://schemas.microsoft.com/office/powerpoint/2010/main" val="1156936043"/>
              </p:ext>
            </p:extLst>
          </p:nvPr>
        </p:nvGraphicFramePr>
        <p:xfrm>
          <a:off x="8714985" y="5080918"/>
          <a:ext cx="4903636" cy="2682240"/>
        </p:xfrm>
        <a:graphic>
          <a:graphicData uri="http://schemas.openxmlformats.org/drawingml/2006/table">
            <a:tbl>
              <a:tblPr>
                <a:tableStyleId>{1E171933-4619-4E11-9A3F-F7608DF75F80}</a:tableStyleId>
              </a:tblPr>
              <a:tblGrid>
                <a:gridCol w="1225909">
                  <a:extLst>
                    <a:ext uri="{9D8B030D-6E8A-4147-A177-3AD203B41FA5}">
                      <a16:colId xmlns:a16="http://schemas.microsoft.com/office/drawing/2014/main" val="1327733918"/>
                    </a:ext>
                  </a:extLst>
                </a:gridCol>
                <a:gridCol w="1225909">
                  <a:extLst>
                    <a:ext uri="{9D8B030D-6E8A-4147-A177-3AD203B41FA5}">
                      <a16:colId xmlns:a16="http://schemas.microsoft.com/office/drawing/2014/main" val="2424914682"/>
                    </a:ext>
                  </a:extLst>
                </a:gridCol>
                <a:gridCol w="1225909">
                  <a:extLst>
                    <a:ext uri="{9D8B030D-6E8A-4147-A177-3AD203B41FA5}">
                      <a16:colId xmlns:a16="http://schemas.microsoft.com/office/drawing/2014/main" val="1024319549"/>
                    </a:ext>
                  </a:extLst>
                </a:gridCol>
                <a:gridCol w="1225909">
                  <a:extLst>
                    <a:ext uri="{9D8B030D-6E8A-4147-A177-3AD203B41FA5}">
                      <a16:colId xmlns:a16="http://schemas.microsoft.com/office/drawing/2014/main" val="620607458"/>
                    </a:ext>
                  </a:extLst>
                </a:gridCol>
              </a:tblGrid>
              <a:tr h="119755">
                <a:tc>
                  <a:txBody>
                    <a:bodyPr/>
                    <a:lstStyle/>
                    <a:p>
                      <a:r>
                        <a:rPr lang="en-IN" sz="1400" b="1" dirty="0">
                          <a:ln>
                            <a:noFill/>
                          </a:ln>
                          <a:solidFill>
                            <a:schemeClr val="bg1"/>
                          </a:solidFill>
                        </a:rPr>
                        <a:t>Metric</a:t>
                      </a:r>
                    </a:p>
                  </a:txBody>
                  <a:tcPr anchor="ctr">
                    <a:solidFill>
                      <a:schemeClr val="tx1"/>
                    </a:solidFill>
                  </a:tcPr>
                </a:tc>
                <a:tc>
                  <a:txBody>
                    <a:bodyPr/>
                    <a:lstStyle/>
                    <a:p>
                      <a:r>
                        <a:rPr lang="en-IN" sz="1400" b="1" dirty="0">
                          <a:ln>
                            <a:noFill/>
                          </a:ln>
                          <a:solidFill>
                            <a:schemeClr val="bg1"/>
                          </a:solidFill>
                        </a:rPr>
                        <a:t>Year 1</a:t>
                      </a:r>
                    </a:p>
                  </a:txBody>
                  <a:tcPr anchor="ctr">
                    <a:solidFill>
                      <a:schemeClr val="tx1"/>
                    </a:solidFill>
                  </a:tcPr>
                </a:tc>
                <a:tc>
                  <a:txBody>
                    <a:bodyPr/>
                    <a:lstStyle/>
                    <a:p>
                      <a:r>
                        <a:rPr lang="en-IN" sz="1400" b="1" dirty="0">
                          <a:ln>
                            <a:noFill/>
                          </a:ln>
                          <a:solidFill>
                            <a:schemeClr val="bg1"/>
                          </a:solidFill>
                        </a:rPr>
                        <a:t>Year 3</a:t>
                      </a:r>
                    </a:p>
                  </a:txBody>
                  <a:tcPr anchor="ctr">
                    <a:solidFill>
                      <a:schemeClr val="tx1"/>
                    </a:solidFill>
                  </a:tcPr>
                </a:tc>
                <a:tc>
                  <a:txBody>
                    <a:bodyPr/>
                    <a:lstStyle/>
                    <a:p>
                      <a:r>
                        <a:rPr lang="en-IN" sz="1400" b="1" dirty="0">
                          <a:ln>
                            <a:noFill/>
                          </a:ln>
                          <a:solidFill>
                            <a:schemeClr val="bg1"/>
                          </a:solidFill>
                        </a:rPr>
                        <a:t>Year 5</a:t>
                      </a:r>
                    </a:p>
                  </a:txBody>
                  <a:tcPr anchor="ctr">
                    <a:solidFill>
                      <a:schemeClr val="tx1"/>
                    </a:solidFill>
                  </a:tcPr>
                </a:tc>
                <a:extLst>
                  <a:ext uri="{0D108BD9-81ED-4DB2-BD59-A6C34878D82A}">
                    <a16:rowId xmlns:a16="http://schemas.microsoft.com/office/drawing/2014/main" val="3330845426"/>
                  </a:ext>
                </a:extLst>
              </a:tr>
              <a:tr h="209571">
                <a:tc>
                  <a:txBody>
                    <a:bodyPr/>
                    <a:lstStyle/>
                    <a:p>
                      <a:r>
                        <a:rPr lang="en-IN" sz="1400" b="1" dirty="0"/>
                        <a:t>Active Users</a:t>
                      </a:r>
                      <a:endParaRPr lang="en-IN" sz="1400" dirty="0"/>
                    </a:p>
                  </a:txBody>
                  <a:tcPr anchor="ctr"/>
                </a:tc>
                <a:tc>
                  <a:txBody>
                    <a:bodyPr/>
                    <a:lstStyle/>
                    <a:p>
                      <a:r>
                        <a:rPr lang="en-IN" sz="1400"/>
                        <a:t>4,200</a:t>
                      </a:r>
                    </a:p>
                  </a:txBody>
                  <a:tcPr anchor="ctr"/>
                </a:tc>
                <a:tc>
                  <a:txBody>
                    <a:bodyPr/>
                    <a:lstStyle/>
                    <a:p>
                      <a:r>
                        <a:rPr lang="en-IN" sz="1400"/>
                        <a:t>31,000</a:t>
                      </a:r>
                    </a:p>
                  </a:txBody>
                  <a:tcPr anchor="ctr"/>
                </a:tc>
                <a:tc>
                  <a:txBody>
                    <a:bodyPr/>
                    <a:lstStyle/>
                    <a:p>
                      <a:r>
                        <a:rPr lang="en-IN" sz="1400" dirty="0"/>
                        <a:t>82,000</a:t>
                      </a:r>
                    </a:p>
                  </a:txBody>
                  <a:tcPr anchor="ctr"/>
                </a:tc>
                <a:extLst>
                  <a:ext uri="{0D108BD9-81ED-4DB2-BD59-A6C34878D82A}">
                    <a16:rowId xmlns:a16="http://schemas.microsoft.com/office/drawing/2014/main" val="2562526936"/>
                  </a:ext>
                </a:extLst>
              </a:tr>
              <a:tr h="299388">
                <a:tc>
                  <a:txBody>
                    <a:bodyPr/>
                    <a:lstStyle/>
                    <a:p>
                      <a:r>
                        <a:rPr lang="en-IN" sz="1400" b="1"/>
                        <a:t>Annual Revenue Per User</a:t>
                      </a:r>
                      <a:endParaRPr lang="en-IN" sz="1400"/>
                    </a:p>
                  </a:txBody>
                  <a:tcPr anchor="ctr"/>
                </a:tc>
                <a:tc>
                  <a:txBody>
                    <a:bodyPr/>
                    <a:lstStyle/>
                    <a:p>
                      <a:r>
                        <a:rPr lang="en-IN" sz="1400" dirty="0"/>
                        <a:t>₹30,212</a:t>
                      </a:r>
                    </a:p>
                  </a:txBody>
                  <a:tcPr anchor="ctr"/>
                </a:tc>
                <a:tc>
                  <a:txBody>
                    <a:bodyPr/>
                    <a:lstStyle/>
                    <a:p>
                      <a:r>
                        <a:rPr lang="en-IN" sz="1400"/>
                        <a:t>₹27,639</a:t>
                      </a:r>
                    </a:p>
                  </a:txBody>
                  <a:tcPr anchor="ctr"/>
                </a:tc>
                <a:tc>
                  <a:txBody>
                    <a:bodyPr/>
                    <a:lstStyle/>
                    <a:p>
                      <a:r>
                        <a:rPr lang="en-IN" sz="1400"/>
                        <a:t>₹31,706</a:t>
                      </a:r>
                    </a:p>
                  </a:txBody>
                  <a:tcPr anchor="ctr"/>
                </a:tc>
                <a:extLst>
                  <a:ext uri="{0D108BD9-81ED-4DB2-BD59-A6C34878D82A}">
                    <a16:rowId xmlns:a16="http://schemas.microsoft.com/office/drawing/2014/main" val="704440506"/>
                  </a:ext>
                </a:extLst>
              </a:tr>
              <a:tr h="299388">
                <a:tc>
                  <a:txBody>
                    <a:bodyPr/>
                    <a:lstStyle/>
                    <a:p>
                      <a:r>
                        <a:rPr lang="en-IN" sz="1400" b="1"/>
                        <a:t>Subscription Attach Rate</a:t>
                      </a:r>
                      <a:endParaRPr lang="en-IN" sz="1400"/>
                    </a:p>
                  </a:txBody>
                  <a:tcPr anchor="ctr"/>
                </a:tc>
                <a:tc>
                  <a:txBody>
                    <a:bodyPr/>
                    <a:lstStyle/>
                    <a:p>
                      <a:r>
                        <a:rPr lang="en-IN" sz="1400"/>
                        <a:t>78%</a:t>
                      </a:r>
                    </a:p>
                  </a:txBody>
                  <a:tcPr anchor="ctr"/>
                </a:tc>
                <a:tc>
                  <a:txBody>
                    <a:bodyPr/>
                    <a:lstStyle/>
                    <a:p>
                      <a:r>
                        <a:rPr lang="en-IN" sz="1400"/>
                        <a:t>86%</a:t>
                      </a:r>
                    </a:p>
                  </a:txBody>
                  <a:tcPr anchor="ctr"/>
                </a:tc>
                <a:tc>
                  <a:txBody>
                    <a:bodyPr/>
                    <a:lstStyle/>
                    <a:p>
                      <a:r>
                        <a:rPr lang="en-IN" sz="1400"/>
                        <a:t>90%</a:t>
                      </a:r>
                    </a:p>
                  </a:txBody>
                  <a:tcPr anchor="ctr"/>
                </a:tc>
                <a:extLst>
                  <a:ext uri="{0D108BD9-81ED-4DB2-BD59-A6C34878D82A}">
                    <a16:rowId xmlns:a16="http://schemas.microsoft.com/office/drawing/2014/main" val="204518863"/>
                  </a:ext>
                </a:extLst>
              </a:tr>
              <a:tr h="299388">
                <a:tc>
                  <a:txBody>
                    <a:bodyPr/>
                    <a:lstStyle/>
                    <a:p>
                      <a:r>
                        <a:rPr lang="en-IN" sz="1400" b="1"/>
                        <a:t>Overall Gross Margin</a:t>
                      </a:r>
                      <a:endParaRPr lang="en-IN" sz="1400"/>
                    </a:p>
                  </a:txBody>
                  <a:tcPr anchor="ctr"/>
                </a:tc>
                <a:tc>
                  <a:txBody>
                    <a:bodyPr/>
                    <a:lstStyle/>
                    <a:p>
                      <a:r>
                        <a:rPr lang="en-IN" sz="1400"/>
                        <a:t>54%</a:t>
                      </a:r>
                    </a:p>
                  </a:txBody>
                  <a:tcPr anchor="ctr"/>
                </a:tc>
                <a:tc>
                  <a:txBody>
                    <a:bodyPr/>
                    <a:lstStyle/>
                    <a:p>
                      <a:r>
                        <a:rPr lang="en-IN" sz="1400"/>
                        <a:t>61%</a:t>
                      </a:r>
                    </a:p>
                  </a:txBody>
                  <a:tcPr anchor="ctr"/>
                </a:tc>
                <a:tc>
                  <a:txBody>
                    <a:bodyPr/>
                    <a:lstStyle/>
                    <a:p>
                      <a:r>
                        <a:rPr lang="en-IN" sz="1400"/>
                        <a:t>64%</a:t>
                      </a:r>
                    </a:p>
                  </a:txBody>
                  <a:tcPr anchor="ctr"/>
                </a:tc>
                <a:extLst>
                  <a:ext uri="{0D108BD9-81ED-4DB2-BD59-A6C34878D82A}">
                    <a16:rowId xmlns:a16="http://schemas.microsoft.com/office/drawing/2014/main" val="2907184391"/>
                  </a:ext>
                </a:extLst>
              </a:tr>
              <a:tr h="209571">
                <a:tc>
                  <a:txBody>
                    <a:bodyPr/>
                    <a:lstStyle/>
                    <a:p>
                      <a:r>
                        <a:rPr lang="en-IN" sz="1400" b="1"/>
                        <a:t>Net Margin</a:t>
                      </a:r>
                      <a:endParaRPr lang="en-IN" sz="1400"/>
                    </a:p>
                  </a:txBody>
                  <a:tcPr anchor="ctr"/>
                </a:tc>
                <a:tc>
                  <a:txBody>
                    <a:bodyPr/>
                    <a:lstStyle/>
                    <a:p>
                      <a:r>
                        <a:rPr lang="en-IN" sz="1400"/>
                        <a:t>-6.5%</a:t>
                      </a:r>
                    </a:p>
                  </a:txBody>
                  <a:tcPr anchor="ctr"/>
                </a:tc>
                <a:tc>
                  <a:txBody>
                    <a:bodyPr/>
                    <a:lstStyle/>
                    <a:p>
                      <a:r>
                        <a:rPr lang="en-IN" sz="1400"/>
                        <a:t>25.7%</a:t>
                      </a:r>
                    </a:p>
                  </a:txBody>
                  <a:tcPr anchor="ctr"/>
                </a:tc>
                <a:tc>
                  <a:txBody>
                    <a:bodyPr/>
                    <a:lstStyle/>
                    <a:p>
                      <a:r>
                        <a:rPr lang="en-IN" sz="1400" dirty="0"/>
                        <a:t>38.2%</a:t>
                      </a:r>
                    </a:p>
                  </a:txBody>
                  <a:tcPr anchor="ctr"/>
                </a:tc>
                <a:extLst>
                  <a:ext uri="{0D108BD9-81ED-4DB2-BD59-A6C34878D82A}">
                    <a16:rowId xmlns:a16="http://schemas.microsoft.com/office/drawing/2014/main" val="738543840"/>
                  </a:ext>
                </a:extLst>
              </a:tr>
            </a:tbl>
          </a:graphicData>
        </a:graphic>
      </p:graphicFrame>
      <p:sp>
        <p:nvSpPr>
          <p:cNvPr id="13" name="Rectangle 1">
            <a:extLst>
              <a:ext uri="{FF2B5EF4-FFF2-40B4-BE49-F238E27FC236}">
                <a16:creationId xmlns:a16="http://schemas.microsoft.com/office/drawing/2014/main" id="{8DA4D0B2-8BA6-5CB3-E362-7CF41AE65B1B}"/>
              </a:ext>
            </a:extLst>
          </p:cNvPr>
          <p:cNvSpPr>
            <a:spLocks noChangeArrowheads="1"/>
          </p:cNvSpPr>
          <p:nvPr/>
        </p:nvSpPr>
        <p:spPr bwMode="auto">
          <a:xfrm>
            <a:off x="8714985" y="4508070"/>
            <a:ext cx="498830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Arial" panose="020B0604020202020204" pitchFamily="34" charset="0"/>
              </a:rPr>
              <a:t>Key Revenue Metrics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52231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a:extLst>
              <a:ext uri="{FF2B5EF4-FFF2-40B4-BE49-F238E27FC236}">
                <a16:creationId xmlns:a16="http://schemas.microsoft.com/office/drawing/2014/main" id="{0A2F7F74-368D-BC37-24E9-CE2322CD98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401"/>
          <a:stretch/>
        </p:blipFill>
        <p:spPr bwMode="auto">
          <a:xfrm>
            <a:off x="3720494" y="643621"/>
            <a:ext cx="10490173" cy="74810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8F455D1-DB31-27F6-F1F1-A2EAEE904840}"/>
              </a:ext>
            </a:extLst>
          </p:cNvPr>
          <p:cNvSpPr txBox="1"/>
          <p:nvPr/>
        </p:nvSpPr>
        <p:spPr>
          <a:xfrm>
            <a:off x="2846646" y="330747"/>
            <a:ext cx="7315200" cy="687624"/>
          </a:xfrm>
          <a:prstGeom prst="rect">
            <a:avLst/>
          </a:prstGeom>
          <a:noFill/>
        </p:spPr>
        <p:txBody>
          <a:bodyPr wrap="square">
            <a:spAutoFit/>
          </a:bodyPr>
          <a:lstStyle/>
          <a:p>
            <a:pPr marL="0" indent="0" algn="ctr">
              <a:lnSpc>
                <a:spcPts val="4450"/>
              </a:lnSpc>
              <a:buNone/>
            </a:pPr>
            <a:r>
              <a:rPr lang="en-US" sz="4800" dirty="0">
                <a:solidFill>
                  <a:srgbClr val="030303"/>
                </a:solidFill>
                <a:latin typeface="Calibri" panose="020F0502020204030204" pitchFamily="34" charset="0"/>
                <a:ea typeface="DM Sans Semi Bold" pitchFamily="34" charset="-122"/>
                <a:cs typeface="Calibri" panose="020F0502020204030204" pitchFamily="34" charset="0"/>
              </a:rPr>
              <a:t>Key </a:t>
            </a:r>
            <a:r>
              <a:rPr lang="en-US" sz="4800" dirty="0">
                <a:solidFill>
                  <a:schemeClr val="accent6">
                    <a:lumMod val="75000"/>
                  </a:schemeClr>
                </a:solidFill>
                <a:latin typeface="Calibri" panose="020F0502020204030204" pitchFamily="34" charset="0"/>
                <a:ea typeface="DM Sans Semi Bold" pitchFamily="34" charset="-122"/>
                <a:cs typeface="Calibri" panose="020F0502020204030204" pitchFamily="34" charset="0"/>
              </a:rPr>
              <a:t>Milestones</a:t>
            </a:r>
            <a:endParaRPr lang="en-US" sz="4800" dirty="0">
              <a:solidFill>
                <a:schemeClr val="accent6">
                  <a:lumMod val="75000"/>
                </a:schemeClr>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49A33336-E946-CFD3-B2A0-E7BF0AA63D85}"/>
              </a:ext>
            </a:extLst>
          </p:cNvPr>
          <p:cNvSpPr txBox="1"/>
          <p:nvPr/>
        </p:nvSpPr>
        <p:spPr>
          <a:xfrm rot="19685984">
            <a:off x="8156110" y="7211555"/>
            <a:ext cx="1618938" cy="353943"/>
          </a:xfrm>
          <a:prstGeom prst="rect">
            <a:avLst/>
          </a:prstGeom>
          <a:noFill/>
        </p:spPr>
        <p:txBody>
          <a:bodyPr wrap="square" rtlCol="0">
            <a:spAutoFit/>
          </a:bodyPr>
          <a:lstStyle/>
          <a:p>
            <a:r>
              <a:rPr lang="en-US" sz="1700" dirty="0">
                <a:solidFill>
                  <a:schemeClr val="accent1">
                    <a:lumMod val="75000"/>
                  </a:schemeClr>
                </a:solidFill>
              </a:rPr>
              <a:t>Q1-Q2 2025</a:t>
            </a:r>
          </a:p>
        </p:txBody>
      </p:sp>
      <p:sp>
        <p:nvSpPr>
          <p:cNvPr id="4" name="TextBox 3">
            <a:extLst>
              <a:ext uri="{FF2B5EF4-FFF2-40B4-BE49-F238E27FC236}">
                <a16:creationId xmlns:a16="http://schemas.microsoft.com/office/drawing/2014/main" id="{CEECDBC4-3FBC-3205-4099-3D5C2D2FBC0B}"/>
              </a:ext>
            </a:extLst>
          </p:cNvPr>
          <p:cNvSpPr txBox="1"/>
          <p:nvPr/>
        </p:nvSpPr>
        <p:spPr>
          <a:xfrm rot="19685984">
            <a:off x="8818175" y="6289742"/>
            <a:ext cx="1618938" cy="353943"/>
          </a:xfrm>
          <a:prstGeom prst="rect">
            <a:avLst/>
          </a:prstGeom>
          <a:noFill/>
        </p:spPr>
        <p:txBody>
          <a:bodyPr wrap="square" rtlCol="0">
            <a:spAutoFit/>
          </a:bodyPr>
          <a:lstStyle/>
          <a:p>
            <a:r>
              <a:rPr lang="en-US" sz="1700" dirty="0">
                <a:solidFill>
                  <a:schemeClr val="accent6"/>
                </a:solidFill>
              </a:rPr>
              <a:t>Q3-Q4 2025   </a:t>
            </a:r>
          </a:p>
        </p:txBody>
      </p:sp>
      <p:sp>
        <p:nvSpPr>
          <p:cNvPr id="5" name="TextBox 4">
            <a:extLst>
              <a:ext uri="{FF2B5EF4-FFF2-40B4-BE49-F238E27FC236}">
                <a16:creationId xmlns:a16="http://schemas.microsoft.com/office/drawing/2014/main" id="{31476B4E-AC71-C690-B2B6-3DE986799720}"/>
              </a:ext>
            </a:extLst>
          </p:cNvPr>
          <p:cNvSpPr txBox="1"/>
          <p:nvPr/>
        </p:nvSpPr>
        <p:spPr>
          <a:xfrm rot="19685984">
            <a:off x="9732567" y="5254755"/>
            <a:ext cx="1618938" cy="353943"/>
          </a:xfrm>
          <a:prstGeom prst="rect">
            <a:avLst/>
          </a:prstGeom>
          <a:noFill/>
        </p:spPr>
        <p:txBody>
          <a:bodyPr wrap="square" rtlCol="0">
            <a:spAutoFit/>
          </a:bodyPr>
          <a:lstStyle/>
          <a:p>
            <a:r>
              <a:rPr lang="en-US" sz="1700" dirty="0">
                <a:solidFill>
                  <a:schemeClr val="accent4">
                    <a:lumMod val="75000"/>
                  </a:schemeClr>
                </a:solidFill>
              </a:rPr>
              <a:t>Q1 2026</a:t>
            </a:r>
          </a:p>
        </p:txBody>
      </p:sp>
      <p:sp>
        <p:nvSpPr>
          <p:cNvPr id="6" name="TextBox 5">
            <a:extLst>
              <a:ext uri="{FF2B5EF4-FFF2-40B4-BE49-F238E27FC236}">
                <a16:creationId xmlns:a16="http://schemas.microsoft.com/office/drawing/2014/main" id="{92FC1657-9409-6EE6-3ED2-208EC6F41238}"/>
              </a:ext>
            </a:extLst>
          </p:cNvPr>
          <p:cNvSpPr txBox="1"/>
          <p:nvPr/>
        </p:nvSpPr>
        <p:spPr>
          <a:xfrm rot="19685984">
            <a:off x="10646960" y="4332942"/>
            <a:ext cx="1618938" cy="353943"/>
          </a:xfrm>
          <a:prstGeom prst="rect">
            <a:avLst/>
          </a:prstGeom>
          <a:noFill/>
        </p:spPr>
        <p:txBody>
          <a:bodyPr wrap="square" rtlCol="0">
            <a:spAutoFit/>
          </a:bodyPr>
          <a:lstStyle/>
          <a:p>
            <a:r>
              <a:rPr lang="en-US" sz="1700" dirty="0">
                <a:solidFill>
                  <a:schemeClr val="accent2"/>
                </a:solidFill>
              </a:rPr>
              <a:t>Q2-Q3 2026</a:t>
            </a:r>
          </a:p>
        </p:txBody>
      </p:sp>
      <p:sp>
        <p:nvSpPr>
          <p:cNvPr id="7" name="TextBox 6">
            <a:extLst>
              <a:ext uri="{FF2B5EF4-FFF2-40B4-BE49-F238E27FC236}">
                <a16:creationId xmlns:a16="http://schemas.microsoft.com/office/drawing/2014/main" id="{09562791-3401-36C9-C17E-C4DC6021CF32}"/>
              </a:ext>
            </a:extLst>
          </p:cNvPr>
          <p:cNvSpPr txBox="1"/>
          <p:nvPr/>
        </p:nvSpPr>
        <p:spPr>
          <a:xfrm rot="19685984">
            <a:off x="11429044" y="3411129"/>
            <a:ext cx="1618938" cy="353943"/>
          </a:xfrm>
          <a:prstGeom prst="rect">
            <a:avLst/>
          </a:prstGeom>
          <a:noFill/>
        </p:spPr>
        <p:txBody>
          <a:bodyPr wrap="square" rtlCol="0">
            <a:spAutoFit/>
          </a:bodyPr>
          <a:lstStyle/>
          <a:p>
            <a:r>
              <a:rPr lang="en-US" sz="1700" dirty="0">
                <a:solidFill>
                  <a:schemeClr val="accent2"/>
                </a:solidFill>
              </a:rPr>
              <a:t>Q3-Q4 2026</a:t>
            </a:r>
          </a:p>
        </p:txBody>
      </p:sp>
      <p:sp>
        <p:nvSpPr>
          <p:cNvPr id="8" name="TextBox 7">
            <a:extLst>
              <a:ext uri="{FF2B5EF4-FFF2-40B4-BE49-F238E27FC236}">
                <a16:creationId xmlns:a16="http://schemas.microsoft.com/office/drawing/2014/main" id="{D1A63668-2DBD-1435-1CCF-8A1C2F88D013}"/>
              </a:ext>
            </a:extLst>
          </p:cNvPr>
          <p:cNvSpPr txBox="1"/>
          <p:nvPr/>
        </p:nvSpPr>
        <p:spPr>
          <a:xfrm rot="19685984">
            <a:off x="12211128" y="2489315"/>
            <a:ext cx="1618938" cy="353943"/>
          </a:xfrm>
          <a:prstGeom prst="rect">
            <a:avLst/>
          </a:prstGeom>
          <a:noFill/>
        </p:spPr>
        <p:txBody>
          <a:bodyPr wrap="square" rtlCol="0">
            <a:spAutoFit/>
          </a:bodyPr>
          <a:lstStyle/>
          <a:p>
            <a:r>
              <a:rPr lang="en-US" sz="1700" dirty="0">
                <a:solidFill>
                  <a:srgbClr val="F935F5"/>
                </a:solidFill>
              </a:rPr>
              <a:t>Q4 2026</a:t>
            </a:r>
          </a:p>
        </p:txBody>
      </p:sp>
      <p:sp>
        <p:nvSpPr>
          <p:cNvPr id="9" name="TextBox 8">
            <a:extLst>
              <a:ext uri="{FF2B5EF4-FFF2-40B4-BE49-F238E27FC236}">
                <a16:creationId xmlns:a16="http://schemas.microsoft.com/office/drawing/2014/main" id="{98AC3164-5539-98BE-B9CB-00EE3E124C60}"/>
              </a:ext>
            </a:extLst>
          </p:cNvPr>
          <p:cNvSpPr txBox="1"/>
          <p:nvPr/>
        </p:nvSpPr>
        <p:spPr>
          <a:xfrm rot="19685984">
            <a:off x="13196530" y="1457491"/>
            <a:ext cx="1618938" cy="353943"/>
          </a:xfrm>
          <a:prstGeom prst="rect">
            <a:avLst/>
          </a:prstGeom>
          <a:noFill/>
        </p:spPr>
        <p:txBody>
          <a:bodyPr wrap="square" rtlCol="0">
            <a:spAutoFit/>
          </a:bodyPr>
          <a:lstStyle/>
          <a:p>
            <a:r>
              <a:rPr lang="en-US" sz="1700" dirty="0">
                <a:solidFill>
                  <a:srgbClr val="7030A0"/>
                </a:solidFill>
              </a:rPr>
              <a:t> 2027</a:t>
            </a:r>
          </a:p>
        </p:txBody>
      </p:sp>
      <p:sp>
        <p:nvSpPr>
          <p:cNvPr id="11" name="Rectangle 10">
            <a:extLst>
              <a:ext uri="{FF2B5EF4-FFF2-40B4-BE49-F238E27FC236}">
                <a16:creationId xmlns:a16="http://schemas.microsoft.com/office/drawing/2014/main" id="{27ED31DB-2710-D7AA-6857-600AC90EDF40}"/>
              </a:ext>
            </a:extLst>
          </p:cNvPr>
          <p:cNvSpPr/>
          <p:nvPr/>
        </p:nvSpPr>
        <p:spPr>
          <a:xfrm>
            <a:off x="0" y="792426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latin typeface=""/>
            </a:endParaRPr>
          </a:p>
        </p:txBody>
      </p:sp>
      <p:pic>
        <p:nvPicPr>
          <p:cNvPr id="33798" name="Picture 6" descr="12 Pros &amp; Cons of Hydroponic Farming | Earth.Org">
            <a:extLst>
              <a:ext uri="{FF2B5EF4-FFF2-40B4-BE49-F238E27FC236}">
                <a16:creationId xmlns:a16="http://schemas.microsoft.com/office/drawing/2014/main" id="{8E49E400-FF7A-9968-2CF0-F37BDD7BD3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0969" y="760682"/>
            <a:ext cx="6865494" cy="6284033"/>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72899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663059"/>
            <a:ext cx="7939445" cy="708779"/>
          </a:xfrm>
          <a:prstGeom prst="rect">
            <a:avLst/>
          </a:prstGeom>
          <a:noFill/>
          <a:ln/>
        </p:spPr>
        <p:txBody>
          <a:bodyPr wrap="non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The Ask: Partnering for Growth</a:t>
            </a:r>
            <a:endParaRPr lang="en-US" sz="4450" dirty="0"/>
          </a:p>
        </p:txBody>
      </p:sp>
      <p:pic>
        <p:nvPicPr>
          <p:cNvPr id="3" name="Image 0" descr="preencoded.png"/>
          <p:cNvPicPr>
            <a:picLocks noChangeAspect="1"/>
          </p:cNvPicPr>
          <p:nvPr/>
        </p:nvPicPr>
        <p:blipFill>
          <a:blip r:embed="rId3">
            <a:duotone>
              <a:schemeClr val="accent6">
                <a:shade val="45000"/>
                <a:satMod val="135000"/>
              </a:schemeClr>
              <a:prstClr val="white"/>
            </a:duotone>
          </a:blip>
          <a:stretch>
            <a:fillRect/>
          </a:stretch>
        </p:blipFill>
        <p:spPr>
          <a:xfrm>
            <a:off x="2978348" y="1825466"/>
            <a:ext cx="2152055" cy="1306949"/>
          </a:xfrm>
          <a:prstGeom prst="rect">
            <a:avLst/>
          </a:prstGeom>
        </p:spPr>
      </p:pic>
      <p:sp>
        <p:nvSpPr>
          <p:cNvPr id="4" name="Text 1"/>
          <p:cNvSpPr/>
          <p:nvPr/>
        </p:nvSpPr>
        <p:spPr>
          <a:xfrm>
            <a:off x="3894892" y="2441496"/>
            <a:ext cx="318968" cy="398621"/>
          </a:xfrm>
          <a:prstGeom prst="rect">
            <a:avLst/>
          </a:prstGeom>
          <a:noFill/>
          <a:ln/>
        </p:spPr>
        <p:txBody>
          <a:bodyPr wrap="none" lIns="0" tIns="0" rIns="0" bIns="0" rtlCol="0" anchor="t"/>
          <a:lstStyle/>
          <a:p>
            <a:pPr marL="0" indent="0" algn="ctr">
              <a:lnSpc>
                <a:spcPts val="4000"/>
              </a:lnSpc>
              <a:buNone/>
            </a:pPr>
            <a:r>
              <a:rPr lang="en-US" sz="2500" dirty="0">
                <a:solidFill>
                  <a:srgbClr val="2C2821"/>
                </a:solidFill>
                <a:latin typeface="Alice" pitchFamily="34" charset="0"/>
                <a:ea typeface="Alice" pitchFamily="34" charset="-122"/>
                <a:cs typeface="Alice" pitchFamily="34" charset="-120"/>
              </a:rPr>
              <a:t>1</a:t>
            </a:r>
            <a:endParaRPr lang="en-US" sz="2500" dirty="0"/>
          </a:p>
        </p:txBody>
      </p:sp>
      <p:sp>
        <p:nvSpPr>
          <p:cNvPr id="5" name="Text 2"/>
          <p:cNvSpPr/>
          <p:nvPr/>
        </p:nvSpPr>
        <p:spPr>
          <a:xfrm>
            <a:off x="5357217" y="2052280"/>
            <a:ext cx="2835235" cy="354330"/>
          </a:xfrm>
          <a:prstGeom prst="rect">
            <a:avLst/>
          </a:prstGeom>
          <a:noFill/>
          <a:ln/>
        </p:spPr>
        <p:txBody>
          <a:bodyPr wrap="none" lIns="0" tIns="0" rIns="0" bIns="0" rtlCol="0" anchor="t"/>
          <a:lstStyle/>
          <a:p>
            <a:pPr marL="0" indent="0" algn="l">
              <a:lnSpc>
                <a:spcPts val="2750"/>
              </a:lnSpc>
              <a:buNone/>
            </a:pPr>
            <a:r>
              <a:rPr lang="en-IN" sz="2400" dirty="0"/>
              <a:t>₹622.5 Lakhs Seed</a:t>
            </a:r>
            <a:endParaRPr lang="en-US" sz="2200" dirty="0"/>
          </a:p>
        </p:txBody>
      </p:sp>
      <p:sp>
        <p:nvSpPr>
          <p:cNvPr id="6" name="Text 3"/>
          <p:cNvSpPr/>
          <p:nvPr/>
        </p:nvSpPr>
        <p:spPr>
          <a:xfrm>
            <a:off x="5357217" y="2542699"/>
            <a:ext cx="7939444" cy="406480"/>
          </a:xfrm>
          <a:prstGeom prst="rect">
            <a:avLst/>
          </a:prstGeom>
          <a:noFill/>
          <a:ln/>
        </p:spPr>
        <p:txBody>
          <a:bodyPr wrap="none" lIns="0" tIns="0" rIns="0" bIns="0" rtlCol="0" anchor="t"/>
          <a:lstStyle/>
          <a:p>
            <a:pPr marL="0" indent="0" algn="l">
              <a:lnSpc>
                <a:spcPts val="2850"/>
              </a:lnSpc>
              <a:buNone/>
            </a:pPr>
            <a:r>
              <a:rPr lang="en-IN" sz="1750" dirty="0"/>
              <a:t>To scale </a:t>
            </a:r>
            <a:r>
              <a:rPr lang="en-IN" sz="1750" dirty="0" err="1"/>
              <a:t>production,and</a:t>
            </a:r>
            <a:r>
              <a:rPr lang="en-IN" sz="1750" dirty="0"/>
              <a:t> grow the team with a clear path to break-even within 1.5 year</a:t>
            </a:r>
            <a:endParaRPr lang="en-US" sz="1750" dirty="0"/>
          </a:p>
        </p:txBody>
      </p:sp>
      <p:sp>
        <p:nvSpPr>
          <p:cNvPr id="7" name="Shape 4"/>
          <p:cNvSpPr/>
          <p:nvPr/>
        </p:nvSpPr>
        <p:spPr>
          <a:xfrm>
            <a:off x="5187077" y="3145512"/>
            <a:ext cx="8592860" cy="15240"/>
          </a:xfrm>
          <a:prstGeom prst="roundRect">
            <a:avLst>
              <a:gd name="adj" fmla="val 223256"/>
            </a:avLst>
          </a:prstGeom>
          <a:solidFill>
            <a:srgbClr val="D6D3CC"/>
          </a:solidFill>
          <a:ln/>
        </p:spPr>
      </p:sp>
      <p:pic>
        <p:nvPicPr>
          <p:cNvPr id="8" name="Image 1" descr="preencoded.png"/>
          <p:cNvPicPr>
            <a:picLocks noChangeAspect="1"/>
          </p:cNvPicPr>
          <p:nvPr/>
        </p:nvPicPr>
        <p:blipFill>
          <a:blip r:embed="rId4">
            <a:duotone>
              <a:schemeClr val="accent6">
                <a:shade val="45000"/>
                <a:satMod val="135000"/>
              </a:schemeClr>
              <a:prstClr val="white"/>
            </a:duotone>
          </a:blip>
          <a:stretch>
            <a:fillRect/>
          </a:stretch>
        </p:blipFill>
        <p:spPr>
          <a:xfrm>
            <a:off x="1902381" y="3189089"/>
            <a:ext cx="4304109" cy="1306949"/>
          </a:xfrm>
          <a:prstGeom prst="rect">
            <a:avLst/>
          </a:prstGeom>
        </p:spPr>
      </p:pic>
      <p:sp>
        <p:nvSpPr>
          <p:cNvPr id="9" name="Text 5"/>
          <p:cNvSpPr/>
          <p:nvPr/>
        </p:nvSpPr>
        <p:spPr>
          <a:xfrm>
            <a:off x="3894892" y="3643193"/>
            <a:ext cx="318968" cy="398621"/>
          </a:xfrm>
          <a:prstGeom prst="rect">
            <a:avLst/>
          </a:prstGeom>
          <a:noFill/>
          <a:ln/>
        </p:spPr>
        <p:txBody>
          <a:bodyPr wrap="none" lIns="0" tIns="0" rIns="0" bIns="0" rtlCol="0" anchor="t"/>
          <a:lstStyle/>
          <a:p>
            <a:pPr marL="0" indent="0" algn="ctr">
              <a:lnSpc>
                <a:spcPts val="4000"/>
              </a:lnSpc>
              <a:buNone/>
            </a:pPr>
            <a:r>
              <a:rPr lang="en-US" sz="2500" dirty="0">
                <a:solidFill>
                  <a:srgbClr val="2C2821"/>
                </a:solidFill>
                <a:latin typeface="Alice" pitchFamily="34" charset="0"/>
                <a:ea typeface="Alice" pitchFamily="34" charset="-122"/>
                <a:cs typeface="Alice" pitchFamily="34" charset="-120"/>
              </a:rPr>
              <a:t>2</a:t>
            </a:r>
            <a:endParaRPr lang="en-US" sz="2500" dirty="0"/>
          </a:p>
        </p:txBody>
      </p:sp>
      <p:sp>
        <p:nvSpPr>
          <p:cNvPr id="10" name="Text 6"/>
          <p:cNvSpPr/>
          <p:nvPr/>
        </p:nvSpPr>
        <p:spPr>
          <a:xfrm>
            <a:off x="6433304" y="341590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Expertise</a:t>
            </a:r>
            <a:endParaRPr lang="en-US" sz="2200" dirty="0"/>
          </a:p>
        </p:txBody>
      </p:sp>
      <p:sp>
        <p:nvSpPr>
          <p:cNvPr id="11" name="Text 7"/>
          <p:cNvSpPr/>
          <p:nvPr/>
        </p:nvSpPr>
        <p:spPr>
          <a:xfrm>
            <a:off x="6433304" y="3906322"/>
            <a:ext cx="6853357" cy="362903"/>
          </a:xfrm>
          <a:prstGeom prst="rect">
            <a:avLst/>
          </a:prstGeom>
          <a:noFill/>
          <a:ln/>
        </p:spPr>
        <p:txBody>
          <a:bodyPr wrap="non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Strategic guidance in distribution and supply chain management.</a:t>
            </a:r>
            <a:endParaRPr lang="en-US" sz="1750" dirty="0"/>
          </a:p>
        </p:txBody>
      </p:sp>
      <p:sp>
        <p:nvSpPr>
          <p:cNvPr id="12" name="Shape 8"/>
          <p:cNvSpPr/>
          <p:nvPr/>
        </p:nvSpPr>
        <p:spPr>
          <a:xfrm>
            <a:off x="6263164" y="4509135"/>
            <a:ext cx="7516773" cy="15240"/>
          </a:xfrm>
          <a:prstGeom prst="roundRect">
            <a:avLst>
              <a:gd name="adj" fmla="val 223256"/>
            </a:avLst>
          </a:prstGeom>
          <a:solidFill>
            <a:srgbClr val="D6D3CC"/>
          </a:solidFill>
          <a:ln/>
        </p:spPr>
      </p:sp>
      <p:pic>
        <p:nvPicPr>
          <p:cNvPr id="13" name="Image 2" descr="preencoded.png"/>
          <p:cNvPicPr>
            <a:picLocks noChangeAspect="1"/>
          </p:cNvPicPr>
          <p:nvPr/>
        </p:nvPicPr>
        <p:blipFill>
          <a:blip r:embed="rId5">
            <a:duotone>
              <a:schemeClr val="accent6">
                <a:shade val="45000"/>
                <a:satMod val="135000"/>
              </a:schemeClr>
              <a:prstClr val="white"/>
            </a:duotone>
          </a:blip>
          <a:stretch>
            <a:fillRect/>
          </a:stretch>
        </p:blipFill>
        <p:spPr>
          <a:xfrm>
            <a:off x="826294" y="4552712"/>
            <a:ext cx="6456164" cy="1306949"/>
          </a:xfrm>
          <a:prstGeom prst="rect">
            <a:avLst/>
          </a:prstGeom>
        </p:spPr>
      </p:pic>
      <p:sp>
        <p:nvSpPr>
          <p:cNvPr id="14" name="Text 9"/>
          <p:cNvSpPr/>
          <p:nvPr/>
        </p:nvSpPr>
        <p:spPr>
          <a:xfrm>
            <a:off x="3894773" y="5006816"/>
            <a:ext cx="318968" cy="398621"/>
          </a:xfrm>
          <a:prstGeom prst="rect">
            <a:avLst/>
          </a:prstGeom>
          <a:noFill/>
          <a:ln/>
        </p:spPr>
        <p:txBody>
          <a:bodyPr wrap="none" lIns="0" tIns="0" rIns="0" bIns="0" rtlCol="0" anchor="t"/>
          <a:lstStyle/>
          <a:p>
            <a:pPr marL="0" indent="0" algn="ctr">
              <a:lnSpc>
                <a:spcPts val="4000"/>
              </a:lnSpc>
              <a:buNone/>
            </a:pPr>
            <a:r>
              <a:rPr lang="en-US" sz="2500" dirty="0">
                <a:solidFill>
                  <a:srgbClr val="2C2821"/>
                </a:solidFill>
                <a:latin typeface="Alice" pitchFamily="34" charset="0"/>
                <a:ea typeface="Alice" pitchFamily="34" charset="-122"/>
                <a:cs typeface="Alice" pitchFamily="34" charset="-120"/>
              </a:rPr>
              <a:t>3</a:t>
            </a:r>
            <a:endParaRPr lang="en-US" sz="2500" dirty="0"/>
          </a:p>
        </p:txBody>
      </p:sp>
      <p:sp>
        <p:nvSpPr>
          <p:cNvPr id="15" name="Text 10"/>
          <p:cNvSpPr/>
          <p:nvPr/>
        </p:nvSpPr>
        <p:spPr>
          <a:xfrm>
            <a:off x="7509272" y="477952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Connections</a:t>
            </a:r>
            <a:endParaRPr lang="en-US" sz="2200" dirty="0"/>
          </a:p>
        </p:txBody>
      </p:sp>
      <p:sp>
        <p:nvSpPr>
          <p:cNvPr id="16" name="Text 11"/>
          <p:cNvSpPr/>
          <p:nvPr/>
        </p:nvSpPr>
        <p:spPr>
          <a:xfrm>
            <a:off x="7509272" y="5269944"/>
            <a:ext cx="4845725" cy="362903"/>
          </a:xfrm>
          <a:prstGeom prst="rect">
            <a:avLst/>
          </a:prstGeom>
          <a:noFill/>
          <a:ln/>
        </p:spPr>
        <p:txBody>
          <a:bodyPr wrap="none" lIns="0" tIns="0" rIns="0" bIns="0" rtlCol="0" anchor="t"/>
          <a:lstStyle/>
          <a:p>
            <a:pPr>
              <a:lnSpc>
                <a:spcPts val="2850"/>
              </a:lnSpc>
            </a:pPr>
            <a:r>
              <a:rPr lang="en-IN" sz="1750" dirty="0">
                <a:solidFill>
                  <a:srgbClr val="2C2821"/>
                </a:solidFill>
                <a:latin typeface="Lora" pitchFamily="34" charset="0"/>
              </a:rPr>
              <a:t>Access to premium retail partners, agricultural networks, and </a:t>
            </a:r>
          </a:p>
          <a:p>
            <a:pPr>
              <a:lnSpc>
                <a:spcPts val="2850"/>
              </a:lnSpc>
            </a:pPr>
            <a:r>
              <a:rPr lang="en-IN" sz="1750" dirty="0">
                <a:solidFill>
                  <a:srgbClr val="2C2821"/>
                </a:solidFill>
                <a:latin typeface="Lora" pitchFamily="34" charset="0"/>
              </a:rPr>
              <a:t>sustainability ecosystems in India.</a:t>
            </a:r>
          </a:p>
          <a:p>
            <a:pPr marL="0" indent="0" algn="l">
              <a:lnSpc>
                <a:spcPts val="2850"/>
              </a:lnSpc>
              <a:buNone/>
            </a:pPr>
            <a:endParaRPr lang="en-US" sz="1750" dirty="0">
              <a:solidFill>
                <a:srgbClr val="2C2821"/>
              </a:solidFill>
              <a:latin typeface="Lora" pitchFamily="34" charset="0"/>
            </a:endParaRPr>
          </a:p>
        </p:txBody>
      </p:sp>
      <p:sp>
        <p:nvSpPr>
          <p:cNvPr id="17" name="Text 12"/>
          <p:cNvSpPr/>
          <p:nvPr/>
        </p:nvSpPr>
        <p:spPr>
          <a:xfrm>
            <a:off x="793790" y="6341626"/>
            <a:ext cx="13243943" cy="1451610"/>
          </a:xfrm>
          <a:prstGeom prst="rect">
            <a:avLst/>
          </a:prstGeom>
          <a:noFill/>
          <a:ln/>
        </p:spPr>
        <p:txBody>
          <a:bodyPr wrap="square" lIns="0" tIns="0" rIns="0" bIns="0" rtlCol="0" anchor="t"/>
          <a:lstStyle/>
          <a:p>
            <a:r>
              <a:rPr lang="en-IN" sz="1750" dirty="0">
                <a:solidFill>
                  <a:srgbClr val="2C2821"/>
                </a:solidFill>
                <a:latin typeface="Lora" pitchFamily="34" charset="0"/>
              </a:rPr>
              <a:t>We're seeking ₹622.5 Lakhs seed investment to scale </a:t>
            </a:r>
            <a:r>
              <a:rPr lang="en-IN" sz="1750" dirty="0" err="1">
                <a:solidFill>
                  <a:srgbClr val="2C2821"/>
                </a:solidFill>
                <a:latin typeface="Lora" pitchFamily="34" charset="0"/>
              </a:rPr>
              <a:t>HydroPod's</a:t>
            </a:r>
            <a:r>
              <a:rPr lang="en-IN" sz="1750" dirty="0">
                <a:solidFill>
                  <a:srgbClr val="2C2821"/>
                </a:solidFill>
                <a:latin typeface="Lora" pitchFamily="34" charset="0"/>
              </a:rPr>
              <a:t> innovative hydroponics technology across India. Our projections show break-even in 18 months, profitability in Year 2, and 580% ROI by Year 5, powered by our dual hardware-subscription model with 72-85% margins.</a:t>
            </a:r>
            <a:br>
              <a:rPr lang="en-IN" sz="1750" dirty="0">
                <a:solidFill>
                  <a:srgbClr val="2C2821"/>
                </a:solidFill>
                <a:latin typeface="Lora" pitchFamily="34" charset="0"/>
              </a:rPr>
            </a:br>
            <a:r>
              <a:rPr lang="en-IN" sz="1750" dirty="0">
                <a:solidFill>
                  <a:srgbClr val="2C2821"/>
                </a:solidFill>
                <a:latin typeface="Lora" pitchFamily="34" charset="0"/>
              </a:rPr>
              <a:t>Beyond capital, we need strategic expertise in distribution and agriculture networks to revolutionize urban farming in India, where we're addressing a ₹6,250 crore market opportunity with our proprietary AI-driven system.</a:t>
            </a:r>
          </a:p>
          <a:p>
            <a:br>
              <a:rPr lang="en-IN" sz="1600" dirty="0">
                <a:effectLst/>
              </a:rPr>
            </a:br>
            <a:endParaRPr lang="en-IN" sz="1600" dirty="0">
              <a:effectLst/>
            </a:endParaRPr>
          </a:p>
          <a:p>
            <a:pPr marL="0" indent="0" algn="l">
              <a:lnSpc>
                <a:spcPts val="2850"/>
              </a:lnSpc>
              <a:buNone/>
            </a:pPr>
            <a:endParaRPr lang="en-US" sz="1750" dirty="0"/>
          </a:p>
        </p:txBody>
      </p:sp>
      <p:sp>
        <p:nvSpPr>
          <p:cNvPr id="18" name="Rectangle 17">
            <a:extLst>
              <a:ext uri="{FF2B5EF4-FFF2-40B4-BE49-F238E27FC236}">
                <a16:creationId xmlns:a16="http://schemas.microsoft.com/office/drawing/2014/main" id="{5F8A2782-DC64-B4A3-D267-9D8DF0221C19}"/>
              </a:ext>
            </a:extLst>
          </p:cNvPr>
          <p:cNvSpPr/>
          <p:nvPr/>
        </p:nvSpPr>
        <p:spPr>
          <a:xfrm>
            <a:off x="0" y="792426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latin typeface=""/>
            </a:endParaRPr>
          </a:p>
        </p:txBody>
      </p:sp>
      <p:pic>
        <p:nvPicPr>
          <p:cNvPr id="19" name="Picture 18">
            <a:extLst>
              <a:ext uri="{FF2B5EF4-FFF2-40B4-BE49-F238E27FC236}">
                <a16:creationId xmlns:a16="http://schemas.microsoft.com/office/drawing/2014/main" id="{F789AAF4-5981-B0BF-B11A-753FC756DAF6}"/>
              </a:ext>
            </a:extLst>
          </p:cNvPr>
          <p:cNvPicPr>
            <a:picLocks noChangeAspect="1"/>
          </p:cNvPicPr>
          <p:nvPr/>
        </p:nvPicPr>
        <p:blipFill>
          <a:blip r:embed="rId6"/>
          <a:stretch>
            <a:fillRect/>
          </a:stretch>
        </p:blipFill>
        <p:spPr>
          <a:xfrm>
            <a:off x="10731500" y="-2014913"/>
            <a:ext cx="3898900" cy="431523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E7438BF-ACF9-3AB7-A6A3-4D16972E717F}"/>
              </a:ext>
            </a:extLst>
          </p:cNvPr>
          <p:cNvPicPr>
            <a:picLocks noChangeAspect="1"/>
          </p:cNvPicPr>
          <p:nvPr/>
        </p:nvPicPr>
        <p:blipFill>
          <a:blip r:embed="rId2"/>
          <a:stretch>
            <a:fillRect/>
          </a:stretch>
        </p:blipFill>
        <p:spPr>
          <a:xfrm>
            <a:off x="0" y="-1"/>
            <a:ext cx="14630400" cy="7840134"/>
          </a:xfrm>
          <a:prstGeom prst="rect">
            <a:avLst/>
          </a:prstGeom>
        </p:spPr>
      </p:pic>
      <p:sp>
        <p:nvSpPr>
          <p:cNvPr id="3" name="Rectangle 2">
            <a:extLst>
              <a:ext uri="{FF2B5EF4-FFF2-40B4-BE49-F238E27FC236}">
                <a16:creationId xmlns:a16="http://schemas.microsoft.com/office/drawing/2014/main" id="{5E7C1760-7454-211C-A082-5139E4D6E524}"/>
              </a:ext>
            </a:extLst>
          </p:cNvPr>
          <p:cNvSpPr/>
          <p:nvPr/>
        </p:nvSpPr>
        <p:spPr>
          <a:xfrm>
            <a:off x="0" y="792426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latin typeface=""/>
            </a:endParaRPr>
          </a:p>
        </p:txBody>
      </p:sp>
    </p:spTree>
    <p:extLst>
      <p:ext uri="{BB962C8B-B14F-4D97-AF65-F5344CB8AC3E}">
        <p14:creationId xmlns:p14="http://schemas.microsoft.com/office/powerpoint/2010/main" val="806625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8B5BFA8-EBB8-785D-2378-38305E97D079}"/>
              </a:ext>
            </a:extLst>
          </p:cNvPr>
          <p:cNvGraphicFramePr>
            <a:graphicFrameLocks noGrp="1"/>
          </p:cNvGraphicFramePr>
          <p:nvPr>
            <p:extLst>
              <p:ext uri="{D42A27DB-BD31-4B8C-83A1-F6EECF244321}">
                <p14:modId xmlns:p14="http://schemas.microsoft.com/office/powerpoint/2010/main" val="503358674"/>
              </p:ext>
            </p:extLst>
          </p:nvPr>
        </p:nvGraphicFramePr>
        <p:xfrm>
          <a:off x="1242540" y="945610"/>
          <a:ext cx="12395638" cy="6641964"/>
        </p:xfrm>
        <a:graphic>
          <a:graphicData uri="http://schemas.openxmlformats.org/drawingml/2006/table">
            <a:tbl>
              <a:tblPr/>
              <a:tblGrid>
                <a:gridCol w="2725046">
                  <a:extLst>
                    <a:ext uri="{9D8B030D-6E8A-4147-A177-3AD203B41FA5}">
                      <a16:colId xmlns:a16="http://schemas.microsoft.com/office/drawing/2014/main" val="3066795935"/>
                    </a:ext>
                  </a:extLst>
                </a:gridCol>
                <a:gridCol w="2581040">
                  <a:extLst>
                    <a:ext uri="{9D8B030D-6E8A-4147-A177-3AD203B41FA5}">
                      <a16:colId xmlns:a16="http://schemas.microsoft.com/office/drawing/2014/main" val="2754429147"/>
                    </a:ext>
                  </a:extLst>
                </a:gridCol>
                <a:gridCol w="7089552">
                  <a:extLst>
                    <a:ext uri="{9D8B030D-6E8A-4147-A177-3AD203B41FA5}">
                      <a16:colId xmlns:a16="http://schemas.microsoft.com/office/drawing/2014/main" val="269956732"/>
                    </a:ext>
                  </a:extLst>
                </a:gridCol>
              </a:tblGrid>
              <a:tr h="1257229">
                <a:tc>
                  <a:txBody>
                    <a:bodyPr/>
                    <a:lstStyle/>
                    <a:p>
                      <a:pPr algn="ctr" fontAlgn="base">
                        <a:lnSpc>
                          <a:spcPts val="2550"/>
                        </a:lnSpc>
                      </a:pPr>
                      <a:r>
                        <a:rPr lang="en-GB" sz="2100" b="1" i="0">
                          <a:solidFill>
                            <a:srgbClr val="FFFFFF"/>
                          </a:solidFill>
                          <a:effectLst/>
                          <a:latin typeface="Fira Sans Extra Condensed" panose="020B0403050000020004" pitchFamily="34" charset="0"/>
                        </a:rPr>
                        <a:t>SALES CHANNEL</a:t>
                      </a:r>
                      <a:r>
                        <a:rPr lang="en-GB" sz="2100" b="0" i="0">
                          <a:solidFill>
                            <a:srgbClr val="000000"/>
                          </a:solidFill>
                          <a:effectLst/>
                          <a:latin typeface="Fira Sans Extra Condensed" panose="020B0403050000020004" pitchFamily="34" charset="0"/>
                        </a:rPr>
                        <a:t>​</a:t>
                      </a:r>
                      <a:endParaRPr lang="en-GB" sz="1800" b="0" i="0">
                        <a:solidFill>
                          <a:srgbClr val="000000"/>
                        </a:solidFill>
                        <a:effectLst/>
                      </a:endParaRPr>
                    </a:p>
                  </a:txBody>
                  <a:tcPr marL="89508" marR="89508" marT="44754" marB="4475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156082"/>
                    </a:solidFill>
                  </a:tcPr>
                </a:tc>
                <a:tc>
                  <a:txBody>
                    <a:bodyPr/>
                    <a:lstStyle/>
                    <a:p>
                      <a:pPr algn="ctr" fontAlgn="base">
                        <a:lnSpc>
                          <a:spcPts val="2550"/>
                        </a:lnSpc>
                      </a:pPr>
                      <a:r>
                        <a:rPr lang="en-GB" sz="2100" b="1" i="0">
                          <a:solidFill>
                            <a:srgbClr val="FFFFFF"/>
                          </a:solidFill>
                          <a:effectLst/>
                          <a:latin typeface="Fira Sans Extra Condensed" panose="020B0403050000020004" pitchFamily="34" charset="0"/>
                        </a:rPr>
                        <a:t>PRODUCTION</a:t>
                      </a:r>
                      <a:r>
                        <a:rPr lang="en-GB" sz="2100" b="0" i="0">
                          <a:solidFill>
                            <a:srgbClr val="000000"/>
                          </a:solidFill>
                          <a:effectLst/>
                          <a:latin typeface="Fira Sans Extra Condensed" panose="020B0403050000020004" pitchFamily="34" charset="0"/>
                        </a:rPr>
                        <a:t>​</a:t>
                      </a:r>
                      <a:endParaRPr lang="en-GB" sz="1800" b="0" i="0">
                        <a:solidFill>
                          <a:srgbClr val="000000"/>
                        </a:solidFill>
                        <a:effectLst/>
                      </a:endParaRPr>
                    </a:p>
                  </a:txBody>
                  <a:tcPr marL="89508" marR="89508" marT="44754" marB="4475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97132"/>
                    </a:solidFill>
                  </a:tcPr>
                </a:tc>
                <a:tc>
                  <a:txBody>
                    <a:bodyPr/>
                    <a:lstStyle/>
                    <a:p>
                      <a:pPr algn="ctr" fontAlgn="base">
                        <a:lnSpc>
                          <a:spcPts val="2550"/>
                        </a:lnSpc>
                      </a:pPr>
                      <a:r>
                        <a:rPr lang="en-GB" sz="2100" b="1" i="0">
                          <a:solidFill>
                            <a:srgbClr val="FFFFFF"/>
                          </a:solidFill>
                          <a:effectLst/>
                          <a:latin typeface="Fira Sans Extra Condensed" panose="020B0403050000020004" pitchFamily="34" charset="0"/>
                        </a:rPr>
                        <a:t>KEY STRATEGY COMPONENTS</a:t>
                      </a:r>
                      <a:r>
                        <a:rPr lang="en-GB" sz="2100" b="0" i="0">
                          <a:solidFill>
                            <a:srgbClr val="000000"/>
                          </a:solidFill>
                          <a:effectLst/>
                          <a:latin typeface="Fira Sans Extra Condensed" panose="020B0403050000020004" pitchFamily="34" charset="0"/>
                        </a:rPr>
                        <a:t>​</a:t>
                      </a:r>
                      <a:endParaRPr lang="en-GB" sz="1800" b="0" i="0">
                        <a:solidFill>
                          <a:srgbClr val="000000"/>
                        </a:solidFill>
                        <a:effectLst/>
                      </a:endParaRPr>
                    </a:p>
                  </a:txBody>
                  <a:tcPr marL="89508" marR="89508" marT="44754" marB="4475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156082"/>
                    </a:solidFill>
                  </a:tcPr>
                </a:tc>
                <a:extLst>
                  <a:ext uri="{0D108BD9-81ED-4DB2-BD59-A6C34878D82A}">
                    <a16:rowId xmlns:a16="http://schemas.microsoft.com/office/drawing/2014/main" val="437837347"/>
                  </a:ext>
                </a:extLst>
              </a:tr>
              <a:tr h="5384735">
                <a:tc>
                  <a:txBody>
                    <a:bodyPr/>
                    <a:lstStyle/>
                    <a:p>
                      <a:pPr algn="l" fontAlgn="base">
                        <a:lnSpc>
                          <a:spcPts val="1950"/>
                        </a:lnSpc>
                      </a:pPr>
                      <a:r>
                        <a:rPr lang="en-US" sz="1600" b="0" i="0" u="none" strike="noStrike">
                          <a:solidFill>
                            <a:srgbClr val="000000"/>
                          </a:solidFill>
                          <a:effectLst/>
                          <a:latin typeface="Roboto" panose="02000000000000000000" pitchFamily="2" charset="0"/>
                        </a:rPr>
                        <a:t>Online platform, </a:t>
                      </a:r>
                      <a:r>
                        <a:rPr lang="en-US" sz="1600" b="0" i="0">
                          <a:solidFill>
                            <a:srgbClr val="000000"/>
                          </a:solidFill>
                          <a:effectLst/>
                          <a:latin typeface="Roboto" panose="02000000000000000000" pitchFamily="2" charset="0"/>
                        </a:rPr>
                        <a:t>​</a:t>
                      </a:r>
                      <a:endParaRPr lang="en-US" sz="1800" b="0" i="0">
                        <a:solidFill>
                          <a:srgbClr val="000000"/>
                        </a:solidFill>
                        <a:effectLst/>
                      </a:endParaRPr>
                    </a:p>
                    <a:p>
                      <a:pPr algn="l" fontAlgn="base">
                        <a:lnSpc>
                          <a:spcPts val="1950"/>
                        </a:lnSpc>
                      </a:pPr>
                      <a:r>
                        <a:rPr lang="en-US" sz="1600" b="0" i="0" u="none" strike="noStrike">
                          <a:solidFill>
                            <a:srgbClr val="000000"/>
                          </a:solidFill>
                          <a:effectLst/>
                          <a:latin typeface="Roboto" panose="02000000000000000000" pitchFamily="2" charset="0"/>
                        </a:rPr>
                        <a:t>delivering products</a:t>
                      </a:r>
                      <a:r>
                        <a:rPr lang="en-US" sz="1600" b="0" i="0">
                          <a:solidFill>
                            <a:srgbClr val="000000"/>
                          </a:solidFill>
                          <a:effectLst/>
                          <a:latin typeface="Roboto" panose="02000000000000000000" pitchFamily="2" charset="0"/>
                        </a:rPr>
                        <a:t>​</a:t>
                      </a:r>
                      <a:endParaRPr lang="en-US" sz="1800" b="0" i="0">
                        <a:solidFill>
                          <a:srgbClr val="000000"/>
                        </a:solidFill>
                        <a:effectLst/>
                      </a:endParaRPr>
                    </a:p>
                    <a:p>
                      <a:pPr algn="l" fontAlgn="base">
                        <a:lnSpc>
                          <a:spcPts val="1950"/>
                        </a:lnSpc>
                      </a:pPr>
                      <a:r>
                        <a:rPr lang="en-US" sz="1600" b="0" i="0" u="none" strike="noStrike">
                          <a:solidFill>
                            <a:srgbClr val="000000"/>
                          </a:solidFill>
                          <a:effectLst/>
                          <a:latin typeface="Roboto" panose="02000000000000000000" pitchFamily="2" charset="0"/>
                        </a:rPr>
                        <a:t>PAN India </a:t>
                      </a:r>
                      <a:r>
                        <a:rPr lang="en-US" sz="1600" b="0" i="0">
                          <a:solidFill>
                            <a:srgbClr val="000000"/>
                          </a:solidFill>
                          <a:effectLst/>
                          <a:latin typeface="Roboto" panose="02000000000000000000" pitchFamily="2" charset="0"/>
                        </a:rPr>
                        <a:t>​</a:t>
                      </a:r>
                      <a:endParaRPr lang="en-US" sz="1800" b="0" i="0">
                        <a:solidFill>
                          <a:srgbClr val="000000"/>
                        </a:solidFill>
                        <a:effectLst/>
                      </a:endParaRPr>
                    </a:p>
                    <a:p>
                      <a:pPr algn="l" fontAlgn="base">
                        <a:lnSpc>
                          <a:spcPts val="1950"/>
                        </a:lnSpc>
                      </a:pPr>
                      <a:r>
                        <a:rPr lang="en-US" sz="1600" b="0" i="0" u="none" strike="noStrike">
                          <a:solidFill>
                            <a:srgbClr val="000000"/>
                          </a:solidFill>
                          <a:effectLst/>
                          <a:latin typeface="Roboto" panose="02000000000000000000" pitchFamily="2" charset="0"/>
                        </a:rPr>
                        <a:t>directly to customers doorsteps.They have a strong digital presence with over 25k followers on their </a:t>
                      </a:r>
                      <a:r>
                        <a:rPr lang="en-US" sz="1600" b="0" i="0">
                          <a:solidFill>
                            <a:srgbClr val="000000"/>
                          </a:solidFill>
                          <a:effectLst/>
                          <a:latin typeface="Roboto" panose="02000000000000000000" pitchFamily="2" charset="0"/>
                        </a:rPr>
                        <a:t>​</a:t>
                      </a:r>
                      <a:endParaRPr lang="en-US" sz="1800" b="0" i="0">
                        <a:solidFill>
                          <a:srgbClr val="000000"/>
                        </a:solidFill>
                        <a:effectLst/>
                      </a:endParaRPr>
                    </a:p>
                    <a:p>
                      <a:pPr algn="l" fontAlgn="base">
                        <a:lnSpc>
                          <a:spcPts val="1950"/>
                        </a:lnSpc>
                      </a:pPr>
                      <a:r>
                        <a:rPr lang="en-US" sz="1600" b="0" i="0" u="none" strike="noStrike">
                          <a:solidFill>
                            <a:srgbClr val="000000"/>
                          </a:solidFill>
                          <a:effectLst/>
                          <a:latin typeface="Roboto" panose="02000000000000000000" pitchFamily="2" charset="0"/>
                        </a:rPr>
                        <a:t>Instagram page.</a:t>
                      </a:r>
                      <a:r>
                        <a:rPr lang="en-US" sz="1600" b="0" i="0">
                          <a:solidFill>
                            <a:srgbClr val="000000"/>
                          </a:solidFill>
                          <a:effectLst/>
                          <a:latin typeface="Roboto" panose="02000000000000000000" pitchFamily="2" charset="0"/>
                        </a:rPr>
                        <a:t>​</a:t>
                      </a:r>
                      <a:endParaRPr lang="en-US" sz="1800" b="0" i="0">
                        <a:solidFill>
                          <a:srgbClr val="000000"/>
                        </a:solidFill>
                        <a:effectLst/>
                      </a:endParaRPr>
                    </a:p>
                    <a:p>
                      <a:pPr algn="ctr" fontAlgn="base">
                        <a:lnSpc>
                          <a:spcPts val="1950"/>
                        </a:lnSpc>
                      </a:pPr>
                      <a:r>
                        <a:rPr lang="en-US" sz="1600" b="0" i="0">
                          <a:solidFill>
                            <a:srgbClr val="000000"/>
                          </a:solidFill>
                          <a:effectLst/>
                          <a:latin typeface="Roboto" panose="02000000000000000000" pitchFamily="2" charset="0"/>
                        </a:rPr>
                        <a:t>​</a:t>
                      </a:r>
                      <a:endParaRPr lang="en-US" sz="1800" b="0" i="0">
                        <a:solidFill>
                          <a:srgbClr val="000000"/>
                        </a:solidFill>
                        <a:effectLst/>
                      </a:endParaRPr>
                    </a:p>
                  </a:txBody>
                  <a:tcPr marL="89508" marR="89508" marT="44754" marB="4475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base">
                        <a:lnSpc>
                          <a:spcPts val="1950"/>
                        </a:lnSpc>
                      </a:pPr>
                      <a:r>
                        <a:rPr lang="en-US" sz="1600" b="0" i="0" u="none" strike="noStrike">
                          <a:solidFill>
                            <a:srgbClr val="000000"/>
                          </a:solidFill>
                          <a:effectLst/>
                          <a:latin typeface="Aptos" panose="020B0004020202020204" pitchFamily="34" charset="0"/>
                        </a:rPr>
                        <a:t>Production began in a 200 sq feet kitchen with an initial investment of Rs 5000. They plan to scale operations by introducing nitrogen flushing to increase the shelf life of their products to 2.5 months.</a:t>
                      </a:r>
                      <a:r>
                        <a:rPr lang="en-US" sz="1600" b="0" i="0">
                          <a:solidFill>
                            <a:srgbClr val="000000"/>
                          </a:solidFill>
                          <a:effectLst/>
                          <a:latin typeface="Aptos" panose="020B0004020202020204" pitchFamily="34" charset="0"/>
                        </a:rPr>
                        <a:t>​</a:t>
                      </a:r>
                      <a:endParaRPr lang="en-US" sz="1800" b="0" i="0">
                        <a:solidFill>
                          <a:srgbClr val="000000"/>
                        </a:solidFill>
                        <a:effectLst/>
                      </a:endParaRPr>
                    </a:p>
                    <a:p>
                      <a:pPr algn="ctr" fontAlgn="base">
                        <a:lnSpc>
                          <a:spcPts val="1950"/>
                        </a:lnSpc>
                      </a:pPr>
                      <a:r>
                        <a:rPr lang="en-US" sz="1600" b="0" i="0">
                          <a:solidFill>
                            <a:srgbClr val="000000"/>
                          </a:solidFill>
                          <a:effectLst/>
                          <a:latin typeface="Roboto" panose="02000000000000000000" pitchFamily="2" charset="0"/>
                        </a:rPr>
                        <a:t>​</a:t>
                      </a:r>
                      <a:endParaRPr lang="en-US" sz="1800" b="0" i="0">
                        <a:solidFill>
                          <a:srgbClr val="000000"/>
                        </a:solidFill>
                        <a:effectLst/>
                      </a:endParaRPr>
                    </a:p>
                  </a:txBody>
                  <a:tcPr marL="89508" marR="89508" marT="44754" marB="4475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auto">
                        <a:lnSpc>
                          <a:spcPts val="1950"/>
                        </a:lnSpc>
                      </a:pPr>
                      <a:r>
                        <a:rPr lang="en-GB" sz="1600" b="0" i="0" dirty="0">
                          <a:solidFill>
                            <a:srgbClr val="000000"/>
                          </a:solidFill>
                          <a:effectLst/>
                          <a:latin typeface="Roboto" panose="02000000000000000000" pitchFamily="2" charset="0"/>
                        </a:rPr>
                        <a:t>​</a:t>
                      </a:r>
                    </a:p>
                  </a:txBody>
                  <a:tcPr marL="89508" marR="89508" marT="44754" marB="4475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3830152"/>
                  </a:ext>
                </a:extLst>
              </a:tr>
            </a:tbl>
          </a:graphicData>
        </a:graphic>
      </p:graphicFrame>
    </p:spTree>
    <p:extLst>
      <p:ext uri="{BB962C8B-B14F-4D97-AF65-F5344CB8AC3E}">
        <p14:creationId xmlns:p14="http://schemas.microsoft.com/office/powerpoint/2010/main" val="2697048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0091872-A89B-75F3-FD9A-385733914B68}"/>
              </a:ext>
            </a:extLst>
          </p:cNvPr>
          <p:cNvSpPr/>
          <p:nvPr/>
        </p:nvSpPr>
        <p:spPr>
          <a:xfrm>
            <a:off x="0" y="7936155"/>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1653BFD-10B0-2981-60B9-6C4B1ED700D0}"/>
              </a:ext>
            </a:extLst>
          </p:cNvPr>
          <p:cNvSpPr txBox="1"/>
          <p:nvPr/>
        </p:nvSpPr>
        <p:spPr>
          <a:xfrm>
            <a:off x="7839505" y="526236"/>
            <a:ext cx="7324530" cy="810478"/>
          </a:xfrm>
          <a:prstGeom prst="rect">
            <a:avLst/>
          </a:prstGeom>
          <a:noFill/>
        </p:spPr>
        <p:txBody>
          <a:bodyPr wrap="square">
            <a:spAutoFit/>
          </a:bodyPr>
          <a:lstStyle/>
          <a:p>
            <a:pPr marL="0" indent="0" algn="l">
              <a:lnSpc>
                <a:spcPts val="5550"/>
              </a:lnSpc>
              <a:buNone/>
            </a:pPr>
            <a:r>
              <a:rPr lang="en-US" sz="5000" b="1" dirty="0"/>
              <a:t>Executive </a:t>
            </a:r>
            <a:r>
              <a:rPr lang="en-US" sz="5000" b="1" dirty="0">
                <a:solidFill>
                  <a:schemeClr val="accent6">
                    <a:lumMod val="75000"/>
                  </a:schemeClr>
                </a:solidFill>
              </a:rPr>
              <a:t>Summary</a:t>
            </a:r>
          </a:p>
        </p:txBody>
      </p:sp>
      <p:pic>
        <p:nvPicPr>
          <p:cNvPr id="4100" name="Picture 4">
            <a:extLst>
              <a:ext uri="{FF2B5EF4-FFF2-40B4-BE49-F238E27FC236}">
                <a16:creationId xmlns:a16="http://schemas.microsoft.com/office/drawing/2014/main" id="{174CC00C-DFE0-87A6-F974-3AC5B9336514}"/>
              </a:ext>
            </a:extLst>
          </p:cNvPr>
          <p:cNvPicPr>
            <a:picLocks noChangeAspect="1" noChangeArrowheads="1"/>
          </p:cNvPicPr>
          <p:nvPr/>
        </p:nvPicPr>
        <p:blipFill rotWithShape="1">
          <a:blip r:embed="rId3">
            <a:duotone>
              <a:prstClr val="black"/>
              <a:schemeClr val="accent3">
                <a:tint val="45000"/>
                <a:satMod val="400000"/>
              </a:schemeClr>
            </a:duotone>
            <a:extLst>
              <a:ext uri="{28A0092B-C50C-407E-A947-70E740481C1C}">
                <a14:useLocalDpi xmlns:a14="http://schemas.microsoft.com/office/drawing/2010/main" val="0"/>
              </a:ext>
            </a:extLst>
          </a:blip>
          <a:srcRect l="6832" t="14834" r="66156" b="61776"/>
          <a:stretch/>
        </p:blipFill>
        <p:spPr bwMode="auto">
          <a:xfrm>
            <a:off x="7839505" y="1447308"/>
            <a:ext cx="2529163" cy="192490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a:extLst>
              <a:ext uri="{FF2B5EF4-FFF2-40B4-BE49-F238E27FC236}">
                <a16:creationId xmlns:a16="http://schemas.microsoft.com/office/drawing/2014/main" id="{7DA419A6-82C0-011D-6ABC-67AE822ECA6D}"/>
              </a:ext>
            </a:extLst>
          </p:cNvPr>
          <p:cNvPicPr>
            <a:picLocks noChangeAspect="1" noChangeArrowheads="1"/>
          </p:cNvPicPr>
          <p:nvPr/>
        </p:nvPicPr>
        <p:blipFill rotWithShape="1">
          <a:blip r:embed="rId3">
            <a:duotone>
              <a:prstClr val="black"/>
              <a:schemeClr val="accent3">
                <a:tint val="45000"/>
                <a:satMod val="400000"/>
              </a:schemeClr>
            </a:duotone>
            <a:extLst>
              <a:ext uri="{28A0092B-C50C-407E-A947-70E740481C1C}">
                <a14:useLocalDpi xmlns:a14="http://schemas.microsoft.com/office/drawing/2010/main" val="0"/>
              </a:ext>
            </a:extLst>
          </a:blip>
          <a:srcRect l="66397" t="14834" r="4689" b="61775"/>
          <a:stretch/>
        </p:blipFill>
        <p:spPr bwMode="auto">
          <a:xfrm>
            <a:off x="11040533" y="1715759"/>
            <a:ext cx="2707301" cy="192490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a:extLst>
              <a:ext uri="{FF2B5EF4-FFF2-40B4-BE49-F238E27FC236}">
                <a16:creationId xmlns:a16="http://schemas.microsoft.com/office/drawing/2014/main" id="{CCC006CB-9EFA-43A6-7164-372E8EA030F2}"/>
              </a:ext>
            </a:extLst>
          </p:cNvPr>
          <p:cNvPicPr>
            <a:picLocks noChangeAspect="1" noChangeArrowheads="1"/>
          </p:cNvPicPr>
          <p:nvPr/>
        </p:nvPicPr>
        <p:blipFill rotWithShape="1">
          <a:blip r:embed="rId3">
            <a:duotone>
              <a:prstClr val="black"/>
              <a:schemeClr val="accent3">
                <a:tint val="45000"/>
                <a:satMod val="400000"/>
              </a:schemeClr>
            </a:duotone>
            <a:extLst>
              <a:ext uri="{28A0092B-C50C-407E-A947-70E740481C1C}">
                <a14:useLocalDpi xmlns:a14="http://schemas.microsoft.com/office/drawing/2010/main" val="0"/>
              </a:ext>
            </a:extLst>
          </a:blip>
          <a:srcRect l="4727" t="68146" r="68261" b="8464"/>
          <a:stretch/>
        </p:blipFill>
        <p:spPr bwMode="auto">
          <a:xfrm>
            <a:off x="7839505" y="3782212"/>
            <a:ext cx="2529163" cy="192490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4EBD740C-D067-8060-653E-5F7F921ED489}"/>
              </a:ext>
            </a:extLst>
          </p:cNvPr>
          <p:cNvPicPr>
            <a:picLocks noChangeAspect="1" noChangeArrowheads="1"/>
          </p:cNvPicPr>
          <p:nvPr/>
        </p:nvPicPr>
        <p:blipFill rotWithShape="1">
          <a:blip r:embed="rId3">
            <a:duotone>
              <a:prstClr val="black"/>
              <a:schemeClr val="accent3">
                <a:tint val="45000"/>
                <a:satMod val="400000"/>
              </a:schemeClr>
            </a:duotone>
            <a:extLst>
              <a:ext uri="{28A0092B-C50C-407E-A947-70E740481C1C}">
                <a14:useLocalDpi xmlns:a14="http://schemas.microsoft.com/office/drawing/2010/main" val="0"/>
              </a:ext>
            </a:extLst>
          </a:blip>
          <a:srcRect l="66397" t="71969" r="4689" b="8465"/>
          <a:stretch/>
        </p:blipFill>
        <p:spPr bwMode="auto">
          <a:xfrm>
            <a:off x="11218568" y="4073770"/>
            <a:ext cx="2707302" cy="1610242"/>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9AC69ED2-3A1B-873D-3093-174F9A697BE6}"/>
              </a:ext>
            </a:extLst>
          </p:cNvPr>
          <p:cNvSpPr txBox="1"/>
          <p:nvPr/>
        </p:nvSpPr>
        <p:spPr>
          <a:xfrm>
            <a:off x="7839505" y="6117116"/>
            <a:ext cx="6442898" cy="1477328"/>
          </a:xfrm>
          <a:prstGeom prst="rect">
            <a:avLst/>
          </a:prstGeom>
          <a:noFill/>
        </p:spPr>
        <p:txBody>
          <a:bodyPr wrap="square">
            <a:spAutoFit/>
          </a:bodyPr>
          <a:lstStyle/>
          <a:p>
            <a:r>
              <a:rPr lang="en-IN" dirty="0" err="1"/>
              <a:t>HydroPod</a:t>
            </a:r>
            <a:r>
              <a:rPr lang="en-IN" dirty="0"/>
              <a:t> is strategically positioned at the intersection of several high-growth markets. These include smart home technology, sustainable living products, food tech and </a:t>
            </a:r>
            <a:r>
              <a:rPr lang="en-IN" dirty="0" err="1"/>
              <a:t>agtech</a:t>
            </a:r>
            <a:r>
              <a:rPr lang="en-IN" dirty="0"/>
              <a:t>, and subscription commerce. This convergence creates a unique opportunity for </a:t>
            </a:r>
            <a:r>
              <a:rPr lang="en-IN" dirty="0" err="1"/>
              <a:t>HydroPod</a:t>
            </a:r>
            <a:r>
              <a:rPr lang="en-IN" dirty="0"/>
              <a:t> to capture significant market share.</a:t>
            </a:r>
          </a:p>
        </p:txBody>
      </p:sp>
      <p:pic>
        <p:nvPicPr>
          <p:cNvPr id="26" name="Picture 25">
            <a:extLst>
              <a:ext uri="{FF2B5EF4-FFF2-40B4-BE49-F238E27FC236}">
                <a16:creationId xmlns:a16="http://schemas.microsoft.com/office/drawing/2014/main" id="{BAC45870-53CD-E71C-E7F5-2802E8737D54}"/>
              </a:ext>
            </a:extLst>
          </p:cNvPr>
          <p:cNvPicPr>
            <a:picLocks noChangeAspect="1"/>
          </p:cNvPicPr>
          <p:nvPr/>
        </p:nvPicPr>
        <p:blipFill>
          <a:blip r:embed="rId4"/>
          <a:stretch>
            <a:fillRect/>
          </a:stretch>
        </p:blipFill>
        <p:spPr>
          <a:xfrm>
            <a:off x="-33866" y="0"/>
            <a:ext cx="7450666" cy="8229600"/>
          </a:xfrm>
          <a:prstGeom prst="rect">
            <a:avLst/>
          </a:prstGeom>
        </p:spPr>
      </p:pic>
    </p:spTree>
    <p:extLst>
      <p:ext uri="{BB962C8B-B14F-4D97-AF65-F5344CB8AC3E}">
        <p14:creationId xmlns:p14="http://schemas.microsoft.com/office/powerpoint/2010/main" val="13327009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hape 2">
            <a:extLst>
              <a:ext uri="{FF2B5EF4-FFF2-40B4-BE49-F238E27FC236}">
                <a16:creationId xmlns:a16="http://schemas.microsoft.com/office/drawing/2014/main" id="{41778B7C-1A57-16F3-45B9-69752BD73B2F}"/>
              </a:ext>
            </a:extLst>
          </p:cNvPr>
          <p:cNvSpPr/>
          <p:nvPr/>
        </p:nvSpPr>
        <p:spPr>
          <a:xfrm>
            <a:off x="6545854" y="953095"/>
            <a:ext cx="536138" cy="22860"/>
          </a:xfrm>
          <a:prstGeom prst="roundRect">
            <a:avLst>
              <a:gd name="adj" fmla="val 117266"/>
            </a:avLst>
          </a:prstGeom>
          <a:solidFill>
            <a:srgbClr val="D8D4D4"/>
          </a:solidFill>
          <a:ln/>
        </p:spPr>
      </p:sp>
      <p:sp>
        <p:nvSpPr>
          <p:cNvPr id="5" name="Shape 3">
            <a:extLst>
              <a:ext uri="{FF2B5EF4-FFF2-40B4-BE49-F238E27FC236}">
                <a16:creationId xmlns:a16="http://schemas.microsoft.com/office/drawing/2014/main" id="{21F79470-8532-901D-F941-6DE155EA87DB}"/>
              </a:ext>
            </a:extLst>
          </p:cNvPr>
          <p:cNvSpPr/>
          <p:nvPr/>
        </p:nvSpPr>
        <p:spPr>
          <a:xfrm>
            <a:off x="6166640" y="763548"/>
            <a:ext cx="402074" cy="402074"/>
          </a:xfrm>
          <a:prstGeom prst="roundRect">
            <a:avLst>
              <a:gd name="adj" fmla="val 6667"/>
            </a:avLst>
          </a:prstGeom>
          <a:solidFill>
            <a:srgbClr val="F2EEEE"/>
          </a:solidFill>
          <a:ln/>
        </p:spPr>
      </p:sp>
      <p:pic>
        <p:nvPicPr>
          <p:cNvPr id="6" name="Image 1" descr="preencoded.png">
            <a:extLst>
              <a:ext uri="{FF2B5EF4-FFF2-40B4-BE49-F238E27FC236}">
                <a16:creationId xmlns:a16="http://schemas.microsoft.com/office/drawing/2014/main" id="{A7C6FF43-D6F0-53CB-9FEC-CFFC8D53DABE}"/>
              </a:ext>
            </a:extLst>
          </p:cNvPr>
          <p:cNvPicPr>
            <a:picLocks noChangeAspect="1"/>
          </p:cNvPicPr>
          <p:nvPr/>
        </p:nvPicPr>
        <p:blipFill>
          <a:blip r:embed="rId2"/>
          <a:stretch>
            <a:fillRect/>
          </a:stretch>
        </p:blipFill>
        <p:spPr>
          <a:xfrm>
            <a:off x="6233612" y="797004"/>
            <a:ext cx="268010" cy="335042"/>
          </a:xfrm>
          <a:prstGeom prst="rect">
            <a:avLst/>
          </a:prstGeom>
        </p:spPr>
      </p:pic>
      <p:sp>
        <p:nvSpPr>
          <p:cNvPr id="7" name="Text 4">
            <a:extLst>
              <a:ext uri="{FF2B5EF4-FFF2-40B4-BE49-F238E27FC236}">
                <a16:creationId xmlns:a16="http://schemas.microsoft.com/office/drawing/2014/main" id="{2E29F56D-B678-E6E1-EDF6-DD66FBE29D8A}"/>
              </a:ext>
            </a:extLst>
          </p:cNvPr>
          <p:cNvSpPr/>
          <p:nvPr/>
        </p:nvSpPr>
        <p:spPr>
          <a:xfrm>
            <a:off x="7261241" y="741283"/>
            <a:ext cx="2233851" cy="279202"/>
          </a:xfrm>
          <a:prstGeom prst="rect">
            <a:avLst/>
          </a:prstGeom>
          <a:noFill/>
          <a:ln/>
        </p:spPr>
        <p:txBody>
          <a:bodyPr wrap="none" lIns="0" tIns="0" rIns="0" bIns="0" rtlCol="0" anchor="t"/>
          <a:lstStyle/>
          <a:p>
            <a:pPr marL="0" indent="0" algn="l">
              <a:lnSpc>
                <a:spcPts val="2150"/>
              </a:lnSpc>
              <a:buNone/>
            </a:pPr>
            <a:r>
              <a:rPr lang="en-US" sz="1750" dirty="0">
                <a:solidFill>
                  <a:srgbClr val="464646"/>
                </a:solidFill>
                <a:latin typeface="DM Sans Semi Bold" pitchFamily="34" charset="0"/>
                <a:ea typeface="DM Sans Semi Bold" pitchFamily="34" charset="-122"/>
                <a:cs typeface="DM Sans Semi Bold" pitchFamily="34" charset="-120"/>
              </a:rPr>
              <a:t>Customers</a:t>
            </a:r>
            <a:endParaRPr lang="en-US" sz="1750" dirty="0"/>
          </a:p>
        </p:txBody>
      </p:sp>
      <p:sp>
        <p:nvSpPr>
          <p:cNvPr id="8" name="Text 5">
            <a:extLst>
              <a:ext uri="{FF2B5EF4-FFF2-40B4-BE49-F238E27FC236}">
                <a16:creationId xmlns:a16="http://schemas.microsoft.com/office/drawing/2014/main" id="{CA41DE9A-2F9A-F401-ACA3-D938DE1C3B6B}"/>
              </a:ext>
            </a:extLst>
          </p:cNvPr>
          <p:cNvSpPr/>
          <p:nvPr/>
        </p:nvSpPr>
        <p:spPr>
          <a:xfrm>
            <a:off x="7261241" y="1127641"/>
            <a:ext cx="6798588" cy="285869"/>
          </a:xfrm>
          <a:prstGeom prst="rect">
            <a:avLst/>
          </a:prstGeom>
          <a:noFill/>
          <a:ln/>
        </p:spPr>
        <p:txBody>
          <a:bodyPr wrap="non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Pride in growing own food, desire for sustainability.</a:t>
            </a:r>
            <a:endParaRPr lang="en-US" sz="1400" dirty="0"/>
          </a:p>
        </p:txBody>
      </p:sp>
      <p:sp>
        <p:nvSpPr>
          <p:cNvPr id="9" name="Shape 6">
            <a:extLst>
              <a:ext uri="{FF2B5EF4-FFF2-40B4-BE49-F238E27FC236}">
                <a16:creationId xmlns:a16="http://schemas.microsoft.com/office/drawing/2014/main" id="{66529CA8-9E39-2247-5706-E1DD00B32907}"/>
              </a:ext>
            </a:extLst>
          </p:cNvPr>
          <p:cNvSpPr/>
          <p:nvPr/>
        </p:nvSpPr>
        <p:spPr>
          <a:xfrm>
            <a:off x="6545854" y="2161461"/>
            <a:ext cx="536138" cy="22860"/>
          </a:xfrm>
          <a:prstGeom prst="roundRect">
            <a:avLst>
              <a:gd name="adj" fmla="val 117266"/>
            </a:avLst>
          </a:prstGeom>
          <a:solidFill>
            <a:srgbClr val="D8D4D4"/>
          </a:solidFill>
          <a:ln/>
        </p:spPr>
      </p:sp>
      <p:sp>
        <p:nvSpPr>
          <p:cNvPr id="10" name="Shape 7">
            <a:extLst>
              <a:ext uri="{FF2B5EF4-FFF2-40B4-BE49-F238E27FC236}">
                <a16:creationId xmlns:a16="http://schemas.microsoft.com/office/drawing/2014/main" id="{DE8F076D-F88F-7BBE-1816-7C84B517BAB7}"/>
              </a:ext>
            </a:extLst>
          </p:cNvPr>
          <p:cNvSpPr/>
          <p:nvPr/>
        </p:nvSpPr>
        <p:spPr>
          <a:xfrm>
            <a:off x="6166640" y="1971913"/>
            <a:ext cx="402074" cy="402074"/>
          </a:xfrm>
          <a:prstGeom prst="roundRect">
            <a:avLst>
              <a:gd name="adj" fmla="val 6667"/>
            </a:avLst>
          </a:prstGeom>
          <a:solidFill>
            <a:srgbClr val="F2EEEE"/>
          </a:solidFill>
          <a:ln/>
        </p:spPr>
      </p:sp>
      <p:pic>
        <p:nvPicPr>
          <p:cNvPr id="11" name="Image 2" descr="preencoded.png">
            <a:extLst>
              <a:ext uri="{FF2B5EF4-FFF2-40B4-BE49-F238E27FC236}">
                <a16:creationId xmlns:a16="http://schemas.microsoft.com/office/drawing/2014/main" id="{5F9DAAE6-21BD-8554-F531-88E3F981934A}"/>
              </a:ext>
            </a:extLst>
          </p:cNvPr>
          <p:cNvPicPr>
            <a:picLocks noChangeAspect="1"/>
          </p:cNvPicPr>
          <p:nvPr/>
        </p:nvPicPr>
        <p:blipFill>
          <a:blip r:embed="rId3"/>
          <a:stretch>
            <a:fillRect/>
          </a:stretch>
        </p:blipFill>
        <p:spPr>
          <a:xfrm>
            <a:off x="6233612" y="2005370"/>
            <a:ext cx="268010" cy="335042"/>
          </a:xfrm>
          <a:prstGeom prst="rect">
            <a:avLst/>
          </a:prstGeom>
        </p:spPr>
      </p:pic>
      <p:sp>
        <p:nvSpPr>
          <p:cNvPr id="12" name="Text 8">
            <a:extLst>
              <a:ext uri="{FF2B5EF4-FFF2-40B4-BE49-F238E27FC236}">
                <a16:creationId xmlns:a16="http://schemas.microsoft.com/office/drawing/2014/main" id="{041F281F-FFA5-BDA6-EB9B-022A3D47F68D}"/>
              </a:ext>
            </a:extLst>
          </p:cNvPr>
          <p:cNvSpPr/>
          <p:nvPr/>
        </p:nvSpPr>
        <p:spPr>
          <a:xfrm>
            <a:off x="7261241" y="1949648"/>
            <a:ext cx="2233851" cy="279202"/>
          </a:xfrm>
          <a:prstGeom prst="rect">
            <a:avLst/>
          </a:prstGeom>
          <a:noFill/>
          <a:ln/>
        </p:spPr>
        <p:txBody>
          <a:bodyPr wrap="none" lIns="0" tIns="0" rIns="0" bIns="0" rtlCol="0" anchor="t"/>
          <a:lstStyle/>
          <a:p>
            <a:pPr marL="0" indent="0" algn="l">
              <a:lnSpc>
                <a:spcPts val="2150"/>
              </a:lnSpc>
              <a:buNone/>
            </a:pPr>
            <a:r>
              <a:rPr lang="en-US" sz="1750" dirty="0">
                <a:solidFill>
                  <a:srgbClr val="464646"/>
                </a:solidFill>
                <a:latin typeface="DM Sans Semi Bold" pitchFamily="34" charset="0"/>
                <a:ea typeface="DM Sans Semi Bold" pitchFamily="34" charset="-122"/>
                <a:cs typeface="DM Sans Semi Bold" pitchFamily="34" charset="-120"/>
              </a:rPr>
              <a:t>Employees</a:t>
            </a:r>
            <a:endParaRPr lang="en-US" sz="1750" dirty="0"/>
          </a:p>
        </p:txBody>
      </p:sp>
      <p:sp>
        <p:nvSpPr>
          <p:cNvPr id="13" name="Text 9">
            <a:extLst>
              <a:ext uri="{FF2B5EF4-FFF2-40B4-BE49-F238E27FC236}">
                <a16:creationId xmlns:a16="http://schemas.microsoft.com/office/drawing/2014/main" id="{8BD3C366-D1C1-FC56-028E-3D09576E9976}"/>
              </a:ext>
            </a:extLst>
          </p:cNvPr>
          <p:cNvSpPr/>
          <p:nvPr/>
        </p:nvSpPr>
        <p:spPr>
          <a:xfrm>
            <a:off x="7261241" y="2336006"/>
            <a:ext cx="6798588" cy="285869"/>
          </a:xfrm>
          <a:prstGeom prst="rect">
            <a:avLst/>
          </a:prstGeom>
          <a:noFill/>
          <a:ln/>
        </p:spPr>
        <p:txBody>
          <a:bodyPr wrap="non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Mission alignment, innovation opportunity, growth potential.</a:t>
            </a:r>
            <a:endParaRPr lang="en-US" sz="1400" dirty="0"/>
          </a:p>
        </p:txBody>
      </p:sp>
      <p:sp>
        <p:nvSpPr>
          <p:cNvPr id="14" name="Shape 10">
            <a:extLst>
              <a:ext uri="{FF2B5EF4-FFF2-40B4-BE49-F238E27FC236}">
                <a16:creationId xmlns:a16="http://schemas.microsoft.com/office/drawing/2014/main" id="{5F03BE59-3891-B414-F356-C9D99033B228}"/>
              </a:ext>
            </a:extLst>
          </p:cNvPr>
          <p:cNvSpPr/>
          <p:nvPr/>
        </p:nvSpPr>
        <p:spPr>
          <a:xfrm>
            <a:off x="6545854" y="3369826"/>
            <a:ext cx="536138" cy="22860"/>
          </a:xfrm>
          <a:prstGeom prst="roundRect">
            <a:avLst>
              <a:gd name="adj" fmla="val 117266"/>
            </a:avLst>
          </a:prstGeom>
          <a:solidFill>
            <a:srgbClr val="D8D4D4"/>
          </a:solidFill>
          <a:ln/>
        </p:spPr>
      </p:sp>
      <p:sp>
        <p:nvSpPr>
          <p:cNvPr id="15" name="Shape 11">
            <a:extLst>
              <a:ext uri="{FF2B5EF4-FFF2-40B4-BE49-F238E27FC236}">
                <a16:creationId xmlns:a16="http://schemas.microsoft.com/office/drawing/2014/main" id="{040AA08B-9C03-2583-DBBA-C40E71560501}"/>
              </a:ext>
            </a:extLst>
          </p:cNvPr>
          <p:cNvSpPr/>
          <p:nvPr/>
        </p:nvSpPr>
        <p:spPr>
          <a:xfrm>
            <a:off x="6166640" y="3180278"/>
            <a:ext cx="402074" cy="402074"/>
          </a:xfrm>
          <a:prstGeom prst="roundRect">
            <a:avLst>
              <a:gd name="adj" fmla="val 6667"/>
            </a:avLst>
          </a:prstGeom>
          <a:solidFill>
            <a:srgbClr val="F2EEEE"/>
          </a:solidFill>
          <a:ln/>
        </p:spPr>
      </p:sp>
      <p:pic>
        <p:nvPicPr>
          <p:cNvPr id="16" name="Image 3" descr="preencoded.png">
            <a:extLst>
              <a:ext uri="{FF2B5EF4-FFF2-40B4-BE49-F238E27FC236}">
                <a16:creationId xmlns:a16="http://schemas.microsoft.com/office/drawing/2014/main" id="{35D20FA7-F330-245C-0034-BD2E27A7A978}"/>
              </a:ext>
            </a:extLst>
          </p:cNvPr>
          <p:cNvPicPr>
            <a:picLocks noChangeAspect="1"/>
          </p:cNvPicPr>
          <p:nvPr/>
        </p:nvPicPr>
        <p:blipFill>
          <a:blip r:embed="rId4"/>
          <a:stretch>
            <a:fillRect/>
          </a:stretch>
        </p:blipFill>
        <p:spPr>
          <a:xfrm>
            <a:off x="6233612" y="3213735"/>
            <a:ext cx="268010" cy="335042"/>
          </a:xfrm>
          <a:prstGeom prst="rect">
            <a:avLst/>
          </a:prstGeom>
        </p:spPr>
      </p:pic>
      <p:sp>
        <p:nvSpPr>
          <p:cNvPr id="17" name="Text 12">
            <a:extLst>
              <a:ext uri="{FF2B5EF4-FFF2-40B4-BE49-F238E27FC236}">
                <a16:creationId xmlns:a16="http://schemas.microsoft.com/office/drawing/2014/main" id="{C79117BC-3B07-5CDB-C219-D8A5330863A3}"/>
              </a:ext>
            </a:extLst>
          </p:cNvPr>
          <p:cNvSpPr/>
          <p:nvPr/>
        </p:nvSpPr>
        <p:spPr>
          <a:xfrm>
            <a:off x="7261241" y="3158014"/>
            <a:ext cx="2233851" cy="279202"/>
          </a:xfrm>
          <a:prstGeom prst="rect">
            <a:avLst/>
          </a:prstGeom>
          <a:noFill/>
          <a:ln/>
        </p:spPr>
        <p:txBody>
          <a:bodyPr wrap="none" lIns="0" tIns="0" rIns="0" bIns="0" rtlCol="0" anchor="t"/>
          <a:lstStyle/>
          <a:p>
            <a:pPr marL="0" indent="0" algn="l">
              <a:lnSpc>
                <a:spcPts val="2150"/>
              </a:lnSpc>
              <a:buNone/>
            </a:pPr>
            <a:r>
              <a:rPr lang="en-US" sz="1750" dirty="0">
                <a:solidFill>
                  <a:srgbClr val="464646"/>
                </a:solidFill>
                <a:latin typeface="DM Sans Semi Bold" pitchFamily="34" charset="0"/>
                <a:ea typeface="DM Sans Semi Bold" pitchFamily="34" charset="-122"/>
                <a:cs typeface="DM Sans Semi Bold" pitchFamily="34" charset="-120"/>
              </a:rPr>
              <a:t>Suppliers</a:t>
            </a:r>
            <a:endParaRPr lang="en-US" sz="1750" dirty="0"/>
          </a:p>
        </p:txBody>
      </p:sp>
      <p:sp>
        <p:nvSpPr>
          <p:cNvPr id="18" name="Text 13">
            <a:extLst>
              <a:ext uri="{FF2B5EF4-FFF2-40B4-BE49-F238E27FC236}">
                <a16:creationId xmlns:a16="http://schemas.microsoft.com/office/drawing/2014/main" id="{417D3864-8E84-96EC-E7FA-5149A633E765}"/>
              </a:ext>
            </a:extLst>
          </p:cNvPr>
          <p:cNvSpPr/>
          <p:nvPr/>
        </p:nvSpPr>
        <p:spPr>
          <a:xfrm>
            <a:off x="7261241" y="3544372"/>
            <a:ext cx="6798588" cy="285869"/>
          </a:xfrm>
          <a:prstGeom prst="rect">
            <a:avLst/>
          </a:prstGeom>
          <a:noFill/>
          <a:ln/>
        </p:spPr>
        <p:txBody>
          <a:bodyPr wrap="non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Long-term relationship security, recognition for quality.</a:t>
            </a:r>
            <a:endParaRPr lang="en-US" sz="1400" dirty="0"/>
          </a:p>
        </p:txBody>
      </p:sp>
      <p:sp>
        <p:nvSpPr>
          <p:cNvPr id="19" name="Shape 14">
            <a:extLst>
              <a:ext uri="{FF2B5EF4-FFF2-40B4-BE49-F238E27FC236}">
                <a16:creationId xmlns:a16="http://schemas.microsoft.com/office/drawing/2014/main" id="{A5F5066A-0567-EE27-0FAC-D6EC118E5BBA}"/>
              </a:ext>
            </a:extLst>
          </p:cNvPr>
          <p:cNvSpPr/>
          <p:nvPr/>
        </p:nvSpPr>
        <p:spPr>
          <a:xfrm>
            <a:off x="6545854" y="4578191"/>
            <a:ext cx="536138" cy="22860"/>
          </a:xfrm>
          <a:prstGeom prst="roundRect">
            <a:avLst>
              <a:gd name="adj" fmla="val 117266"/>
            </a:avLst>
          </a:prstGeom>
          <a:solidFill>
            <a:srgbClr val="D8D4D4"/>
          </a:solidFill>
          <a:ln/>
        </p:spPr>
      </p:sp>
      <p:sp>
        <p:nvSpPr>
          <p:cNvPr id="20" name="Shape 15">
            <a:extLst>
              <a:ext uri="{FF2B5EF4-FFF2-40B4-BE49-F238E27FC236}">
                <a16:creationId xmlns:a16="http://schemas.microsoft.com/office/drawing/2014/main" id="{C4902FDC-56F0-60FE-6E96-69B945D9099B}"/>
              </a:ext>
            </a:extLst>
          </p:cNvPr>
          <p:cNvSpPr/>
          <p:nvPr/>
        </p:nvSpPr>
        <p:spPr>
          <a:xfrm>
            <a:off x="6166640" y="4388644"/>
            <a:ext cx="402074" cy="402074"/>
          </a:xfrm>
          <a:prstGeom prst="roundRect">
            <a:avLst>
              <a:gd name="adj" fmla="val 6667"/>
            </a:avLst>
          </a:prstGeom>
          <a:solidFill>
            <a:srgbClr val="F2EEEE"/>
          </a:solidFill>
          <a:ln/>
        </p:spPr>
      </p:sp>
      <p:pic>
        <p:nvPicPr>
          <p:cNvPr id="21" name="Image 4" descr="preencoded.png">
            <a:extLst>
              <a:ext uri="{FF2B5EF4-FFF2-40B4-BE49-F238E27FC236}">
                <a16:creationId xmlns:a16="http://schemas.microsoft.com/office/drawing/2014/main" id="{0F376750-8903-6FED-96E2-7FF713446413}"/>
              </a:ext>
            </a:extLst>
          </p:cNvPr>
          <p:cNvPicPr>
            <a:picLocks noChangeAspect="1"/>
          </p:cNvPicPr>
          <p:nvPr/>
        </p:nvPicPr>
        <p:blipFill>
          <a:blip r:embed="rId5"/>
          <a:stretch>
            <a:fillRect/>
          </a:stretch>
        </p:blipFill>
        <p:spPr>
          <a:xfrm>
            <a:off x="6233612" y="4422100"/>
            <a:ext cx="268010" cy="335042"/>
          </a:xfrm>
          <a:prstGeom prst="rect">
            <a:avLst/>
          </a:prstGeom>
        </p:spPr>
      </p:pic>
      <p:sp>
        <p:nvSpPr>
          <p:cNvPr id="22" name="Text 16">
            <a:extLst>
              <a:ext uri="{FF2B5EF4-FFF2-40B4-BE49-F238E27FC236}">
                <a16:creationId xmlns:a16="http://schemas.microsoft.com/office/drawing/2014/main" id="{D95D90DF-FA98-32D2-1116-B662A783B93A}"/>
              </a:ext>
            </a:extLst>
          </p:cNvPr>
          <p:cNvSpPr/>
          <p:nvPr/>
        </p:nvSpPr>
        <p:spPr>
          <a:xfrm>
            <a:off x="7261241" y="4366379"/>
            <a:ext cx="2233851" cy="279202"/>
          </a:xfrm>
          <a:prstGeom prst="rect">
            <a:avLst/>
          </a:prstGeom>
          <a:noFill/>
          <a:ln/>
        </p:spPr>
        <p:txBody>
          <a:bodyPr wrap="none" lIns="0" tIns="0" rIns="0" bIns="0" rtlCol="0" anchor="t"/>
          <a:lstStyle/>
          <a:p>
            <a:pPr marL="0" indent="0" algn="l">
              <a:lnSpc>
                <a:spcPts val="2150"/>
              </a:lnSpc>
              <a:buNone/>
            </a:pPr>
            <a:r>
              <a:rPr lang="en-US" sz="1750" dirty="0">
                <a:solidFill>
                  <a:srgbClr val="464646"/>
                </a:solidFill>
                <a:latin typeface="DM Sans Semi Bold" pitchFamily="34" charset="0"/>
                <a:ea typeface="DM Sans Semi Bold" pitchFamily="34" charset="-122"/>
                <a:cs typeface="DM Sans Semi Bold" pitchFamily="34" charset="-120"/>
              </a:rPr>
              <a:t>Investors</a:t>
            </a:r>
            <a:endParaRPr lang="en-US" sz="1750" dirty="0"/>
          </a:p>
        </p:txBody>
      </p:sp>
      <p:sp>
        <p:nvSpPr>
          <p:cNvPr id="23" name="Text 17">
            <a:extLst>
              <a:ext uri="{FF2B5EF4-FFF2-40B4-BE49-F238E27FC236}">
                <a16:creationId xmlns:a16="http://schemas.microsoft.com/office/drawing/2014/main" id="{34BEC48D-A748-B5E4-0D99-A8C055B199D2}"/>
              </a:ext>
            </a:extLst>
          </p:cNvPr>
          <p:cNvSpPr/>
          <p:nvPr/>
        </p:nvSpPr>
        <p:spPr>
          <a:xfrm>
            <a:off x="7261241" y="4752737"/>
            <a:ext cx="6798588" cy="285869"/>
          </a:xfrm>
          <a:prstGeom prst="rect">
            <a:avLst/>
          </a:prstGeom>
          <a:noFill/>
          <a:ln/>
        </p:spPr>
        <p:txBody>
          <a:bodyPr wrap="non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Growth potential, impact investment, innovation participation.</a:t>
            </a:r>
            <a:endParaRPr lang="en-US" sz="1400" dirty="0"/>
          </a:p>
        </p:txBody>
      </p:sp>
      <p:sp>
        <p:nvSpPr>
          <p:cNvPr id="25" name="TextBox 24">
            <a:extLst>
              <a:ext uri="{FF2B5EF4-FFF2-40B4-BE49-F238E27FC236}">
                <a16:creationId xmlns:a16="http://schemas.microsoft.com/office/drawing/2014/main" id="{130D340A-6EC5-6EEE-A7B0-A1234CA6FAFD}"/>
              </a:ext>
            </a:extLst>
          </p:cNvPr>
          <p:cNvSpPr txBox="1"/>
          <p:nvPr/>
        </p:nvSpPr>
        <p:spPr>
          <a:xfrm>
            <a:off x="6166640" y="159603"/>
            <a:ext cx="7315200" cy="369332"/>
          </a:xfrm>
          <a:prstGeom prst="rect">
            <a:avLst/>
          </a:prstGeom>
          <a:noFill/>
        </p:spPr>
        <p:txBody>
          <a:bodyPr wrap="square">
            <a:spAutoFit/>
          </a:bodyPr>
          <a:lstStyle/>
          <a:p>
            <a:r>
              <a:rPr lang="en-IN" b="1" dirty="0"/>
              <a:t>Building Relationships That Last</a:t>
            </a:r>
          </a:p>
        </p:txBody>
      </p:sp>
      <p:sp>
        <p:nvSpPr>
          <p:cNvPr id="26" name="Text 0">
            <a:extLst>
              <a:ext uri="{FF2B5EF4-FFF2-40B4-BE49-F238E27FC236}">
                <a16:creationId xmlns:a16="http://schemas.microsoft.com/office/drawing/2014/main" id="{DDA28972-E3EB-B156-768A-26B688ED9359}"/>
              </a:ext>
            </a:extLst>
          </p:cNvPr>
          <p:cNvSpPr/>
          <p:nvPr/>
        </p:nvSpPr>
        <p:spPr>
          <a:xfrm>
            <a:off x="1068110" y="2554129"/>
            <a:ext cx="5670590"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Raleway" pitchFamily="34" charset="0"/>
                <a:ea typeface="Raleway" pitchFamily="34" charset="-122"/>
                <a:cs typeface="Raleway" pitchFamily="34" charset="-120"/>
              </a:rPr>
              <a:t>The Team</a:t>
            </a:r>
            <a:endParaRPr lang="en-US" sz="4450" dirty="0"/>
          </a:p>
        </p:txBody>
      </p:sp>
      <p:pic>
        <p:nvPicPr>
          <p:cNvPr id="27" name="Image 1" descr="preencoded.png">
            <a:extLst>
              <a:ext uri="{FF2B5EF4-FFF2-40B4-BE49-F238E27FC236}">
                <a16:creationId xmlns:a16="http://schemas.microsoft.com/office/drawing/2014/main" id="{09936D1E-2269-A23C-91DA-2F2878B15CF7}"/>
              </a:ext>
            </a:extLst>
          </p:cNvPr>
          <p:cNvPicPr>
            <a:picLocks noChangeAspect="1"/>
          </p:cNvPicPr>
          <p:nvPr/>
        </p:nvPicPr>
        <p:blipFill>
          <a:blip r:embed="rId6"/>
          <a:stretch>
            <a:fillRect/>
          </a:stretch>
        </p:blipFill>
        <p:spPr>
          <a:xfrm>
            <a:off x="1068110" y="3603070"/>
            <a:ext cx="566976" cy="566976"/>
          </a:xfrm>
          <a:prstGeom prst="rect">
            <a:avLst/>
          </a:prstGeom>
        </p:spPr>
      </p:pic>
      <p:sp>
        <p:nvSpPr>
          <p:cNvPr id="28" name="Text 1">
            <a:extLst>
              <a:ext uri="{FF2B5EF4-FFF2-40B4-BE49-F238E27FC236}">
                <a16:creationId xmlns:a16="http://schemas.microsoft.com/office/drawing/2014/main" id="{C28B6BAC-4507-EE45-92BA-BBA2051AFC10}"/>
              </a:ext>
            </a:extLst>
          </p:cNvPr>
          <p:cNvSpPr/>
          <p:nvPr/>
        </p:nvSpPr>
        <p:spPr>
          <a:xfrm>
            <a:off x="1068110" y="439685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Founding Team</a:t>
            </a:r>
            <a:endParaRPr lang="en-US" sz="2200" dirty="0"/>
          </a:p>
        </p:txBody>
      </p:sp>
      <p:sp>
        <p:nvSpPr>
          <p:cNvPr id="29" name="Text 2">
            <a:extLst>
              <a:ext uri="{FF2B5EF4-FFF2-40B4-BE49-F238E27FC236}">
                <a16:creationId xmlns:a16="http://schemas.microsoft.com/office/drawing/2014/main" id="{F0D543AC-C8AA-EE95-C67C-609B58BB7783}"/>
              </a:ext>
            </a:extLst>
          </p:cNvPr>
          <p:cNvSpPr/>
          <p:nvPr/>
        </p:nvSpPr>
        <p:spPr>
          <a:xfrm>
            <a:off x="1068110" y="4887278"/>
            <a:ext cx="3608070" cy="1088708"/>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Experienced professionals with expertise in business, technology, and hydroponics.</a:t>
            </a:r>
            <a:endParaRPr lang="en-US" sz="1750" dirty="0"/>
          </a:p>
        </p:txBody>
      </p:sp>
      <p:pic>
        <p:nvPicPr>
          <p:cNvPr id="30" name="Image 2" descr="preencoded.png">
            <a:extLst>
              <a:ext uri="{FF2B5EF4-FFF2-40B4-BE49-F238E27FC236}">
                <a16:creationId xmlns:a16="http://schemas.microsoft.com/office/drawing/2014/main" id="{E432B793-C4C8-0F6D-F8F1-BCCFC77CA6E9}"/>
              </a:ext>
            </a:extLst>
          </p:cNvPr>
          <p:cNvPicPr>
            <a:picLocks noChangeAspect="1"/>
          </p:cNvPicPr>
          <p:nvPr/>
        </p:nvPicPr>
        <p:blipFill>
          <a:blip r:embed="rId7"/>
          <a:stretch>
            <a:fillRect/>
          </a:stretch>
        </p:blipFill>
        <p:spPr>
          <a:xfrm>
            <a:off x="5016341" y="3603070"/>
            <a:ext cx="566976" cy="566976"/>
          </a:xfrm>
          <a:prstGeom prst="rect">
            <a:avLst/>
          </a:prstGeom>
        </p:spPr>
      </p:pic>
      <p:sp>
        <p:nvSpPr>
          <p:cNvPr id="31" name="Text 3">
            <a:extLst>
              <a:ext uri="{FF2B5EF4-FFF2-40B4-BE49-F238E27FC236}">
                <a16:creationId xmlns:a16="http://schemas.microsoft.com/office/drawing/2014/main" id="{5B0771A7-C481-64BF-9A78-70421E7452CE}"/>
              </a:ext>
            </a:extLst>
          </p:cNvPr>
          <p:cNvSpPr/>
          <p:nvPr/>
        </p:nvSpPr>
        <p:spPr>
          <a:xfrm>
            <a:off x="5016341" y="439685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Raleway" pitchFamily="34" charset="0"/>
                <a:ea typeface="Raleway" pitchFamily="34" charset="-122"/>
                <a:cs typeface="Raleway" pitchFamily="34" charset="-120"/>
              </a:rPr>
              <a:t>Key Hires</a:t>
            </a:r>
            <a:endParaRPr lang="en-US" sz="2200" dirty="0"/>
          </a:p>
        </p:txBody>
      </p:sp>
      <p:sp>
        <p:nvSpPr>
          <p:cNvPr id="32" name="Text 4">
            <a:extLst>
              <a:ext uri="{FF2B5EF4-FFF2-40B4-BE49-F238E27FC236}">
                <a16:creationId xmlns:a16="http://schemas.microsoft.com/office/drawing/2014/main" id="{B4A51F97-4671-7835-852E-4C1BA8902110}"/>
              </a:ext>
            </a:extLst>
          </p:cNvPr>
          <p:cNvSpPr/>
          <p:nvPr/>
        </p:nvSpPr>
        <p:spPr>
          <a:xfrm>
            <a:off x="5016341" y="4887278"/>
            <a:ext cx="3608189" cy="1088708"/>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Talented individuals in engineering, operations, and marketing drive execution.</a:t>
            </a:r>
            <a:endParaRPr lang="en-US" sz="1750" dirty="0"/>
          </a:p>
        </p:txBody>
      </p:sp>
    </p:spTree>
    <p:extLst>
      <p:ext uri="{BB962C8B-B14F-4D97-AF65-F5344CB8AC3E}">
        <p14:creationId xmlns:p14="http://schemas.microsoft.com/office/powerpoint/2010/main" val="25161821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name="Slide 2">
    <p:spTree>
      <p:nvGrpSpPr>
        <p:cNvPr id="1" name=""/>
        <p:cNvGrpSpPr/>
        <p:nvPr/>
      </p:nvGrpSpPr>
      <p:grpSpPr>
        <a:xfrm>
          <a:off x="0" y="0"/>
          <a:ext cx="0" cy="0"/>
          <a:chOff x="0" y="0"/>
          <a:chExt cx="0" cy="0"/>
        </a:xfrm>
      </p:grpSpPr>
      <p:sp>
        <p:nvSpPr>
          <p:cNvPr id="2" name="Text 0"/>
          <p:cNvSpPr/>
          <p:nvPr/>
        </p:nvSpPr>
        <p:spPr>
          <a:xfrm>
            <a:off x="678775" y="533281"/>
            <a:ext cx="7803833" cy="484823"/>
          </a:xfrm>
          <a:prstGeom prst="rect">
            <a:avLst/>
          </a:prstGeom>
          <a:noFill/>
          <a:ln/>
        </p:spPr>
        <p:txBody>
          <a:bodyPr wrap="none" lIns="0" tIns="0" rIns="0" bIns="0" rtlCol="0" anchor="t"/>
          <a:lstStyle/>
          <a:p>
            <a:pPr marL="0" indent="0" algn="l">
              <a:lnSpc>
                <a:spcPts val="3800"/>
              </a:lnSpc>
              <a:buNone/>
            </a:pPr>
            <a:r>
              <a:rPr lang="en-US" sz="3050" dirty="0">
                <a:solidFill>
                  <a:srgbClr val="233E32"/>
                </a:solidFill>
                <a:latin typeface="Alice" pitchFamily="34" charset="0"/>
                <a:ea typeface="Alice" pitchFamily="34" charset="-122"/>
                <a:cs typeface="Alice" pitchFamily="34" charset="-120"/>
              </a:rPr>
              <a:t>The Problem: Disconnection from Fresh Food</a:t>
            </a:r>
            <a:endParaRPr lang="en-US" sz="3050" dirty="0"/>
          </a:p>
        </p:txBody>
      </p:sp>
      <p:sp>
        <p:nvSpPr>
          <p:cNvPr id="3" name="Text 1"/>
          <p:cNvSpPr/>
          <p:nvPr/>
        </p:nvSpPr>
        <p:spPr>
          <a:xfrm>
            <a:off x="678775" y="1405890"/>
            <a:ext cx="2351484" cy="242411"/>
          </a:xfrm>
          <a:prstGeom prst="rect">
            <a:avLst/>
          </a:prstGeom>
          <a:noFill/>
          <a:ln/>
        </p:spPr>
        <p:txBody>
          <a:bodyPr wrap="none" lIns="0" tIns="0" rIns="0" bIns="0" rtlCol="0" anchor="t"/>
          <a:lstStyle/>
          <a:p>
            <a:pPr marL="0" indent="0" algn="l">
              <a:lnSpc>
                <a:spcPts val="1900"/>
              </a:lnSpc>
              <a:buNone/>
            </a:pPr>
            <a:r>
              <a:rPr lang="en-US" sz="1500" dirty="0">
                <a:solidFill>
                  <a:srgbClr val="233E32"/>
                </a:solidFill>
                <a:latin typeface="Alice" pitchFamily="34" charset="0"/>
                <a:ea typeface="Alice" pitchFamily="34" charset="-122"/>
                <a:cs typeface="Alice" pitchFamily="34" charset="-120"/>
              </a:rPr>
              <a:t>Declining Nutritional Value</a:t>
            </a:r>
            <a:endParaRPr lang="en-US" sz="1500" dirty="0"/>
          </a:p>
        </p:txBody>
      </p:sp>
      <p:sp>
        <p:nvSpPr>
          <p:cNvPr id="4" name="Text 2"/>
          <p:cNvSpPr/>
          <p:nvPr/>
        </p:nvSpPr>
        <p:spPr>
          <a:xfrm>
            <a:off x="678775" y="1803440"/>
            <a:ext cx="6447234" cy="496253"/>
          </a:xfrm>
          <a:prstGeom prst="rect">
            <a:avLst/>
          </a:prstGeom>
          <a:noFill/>
          <a:ln/>
        </p:spPr>
        <p:txBody>
          <a:bodyPr wrap="square" lIns="0" tIns="0" rIns="0" bIns="0" rtlCol="0" anchor="t"/>
          <a:lstStyle/>
          <a:p>
            <a:pPr marL="0" indent="0" algn="l">
              <a:lnSpc>
                <a:spcPts val="1950"/>
              </a:lnSpc>
              <a:buNone/>
            </a:pPr>
            <a:r>
              <a:rPr lang="en-US" sz="1200" dirty="0">
                <a:solidFill>
                  <a:srgbClr val="2C2821"/>
                </a:solidFill>
                <a:latin typeface="Lora" pitchFamily="34" charset="0"/>
                <a:ea typeface="Lora" pitchFamily="34" charset="-122"/>
                <a:cs typeface="Lora" pitchFamily="34" charset="-120"/>
              </a:rPr>
              <a:t>Modern agriculture prioritizes yield over nutrient density, resulting in produce with diminished vitamin and mineral content.</a:t>
            </a:r>
            <a:endParaRPr lang="en-US" sz="1200" dirty="0"/>
          </a:p>
        </p:txBody>
      </p:sp>
      <p:sp>
        <p:nvSpPr>
          <p:cNvPr id="5" name="Text 3"/>
          <p:cNvSpPr/>
          <p:nvPr/>
        </p:nvSpPr>
        <p:spPr>
          <a:xfrm>
            <a:off x="678775" y="2454831"/>
            <a:ext cx="1960245" cy="242411"/>
          </a:xfrm>
          <a:prstGeom prst="rect">
            <a:avLst/>
          </a:prstGeom>
          <a:noFill/>
          <a:ln/>
        </p:spPr>
        <p:txBody>
          <a:bodyPr wrap="none" lIns="0" tIns="0" rIns="0" bIns="0" rtlCol="0" anchor="t"/>
          <a:lstStyle/>
          <a:p>
            <a:pPr marL="0" indent="0" algn="l">
              <a:lnSpc>
                <a:spcPts val="1900"/>
              </a:lnSpc>
              <a:buNone/>
            </a:pPr>
            <a:r>
              <a:rPr lang="en-US" sz="1500" dirty="0">
                <a:solidFill>
                  <a:srgbClr val="233E32"/>
                </a:solidFill>
                <a:latin typeface="Alice" pitchFamily="34" charset="0"/>
                <a:ea typeface="Alice" pitchFamily="34" charset="-122"/>
                <a:cs typeface="Alice" pitchFamily="34" charset="-120"/>
              </a:rPr>
              <a:t>Environmental Impact</a:t>
            </a:r>
            <a:endParaRPr lang="en-US" sz="1500" dirty="0"/>
          </a:p>
        </p:txBody>
      </p:sp>
      <p:sp>
        <p:nvSpPr>
          <p:cNvPr id="6" name="Text 4"/>
          <p:cNvSpPr/>
          <p:nvPr/>
        </p:nvSpPr>
        <p:spPr>
          <a:xfrm>
            <a:off x="678775" y="2852380"/>
            <a:ext cx="6447234" cy="496253"/>
          </a:xfrm>
          <a:prstGeom prst="rect">
            <a:avLst/>
          </a:prstGeom>
          <a:noFill/>
          <a:ln/>
        </p:spPr>
        <p:txBody>
          <a:bodyPr wrap="square" lIns="0" tIns="0" rIns="0" bIns="0" rtlCol="0" anchor="t"/>
          <a:lstStyle/>
          <a:p>
            <a:pPr marL="0" indent="0" algn="l">
              <a:lnSpc>
                <a:spcPts val="1950"/>
              </a:lnSpc>
              <a:buNone/>
            </a:pPr>
            <a:r>
              <a:rPr lang="en-US" sz="1200" dirty="0">
                <a:solidFill>
                  <a:srgbClr val="2C2821"/>
                </a:solidFill>
                <a:latin typeface="Lora" pitchFamily="34" charset="0"/>
                <a:ea typeface="Lora" pitchFamily="34" charset="-122"/>
                <a:cs typeface="Lora" pitchFamily="34" charset="-120"/>
              </a:rPr>
              <a:t>Traditional farming practices contribute to soil degradation, water pollution, and greenhouse gas emissions, posing significant environmental challenges.</a:t>
            </a:r>
            <a:endParaRPr lang="en-US" sz="1200" dirty="0"/>
          </a:p>
        </p:txBody>
      </p:sp>
      <p:pic>
        <p:nvPicPr>
          <p:cNvPr id="7" name="Image 0" descr="preencoded.png"/>
          <p:cNvPicPr>
            <a:picLocks noChangeAspect="1"/>
          </p:cNvPicPr>
          <p:nvPr/>
        </p:nvPicPr>
        <p:blipFill>
          <a:blip r:embed="rId3"/>
          <a:stretch>
            <a:fillRect/>
          </a:stretch>
        </p:blipFill>
        <p:spPr>
          <a:xfrm>
            <a:off x="7512010" y="1425297"/>
            <a:ext cx="5157788" cy="3529013"/>
          </a:xfrm>
          <a:prstGeom prst="rect">
            <a:avLst/>
          </a:prstGeom>
        </p:spPr>
      </p:pic>
      <p:sp>
        <p:nvSpPr>
          <p:cNvPr id="8" name="Text 5"/>
          <p:cNvSpPr/>
          <p:nvPr/>
        </p:nvSpPr>
        <p:spPr>
          <a:xfrm>
            <a:off x="7512010" y="5128855"/>
            <a:ext cx="1939528" cy="242411"/>
          </a:xfrm>
          <a:prstGeom prst="rect">
            <a:avLst/>
          </a:prstGeom>
          <a:noFill/>
          <a:ln/>
        </p:spPr>
        <p:txBody>
          <a:bodyPr wrap="none" lIns="0" tIns="0" rIns="0" bIns="0" rtlCol="0" anchor="t"/>
          <a:lstStyle/>
          <a:p>
            <a:pPr marL="0" indent="0" algn="l">
              <a:lnSpc>
                <a:spcPts val="1900"/>
              </a:lnSpc>
              <a:buNone/>
            </a:pPr>
            <a:r>
              <a:rPr lang="en-US" sz="1500" dirty="0">
                <a:solidFill>
                  <a:srgbClr val="233E32"/>
                </a:solidFill>
                <a:latin typeface="Alice" pitchFamily="34" charset="0"/>
                <a:ea typeface="Alice" pitchFamily="34" charset="-122"/>
                <a:cs typeface="Alice" pitchFamily="34" charset="-120"/>
              </a:rPr>
              <a:t>Food Miles and Waste</a:t>
            </a:r>
            <a:endParaRPr lang="en-US" sz="1500" dirty="0"/>
          </a:p>
        </p:txBody>
      </p:sp>
      <p:sp>
        <p:nvSpPr>
          <p:cNvPr id="9" name="Text 6"/>
          <p:cNvSpPr/>
          <p:nvPr/>
        </p:nvSpPr>
        <p:spPr>
          <a:xfrm>
            <a:off x="7512010" y="5526405"/>
            <a:ext cx="6447234" cy="496253"/>
          </a:xfrm>
          <a:prstGeom prst="rect">
            <a:avLst/>
          </a:prstGeom>
          <a:noFill/>
          <a:ln/>
        </p:spPr>
        <p:txBody>
          <a:bodyPr wrap="square" lIns="0" tIns="0" rIns="0" bIns="0" rtlCol="0" anchor="t"/>
          <a:lstStyle/>
          <a:p>
            <a:pPr marL="0" indent="0" algn="l">
              <a:lnSpc>
                <a:spcPts val="1950"/>
              </a:lnSpc>
              <a:buNone/>
            </a:pPr>
            <a:r>
              <a:rPr lang="en-US" sz="1200" dirty="0">
                <a:solidFill>
                  <a:srgbClr val="2C2821"/>
                </a:solidFill>
                <a:latin typeface="Lora" pitchFamily="34" charset="0"/>
                <a:ea typeface="Lora" pitchFamily="34" charset="-122"/>
                <a:cs typeface="Lora" pitchFamily="34" charset="-120"/>
              </a:rPr>
              <a:t>Long supply chains lead to increased transportation costs, food spoilage, and carbon emissions, reducing the freshness and sustainability of produce.</a:t>
            </a:r>
            <a:endParaRPr lang="en-US" sz="1200" dirty="0"/>
          </a:p>
        </p:txBody>
      </p:sp>
      <p:sp>
        <p:nvSpPr>
          <p:cNvPr id="10" name="Text 7"/>
          <p:cNvSpPr/>
          <p:nvPr/>
        </p:nvSpPr>
        <p:spPr>
          <a:xfrm>
            <a:off x="7512010" y="6177796"/>
            <a:ext cx="1939528" cy="242411"/>
          </a:xfrm>
          <a:prstGeom prst="rect">
            <a:avLst/>
          </a:prstGeom>
          <a:noFill/>
          <a:ln/>
        </p:spPr>
        <p:txBody>
          <a:bodyPr wrap="none" lIns="0" tIns="0" rIns="0" bIns="0" rtlCol="0" anchor="t"/>
          <a:lstStyle/>
          <a:p>
            <a:pPr marL="0" indent="0" algn="l">
              <a:lnSpc>
                <a:spcPts val="1900"/>
              </a:lnSpc>
              <a:buNone/>
            </a:pPr>
            <a:r>
              <a:rPr lang="en-US" sz="1500" dirty="0">
                <a:solidFill>
                  <a:srgbClr val="233E32"/>
                </a:solidFill>
                <a:latin typeface="Alice" pitchFamily="34" charset="0"/>
                <a:ea typeface="Alice" pitchFamily="34" charset="-122"/>
                <a:cs typeface="Alice" pitchFamily="34" charset="-120"/>
              </a:rPr>
              <a:t>Limited Access</a:t>
            </a:r>
            <a:endParaRPr lang="en-US" sz="1500" dirty="0"/>
          </a:p>
        </p:txBody>
      </p:sp>
      <p:sp>
        <p:nvSpPr>
          <p:cNvPr id="11" name="Text 8"/>
          <p:cNvSpPr/>
          <p:nvPr/>
        </p:nvSpPr>
        <p:spPr>
          <a:xfrm>
            <a:off x="7512010" y="6575346"/>
            <a:ext cx="6447234" cy="496253"/>
          </a:xfrm>
          <a:prstGeom prst="rect">
            <a:avLst/>
          </a:prstGeom>
          <a:noFill/>
          <a:ln/>
        </p:spPr>
        <p:txBody>
          <a:bodyPr wrap="square" lIns="0" tIns="0" rIns="0" bIns="0" rtlCol="0" anchor="t"/>
          <a:lstStyle/>
          <a:p>
            <a:pPr marL="0" indent="0" algn="l">
              <a:lnSpc>
                <a:spcPts val="1950"/>
              </a:lnSpc>
              <a:buNone/>
            </a:pPr>
            <a:r>
              <a:rPr lang="en-US" sz="1200" dirty="0">
                <a:solidFill>
                  <a:srgbClr val="2C2821"/>
                </a:solidFill>
                <a:latin typeface="Lora" pitchFamily="34" charset="0"/>
                <a:ea typeface="Lora" pitchFamily="34" charset="-122"/>
                <a:cs typeface="Lora" pitchFamily="34" charset="-120"/>
              </a:rPr>
              <a:t>Urban dwellers and those in food deserts face challenges in accessing fresh, affordable, and nutritious produce, impacting their health and well-being.</a:t>
            </a:r>
            <a:endParaRPr lang="en-US" sz="1200" dirty="0"/>
          </a:p>
        </p:txBody>
      </p:sp>
      <p:sp>
        <p:nvSpPr>
          <p:cNvPr id="12" name="Text 9"/>
          <p:cNvSpPr/>
          <p:nvPr/>
        </p:nvSpPr>
        <p:spPr>
          <a:xfrm>
            <a:off x="678775" y="7385685"/>
            <a:ext cx="13272849" cy="496253"/>
          </a:xfrm>
          <a:prstGeom prst="rect">
            <a:avLst/>
          </a:prstGeom>
          <a:noFill/>
          <a:ln/>
        </p:spPr>
        <p:txBody>
          <a:bodyPr wrap="square" lIns="0" tIns="0" rIns="0" bIns="0" rtlCol="0" anchor="t"/>
          <a:lstStyle/>
          <a:p>
            <a:pPr marL="0" indent="0" algn="l">
              <a:lnSpc>
                <a:spcPts val="1950"/>
              </a:lnSpc>
              <a:buNone/>
            </a:pPr>
            <a:r>
              <a:rPr lang="en-US" sz="1200" dirty="0">
                <a:solidFill>
                  <a:srgbClr val="2C2821"/>
                </a:solidFill>
                <a:latin typeface="Lora" pitchFamily="34" charset="0"/>
                <a:ea typeface="Lora" pitchFamily="34" charset="-122"/>
                <a:cs typeface="Lora" pitchFamily="34" charset="-120"/>
              </a:rPr>
              <a:t>These issues highlight a growing need for innovative solutions that prioritize nutrition, sustainability, and accessibility in food production. HydroPod addresses these problems head-on, offering a transformative approach to home agriculture.</a:t>
            </a:r>
            <a:endParaRPr lang="en-US" sz="1200" dirty="0"/>
          </a:p>
        </p:txBody>
      </p:sp>
      <p:pic>
        <p:nvPicPr>
          <p:cNvPr id="13" name="Picture 12">
            <a:extLst>
              <a:ext uri="{FF2B5EF4-FFF2-40B4-BE49-F238E27FC236}">
                <a16:creationId xmlns:a16="http://schemas.microsoft.com/office/drawing/2014/main" id="{2A46CCAE-5AA3-9210-2E84-B7EC4DB5430B}"/>
              </a:ext>
            </a:extLst>
          </p:cNvPr>
          <p:cNvPicPr>
            <a:picLocks noChangeAspect="1"/>
          </p:cNvPicPr>
          <p:nvPr/>
        </p:nvPicPr>
        <p:blipFill>
          <a:blip r:embed="rId4"/>
          <a:stretch>
            <a:fillRect/>
          </a:stretch>
        </p:blipFill>
        <p:spPr>
          <a:xfrm>
            <a:off x="0" y="56244"/>
            <a:ext cx="7315200" cy="7968082"/>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7866696"/>
          </a:xfrm>
          <a:prstGeom prst="rect">
            <a:avLst/>
          </a:prstGeom>
        </p:spPr>
      </p:pic>
      <p:sp>
        <p:nvSpPr>
          <p:cNvPr id="3" name="Text 0"/>
          <p:cNvSpPr/>
          <p:nvPr/>
        </p:nvSpPr>
        <p:spPr>
          <a:xfrm>
            <a:off x="6280190" y="1458278"/>
            <a:ext cx="7556421" cy="1417558"/>
          </a:xfrm>
          <a:prstGeom prst="rect">
            <a:avLst/>
          </a:prstGeom>
          <a:noFill/>
          <a:ln/>
        </p:spPr>
        <p:txBody>
          <a:bodyPr wrap="square" lIns="0" tIns="0" rIns="0" bIns="0" rtlCol="0" anchor="t"/>
          <a:lstStyle/>
          <a:p>
            <a:pPr marL="0" indent="0" algn="l">
              <a:lnSpc>
                <a:spcPts val="5550"/>
              </a:lnSpc>
              <a:buNone/>
            </a:pPr>
            <a:r>
              <a:rPr lang="en-US" sz="4450" dirty="0"/>
              <a:t>Mission &amp; Vision</a:t>
            </a:r>
          </a:p>
        </p:txBody>
      </p:sp>
      <p:sp>
        <p:nvSpPr>
          <p:cNvPr id="4" name="Text 1"/>
          <p:cNvSpPr/>
          <p:nvPr/>
        </p:nvSpPr>
        <p:spPr>
          <a:xfrm>
            <a:off x="6280190" y="3215997"/>
            <a:ext cx="7556421" cy="2903220"/>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Welcome to HydroPod, where we're not just growing plants, we're cultivating a future of sustainable, accessible, and personalized agriculture. We are driven by the vision to transform how people connect with their food, by bringing the benefits of hydroponics into every home. Our mission is to empower individuals to grow fresh, healthy produce year-round, regardless of their location or experience. We envision a world where everyone has access to nutritious, locally-sourced food, contributing to a healthier planet.</a:t>
            </a:r>
            <a:endParaRPr lang="en-US" sz="1750" dirty="0"/>
          </a:p>
        </p:txBody>
      </p:sp>
      <p:sp>
        <p:nvSpPr>
          <p:cNvPr id="5" name="Shape 2"/>
          <p:cNvSpPr/>
          <p:nvPr/>
        </p:nvSpPr>
        <p:spPr>
          <a:xfrm>
            <a:off x="6280190" y="6391275"/>
            <a:ext cx="362903" cy="362903"/>
          </a:xfrm>
          <a:prstGeom prst="roundRect">
            <a:avLst>
              <a:gd name="adj" fmla="val 25194296"/>
            </a:avLst>
          </a:prstGeom>
          <a:noFill/>
          <a:ln w="7620">
            <a:solidFill>
              <a:srgbClr val="FFFFFF"/>
            </a:solidFill>
            <a:prstDash val="solid"/>
          </a:ln>
        </p:spPr>
      </p:sp>
      <p:sp>
        <p:nvSpPr>
          <p:cNvPr id="8" name="Rectangle 7">
            <a:extLst>
              <a:ext uri="{FF2B5EF4-FFF2-40B4-BE49-F238E27FC236}">
                <a16:creationId xmlns:a16="http://schemas.microsoft.com/office/drawing/2014/main" id="{44A072FE-45D6-A83C-4526-7EEE2ADAC237}"/>
              </a:ext>
            </a:extLst>
          </p:cNvPr>
          <p:cNvSpPr/>
          <p:nvPr/>
        </p:nvSpPr>
        <p:spPr>
          <a:xfrm>
            <a:off x="0" y="7866696"/>
            <a:ext cx="14630400" cy="324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name="Slide 3">
    <p:spTree>
      <p:nvGrpSpPr>
        <p:cNvPr id="1" name=""/>
        <p:cNvGrpSpPr/>
        <p:nvPr/>
      </p:nvGrpSpPr>
      <p:grpSpPr>
        <a:xfrm>
          <a:off x="0" y="0"/>
          <a:ext cx="0" cy="0"/>
          <a:chOff x="0" y="0"/>
          <a:chExt cx="0" cy="0"/>
        </a:xfrm>
      </p:grpSpPr>
      <p:sp>
        <p:nvSpPr>
          <p:cNvPr id="2" name="Text 0"/>
          <p:cNvSpPr/>
          <p:nvPr/>
        </p:nvSpPr>
        <p:spPr>
          <a:xfrm>
            <a:off x="793790" y="1675209"/>
            <a:ext cx="7725608" cy="708779"/>
          </a:xfrm>
          <a:prstGeom prst="rect">
            <a:avLst/>
          </a:prstGeom>
          <a:noFill/>
          <a:ln/>
        </p:spPr>
        <p:txBody>
          <a:bodyPr wrap="non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HydroPod: The Smart Solution</a:t>
            </a:r>
            <a:endParaRPr lang="en-US" sz="4450" dirty="0"/>
          </a:p>
        </p:txBody>
      </p:sp>
      <p:pic>
        <p:nvPicPr>
          <p:cNvPr id="3" name="Image 0" descr="preencoded.png"/>
          <p:cNvPicPr>
            <a:picLocks noChangeAspect="1"/>
          </p:cNvPicPr>
          <p:nvPr/>
        </p:nvPicPr>
        <p:blipFill>
          <a:blip r:embed="rId3"/>
          <a:stretch>
            <a:fillRect/>
          </a:stretch>
        </p:blipFill>
        <p:spPr>
          <a:xfrm>
            <a:off x="793790" y="2837617"/>
            <a:ext cx="566976" cy="566976"/>
          </a:xfrm>
          <a:prstGeom prst="rect">
            <a:avLst/>
          </a:prstGeom>
        </p:spPr>
      </p:pic>
      <p:sp>
        <p:nvSpPr>
          <p:cNvPr id="4" name="Text 1"/>
          <p:cNvSpPr/>
          <p:nvPr/>
        </p:nvSpPr>
        <p:spPr>
          <a:xfrm>
            <a:off x="793790" y="363140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Fresh Produce</a:t>
            </a:r>
            <a:endParaRPr lang="en-US" sz="2200" dirty="0"/>
          </a:p>
        </p:txBody>
      </p:sp>
      <p:sp>
        <p:nvSpPr>
          <p:cNvPr id="5" name="Text 2"/>
          <p:cNvSpPr/>
          <p:nvPr/>
        </p:nvSpPr>
        <p:spPr>
          <a:xfrm>
            <a:off x="793790" y="4121825"/>
            <a:ext cx="4120753"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Year-round access to nutritious, home-grown fruits and vegetables.</a:t>
            </a:r>
            <a:endParaRPr lang="en-US" sz="1750" dirty="0"/>
          </a:p>
        </p:txBody>
      </p:sp>
      <p:pic>
        <p:nvPicPr>
          <p:cNvPr id="6" name="Image 1" descr="preencoded.png"/>
          <p:cNvPicPr>
            <a:picLocks noChangeAspect="1"/>
          </p:cNvPicPr>
          <p:nvPr/>
        </p:nvPicPr>
        <p:blipFill>
          <a:blip r:embed="rId4"/>
          <a:stretch>
            <a:fillRect/>
          </a:stretch>
        </p:blipFill>
        <p:spPr>
          <a:xfrm>
            <a:off x="5254704" y="2837617"/>
            <a:ext cx="566976" cy="566976"/>
          </a:xfrm>
          <a:prstGeom prst="rect">
            <a:avLst/>
          </a:prstGeom>
        </p:spPr>
      </p:pic>
      <p:sp>
        <p:nvSpPr>
          <p:cNvPr id="7" name="Text 3"/>
          <p:cNvSpPr/>
          <p:nvPr/>
        </p:nvSpPr>
        <p:spPr>
          <a:xfrm>
            <a:off x="5254704" y="363140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Water Efficiency</a:t>
            </a:r>
            <a:endParaRPr lang="en-US" sz="2200" dirty="0"/>
          </a:p>
        </p:txBody>
      </p:sp>
      <p:sp>
        <p:nvSpPr>
          <p:cNvPr id="8" name="Text 4"/>
          <p:cNvSpPr/>
          <p:nvPr/>
        </p:nvSpPr>
        <p:spPr>
          <a:xfrm>
            <a:off x="5254704" y="4121825"/>
            <a:ext cx="4120872"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Hydroponic systems use up to 90% less water than traditional agriculture.</a:t>
            </a:r>
            <a:endParaRPr lang="en-US" sz="1750" dirty="0"/>
          </a:p>
        </p:txBody>
      </p:sp>
      <p:pic>
        <p:nvPicPr>
          <p:cNvPr id="9" name="Image 2" descr="preencoded.png"/>
          <p:cNvPicPr>
            <a:picLocks noChangeAspect="1"/>
          </p:cNvPicPr>
          <p:nvPr/>
        </p:nvPicPr>
        <p:blipFill>
          <a:blip r:embed="rId5"/>
          <a:stretch>
            <a:fillRect/>
          </a:stretch>
        </p:blipFill>
        <p:spPr>
          <a:xfrm>
            <a:off x="9715738" y="2837617"/>
            <a:ext cx="566976" cy="566976"/>
          </a:xfrm>
          <a:prstGeom prst="rect">
            <a:avLst/>
          </a:prstGeom>
        </p:spPr>
      </p:pic>
      <p:sp>
        <p:nvSpPr>
          <p:cNvPr id="10" name="Text 5"/>
          <p:cNvSpPr/>
          <p:nvPr/>
        </p:nvSpPr>
        <p:spPr>
          <a:xfrm>
            <a:off x="9715738" y="363140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Space Saving</a:t>
            </a:r>
            <a:endParaRPr lang="en-US" sz="2200" dirty="0"/>
          </a:p>
        </p:txBody>
      </p:sp>
      <p:sp>
        <p:nvSpPr>
          <p:cNvPr id="11" name="Text 6"/>
          <p:cNvSpPr/>
          <p:nvPr/>
        </p:nvSpPr>
        <p:spPr>
          <a:xfrm>
            <a:off x="9715738" y="4121825"/>
            <a:ext cx="4120753"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Vertical design maximizes growing capacity in minimal space.</a:t>
            </a:r>
            <a:endParaRPr lang="en-US" sz="1750" dirty="0"/>
          </a:p>
        </p:txBody>
      </p:sp>
      <p:sp>
        <p:nvSpPr>
          <p:cNvPr id="12" name="Text 7"/>
          <p:cNvSpPr/>
          <p:nvPr/>
        </p:nvSpPr>
        <p:spPr>
          <a:xfrm>
            <a:off x="793790" y="5102781"/>
            <a:ext cx="13042821" cy="1451610"/>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HydroPod is the smart modular home hydroponic kit that empowers individuals to grow fresh, healthy produce right in their homes. Our competitive advantage lies in our patented nutrient delivery system and user-friendly mobile app, which provides real-time monitoring and automated adjustments for optimal plant growth. This makes HydroPod accessible to both beginners and experienced gardeners alike.</a:t>
            </a:r>
            <a:endParaRPr lang="en-US" sz="17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name="Slide 4">
    <p:spTree>
      <p:nvGrpSpPr>
        <p:cNvPr id="1" name=""/>
        <p:cNvGrpSpPr/>
        <p:nvPr/>
      </p:nvGrpSpPr>
      <p:grpSpPr>
        <a:xfrm>
          <a:off x="0" y="0"/>
          <a:ext cx="0" cy="0"/>
          <a:chOff x="0" y="0"/>
          <a:chExt cx="0" cy="0"/>
        </a:xfrm>
      </p:grpSpPr>
      <p:sp>
        <p:nvSpPr>
          <p:cNvPr id="2" name="Text 0"/>
          <p:cNvSpPr/>
          <p:nvPr/>
        </p:nvSpPr>
        <p:spPr>
          <a:xfrm>
            <a:off x="793790" y="681157"/>
            <a:ext cx="7405330" cy="496133"/>
          </a:xfrm>
          <a:prstGeom prst="rect">
            <a:avLst/>
          </a:prstGeom>
          <a:noFill/>
          <a:ln/>
        </p:spPr>
        <p:txBody>
          <a:bodyPr wrap="none" lIns="0" tIns="0" rIns="0" bIns="0" rtlCol="0" anchor="t"/>
          <a:lstStyle/>
          <a:p>
            <a:pPr marL="0" indent="0" algn="l">
              <a:lnSpc>
                <a:spcPts val="3900"/>
              </a:lnSpc>
              <a:buNone/>
            </a:pPr>
            <a:r>
              <a:rPr lang="en-US" sz="3100" dirty="0">
                <a:solidFill>
                  <a:srgbClr val="233E32"/>
                </a:solidFill>
                <a:latin typeface="Alice" pitchFamily="34" charset="0"/>
                <a:ea typeface="Alice" pitchFamily="34" charset="-122"/>
                <a:cs typeface="Alice" pitchFamily="34" charset="-120"/>
              </a:rPr>
              <a:t>Market Analysis: A Blooming Opportunity</a:t>
            </a:r>
            <a:endParaRPr lang="en-US" sz="3100" dirty="0"/>
          </a:p>
        </p:txBody>
      </p:sp>
      <p:pic>
        <p:nvPicPr>
          <p:cNvPr id="3" name="Image 0" descr="preencoded.png"/>
          <p:cNvPicPr>
            <a:picLocks noChangeAspect="1"/>
          </p:cNvPicPr>
          <p:nvPr/>
        </p:nvPicPr>
        <p:blipFill>
          <a:blip r:embed="rId3"/>
          <a:stretch>
            <a:fillRect/>
          </a:stretch>
        </p:blipFill>
        <p:spPr>
          <a:xfrm>
            <a:off x="793790" y="1494830"/>
            <a:ext cx="9129951" cy="5112663"/>
          </a:xfrm>
          <a:prstGeom prst="rect">
            <a:avLst/>
          </a:prstGeom>
        </p:spPr>
      </p:pic>
      <p:sp>
        <p:nvSpPr>
          <p:cNvPr id="4" name="Text 1"/>
          <p:cNvSpPr/>
          <p:nvPr/>
        </p:nvSpPr>
        <p:spPr>
          <a:xfrm>
            <a:off x="793790" y="6786086"/>
            <a:ext cx="13042821" cy="762238"/>
          </a:xfrm>
          <a:prstGeom prst="rect">
            <a:avLst/>
          </a:prstGeom>
          <a:noFill/>
          <a:ln/>
        </p:spPr>
        <p:txBody>
          <a:bodyPr wrap="square" lIns="0" tIns="0" rIns="0" bIns="0" rtlCol="0" anchor="t"/>
          <a:lstStyle/>
          <a:p>
            <a:pPr marL="0" indent="0" algn="l">
              <a:lnSpc>
                <a:spcPts val="2000"/>
              </a:lnSpc>
              <a:buNone/>
            </a:pPr>
            <a:r>
              <a:rPr lang="en-US" sz="1250" dirty="0">
                <a:solidFill>
                  <a:srgbClr val="2C2821"/>
                </a:solidFill>
                <a:latin typeface="Lora" pitchFamily="34" charset="0"/>
                <a:ea typeface="Lora" pitchFamily="34" charset="-122"/>
                <a:cs typeface="Lora" pitchFamily="34" charset="-120"/>
              </a:rPr>
              <a:t>The global home gardening market is a multi-billion dollar industry, with hydroponics and smart home technology experiencing exponential growth. Our target market includes health-conscious consumers, urban dwellers, and tech-savvy individuals seeking sustainable food solutions. Key competitors include traditional gardening suppliers and emerging hydroponic system providers. HydroPod differentiates itself through its innovative technology, modular design, and comprehensive user support.</a:t>
            </a:r>
            <a:endParaRPr lang="en-US" sz="12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name="Slide 5">
    <p:spTree>
      <p:nvGrpSpPr>
        <p:cNvPr id="1" name=""/>
        <p:cNvGrpSpPr/>
        <p:nvPr/>
      </p:nvGrpSpPr>
      <p:grpSpPr>
        <a:xfrm>
          <a:off x="0" y="0"/>
          <a:ext cx="0" cy="0"/>
          <a:chOff x="0" y="0"/>
          <a:chExt cx="0" cy="0"/>
        </a:xfrm>
      </p:grpSpPr>
      <p:sp>
        <p:nvSpPr>
          <p:cNvPr id="2" name="Text 0"/>
          <p:cNvSpPr/>
          <p:nvPr/>
        </p:nvSpPr>
        <p:spPr>
          <a:xfrm>
            <a:off x="785098" y="616863"/>
            <a:ext cx="9195792" cy="700921"/>
          </a:xfrm>
          <a:prstGeom prst="rect">
            <a:avLst/>
          </a:prstGeom>
          <a:noFill/>
          <a:ln/>
        </p:spPr>
        <p:txBody>
          <a:bodyPr wrap="none" lIns="0" tIns="0" rIns="0" bIns="0" rtlCol="0" anchor="t"/>
          <a:lstStyle/>
          <a:p>
            <a:pPr marL="0" indent="0" algn="l">
              <a:lnSpc>
                <a:spcPts val="5500"/>
              </a:lnSpc>
              <a:buNone/>
            </a:pPr>
            <a:r>
              <a:rPr lang="en-US" sz="4400" dirty="0">
                <a:solidFill>
                  <a:srgbClr val="233E32"/>
                </a:solidFill>
                <a:latin typeface="Alice" pitchFamily="34" charset="0"/>
                <a:ea typeface="Alice" pitchFamily="34" charset="-122"/>
                <a:cs typeface="Alice" pitchFamily="34" charset="-120"/>
              </a:rPr>
              <a:t>Business Model: Cultivating Revenue</a:t>
            </a:r>
            <a:endParaRPr lang="en-US" sz="4400" dirty="0"/>
          </a:p>
        </p:txBody>
      </p:sp>
      <p:sp>
        <p:nvSpPr>
          <p:cNvPr id="3" name="Text 1"/>
          <p:cNvSpPr/>
          <p:nvPr/>
        </p:nvSpPr>
        <p:spPr>
          <a:xfrm>
            <a:off x="1889046" y="2133957"/>
            <a:ext cx="2804160" cy="350401"/>
          </a:xfrm>
          <a:prstGeom prst="rect">
            <a:avLst/>
          </a:prstGeom>
          <a:noFill/>
          <a:ln/>
        </p:spPr>
        <p:txBody>
          <a:bodyPr wrap="none" lIns="0" tIns="0" rIns="0" bIns="0" rtlCol="0" anchor="t"/>
          <a:lstStyle/>
          <a:p>
            <a:pPr marL="0" indent="0" algn="r">
              <a:lnSpc>
                <a:spcPts val="2750"/>
              </a:lnSpc>
              <a:buNone/>
            </a:pPr>
            <a:r>
              <a:rPr lang="en-US" sz="2200" dirty="0">
                <a:solidFill>
                  <a:srgbClr val="2C2821"/>
                </a:solidFill>
                <a:latin typeface="Alice" pitchFamily="34" charset="0"/>
                <a:ea typeface="Alice" pitchFamily="34" charset="-122"/>
                <a:cs typeface="Alice" pitchFamily="34" charset="-120"/>
              </a:rPr>
              <a:t>Kit Sales</a:t>
            </a:r>
            <a:endParaRPr lang="en-US" sz="2200" dirty="0"/>
          </a:p>
        </p:txBody>
      </p:sp>
      <p:sp>
        <p:nvSpPr>
          <p:cNvPr id="4" name="Text 2"/>
          <p:cNvSpPr/>
          <p:nvPr/>
        </p:nvSpPr>
        <p:spPr>
          <a:xfrm>
            <a:off x="785098" y="2618899"/>
            <a:ext cx="3908107" cy="1076563"/>
          </a:xfrm>
          <a:prstGeom prst="rect">
            <a:avLst/>
          </a:prstGeom>
          <a:noFill/>
          <a:ln/>
        </p:spPr>
        <p:txBody>
          <a:bodyPr wrap="square" lIns="0" tIns="0" rIns="0" bIns="0" rtlCol="0" anchor="t"/>
          <a:lstStyle/>
          <a:p>
            <a:pPr marL="0" indent="0" algn="r">
              <a:lnSpc>
                <a:spcPts val="2800"/>
              </a:lnSpc>
              <a:buNone/>
            </a:pPr>
            <a:r>
              <a:rPr lang="en-US" sz="1750" dirty="0">
                <a:solidFill>
                  <a:srgbClr val="2C2821"/>
                </a:solidFill>
                <a:latin typeface="Lora" pitchFamily="34" charset="0"/>
                <a:ea typeface="Lora" pitchFamily="34" charset="-122"/>
                <a:cs typeface="Lora" pitchFamily="34" charset="-120"/>
              </a:rPr>
              <a:t>Direct sales of HydroPod kits through our website and retail partnerships.</a:t>
            </a:r>
            <a:endParaRPr lang="en-US" sz="1750" dirty="0"/>
          </a:p>
        </p:txBody>
      </p:sp>
      <p:pic>
        <p:nvPicPr>
          <p:cNvPr id="5" name="Image 0" descr="preencoded.png"/>
          <p:cNvPicPr>
            <a:picLocks noChangeAspect="1"/>
          </p:cNvPicPr>
          <p:nvPr/>
        </p:nvPicPr>
        <p:blipFill>
          <a:blip r:embed="rId3"/>
          <a:stretch>
            <a:fillRect/>
          </a:stretch>
        </p:blipFill>
        <p:spPr>
          <a:xfrm>
            <a:off x="5029676" y="1766411"/>
            <a:ext cx="4571048" cy="4571048"/>
          </a:xfrm>
          <a:prstGeom prst="rect">
            <a:avLst/>
          </a:prstGeom>
        </p:spPr>
      </p:pic>
      <p:pic>
        <p:nvPicPr>
          <p:cNvPr id="6" name="Image 1" descr="preencoded.png"/>
          <p:cNvPicPr>
            <a:picLocks noChangeAspect="1"/>
          </p:cNvPicPr>
          <p:nvPr/>
        </p:nvPicPr>
        <p:blipFill>
          <a:blip r:embed="rId4"/>
          <a:stretch>
            <a:fillRect/>
          </a:stretch>
        </p:blipFill>
        <p:spPr>
          <a:xfrm>
            <a:off x="6227326" y="2533174"/>
            <a:ext cx="335637" cy="419576"/>
          </a:xfrm>
          <a:prstGeom prst="rect">
            <a:avLst/>
          </a:prstGeom>
        </p:spPr>
      </p:pic>
      <p:sp>
        <p:nvSpPr>
          <p:cNvPr id="7" name="Text 3"/>
          <p:cNvSpPr/>
          <p:nvPr/>
        </p:nvSpPr>
        <p:spPr>
          <a:xfrm>
            <a:off x="9937194" y="2313384"/>
            <a:ext cx="2804160" cy="350401"/>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Subscription</a:t>
            </a:r>
            <a:endParaRPr lang="en-US" sz="2200" dirty="0"/>
          </a:p>
        </p:txBody>
      </p:sp>
      <p:sp>
        <p:nvSpPr>
          <p:cNvPr id="8" name="Text 4"/>
          <p:cNvSpPr/>
          <p:nvPr/>
        </p:nvSpPr>
        <p:spPr>
          <a:xfrm>
            <a:off x="9937194" y="2798326"/>
            <a:ext cx="3908107" cy="717709"/>
          </a:xfrm>
          <a:prstGeom prst="rect">
            <a:avLst/>
          </a:prstGeom>
          <a:noFill/>
          <a:ln/>
        </p:spPr>
        <p:txBody>
          <a:bodyPr wrap="square" lIns="0" tIns="0" rIns="0" bIns="0" rtlCol="0" anchor="t"/>
          <a:lstStyle/>
          <a:p>
            <a:pPr marL="0" indent="0" algn="l">
              <a:lnSpc>
                <a:spcPts val="2800"/>
              </a:lnSpc>
              <a:buNone/>
            </a:pPr>
            <a:r>
              <a:rPr lang="en-US" sz="1750" dirty="0">
                <a:solidFill>
                  <a:srgbClr val="2C2821"/>
                </a:solidFill>
                <a:latin typeface="Lora" pitchFamily="34" charset="0"/>
                <a:ea typeface="Lora" pitchFamily="34" charset="-122"/>
                <a:cs typeface="Lora" pitchFamily="34" charset="-120"/>
              </a:rPr>
              <a:t>Recurring revenue from nutrient refills and system upgrades.</a:t>
            </a:r>
            <a:endParaRPr lang="en-US" sz="1750" dirty="0"/>
          </a:p>
        </p:txBody>
      </p:sp>
      <p:pic>
        <p:nvPicPr>
          <p:cNvPr id="9" name="Image 2" descr="preencoded.png"/>
          <p:cNvPicPr>
            <a:picLocks noChangeAspect="1"/>
          </p:cNvPicPr>
          <p:nvPr/>
        </p:nvPicPr>
        <p:blipFill>
          <a:blip r:embed="rId5"/>
          <a:stretch>
            <a:fillRect/>
          </a:stretch>
        </p:blipFill>
        <p:spPr>
          <a:xfrm>
            <a:off x="5029676" y="1766411"/>
            <a:ext cx="4571048" cy="4571048"/>
          </a:xfrm>
          <a:prstGeom prst="rect">
            <a:avLst/>
          </a:prstGeom>
        </p:spPr>
      </p:pic>
      <p:pic>
        <p:nvPicPr>
          <p:cNvPr id="10" name="Image 3" descr="preencoded.png"/>
          <p:cNvPicPr>
            <a:picLocks noChangeAspect="1"/>
          </p:cNvPicPr>
          <p:nvPr/>
        </p:nvPicPr>
        <p:blipFill>
          <a:blip r:embed="rId6"/>
          <a:stretch>
            <a:fillRect/>
          </a:stretch>
        </p:blipFill>
        <p:spPr>
          <a:xfrm>
            <a:off x="8456176" y="2922151"/>
            <a:ext cx="335637" cy="419576"/>
          </a:xfrm>
          <a:prstGeom prst="rect">
            <a:avLst/>
          </a:prstGeom>
        </p:spPr>
      </p:pic>
      <p:sp>
        <p:nvSpPr>
          <p:cNvPr id="11" name="Text 5"/>
          <p:cNvSpPr/>
          <p:nvPr/>
        </p:nvSpPr>
        <p:spPr>
          <a:xfrm>
            <a:off x="9937194" y="4767143"/>
            <a:ext cx="2804160" cy="350401"/>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Service</a:t>
            </a:r>
            <a:endParaRPr lang="en-US" sz="2200" dirty="0"/>
          </a:p>
        </p:txBody>
      </p:sp>
      <p:sp>
        <p:nvSpPr>
          <p:cNvPr id="12" name="Text 6"/>
          <p:cNvSpPr/>
          <p:nvPr/>
        </p:nvSpPr>
        <p:spPr>
          <a:xfrm>
            <a:off x="9937194" y="5252085"/>
            <a:ext cx="3908107" cy="717709"/>
          </a:xfrm>
          <a:prstGeom prst="rect">
            <a:avLst/>
          </a:prstGeom>
          <a:noFill/>
          <a:ln/>
        </p:spPr>
        <p:txBody>
          <a:bodyPr wrap="square" lIns="0" tIns="0" rIns="0" bIns="0" rtlCol="0" anchor="t"/>
          <a:lstStyle/>
          <a:p>
            <a:pPr marL="0" indent="0" algn="l">
              <a:lnSpc>
                <a:spcPts val="2800"/>
              </a:lnSpc>
              <a:buNone/>
            </a:pPr>
            <a:r>
              <a:rPr lang="en-US" sz="1750" dirty="0">
                <a:solidFill>
                  <a:srgbClr val="2C2821"/>
                </a:solidFill>
                <a:latin typeface="Lora" pitchFamily="34" charset="0"/>
                <a:ea typeface="Lora" pitchFamily="34" charset="-122"/>
                <a:cs typeface="Lora" pitchFamily="34" charset="-120"/>
              </a:rPr>
              <a:t>Installation and maintenance packages for a premium experience.</a:t>
            </a:r>
            <a:endParaRPr lang="en-US" sz="1750" dirty="0"/>
          </a:p>
        </p:txBody>
      </p:sp>
      <p:pic>
        <p:nvPicPr>
          <p:cNvPr id="13" name="Image 4" descr="preencoded.png"/>
          <p:cNvPicPr>
            <a:picLocks noChangeAspect="1"/>
          </p:cNvPicPr>
          <p:nvPr/>
        </p:nvPicPr>
        <p:blipFill>
          <a:blip r:embed="rId7"/>
          <a:stretch>
            <a:fillRect/>
          </a:stretch>
        </p:blipFill>
        <p:spPr>
          <a:xfrm>
            <a:off x="5029676" y="1766411"/>
            <a:ext cx="4571048" cy="4571048"/>
          </a:xfrm>
          <a:prstGeom prst="rect">
            <a:avLst/>
          </a:prstGeom>
        </p:spPr>
      </p:pic>
      <p:pic>
        <p:nvPicPr>
          <p:cNvPr id="14" name="Image 5" descr="preencoded.png"/>
          <p:cNvPicPr>
            <a:picLocks noChangeAspect="1"/>
          </p:cNvPicPr>
          <p:nvPr/>
        </p:nvPicPr>
        <p:blipFill>
          <a:blip r:embed="rId8"/>
          <a:stretch>
            <a:fillRect/>
          </a:stretch>
        </p:blipFill>
        <p:spPr>
          <a:xfrm>
            <a:off x="8067199" y="5151001"/>
            <a:ext cx="335637" cy="419576"/>
          </a:xfrm>
          <a:prstGeom prst="rect">
            <a:avLst/>
          </a:prstGeom>
        </p:spPr>
      </p:pic>
      <p:sp>
        <p:nvSpPr>
          <p:cNvPr id="15" name="Text 7"/>
          <p:cNvSpPr/>
          <p:nvPr/>
        </p:nvSpPr>
        <p:spPr>
          <a:xfrm>
            <a:off x="1889046" y="4767143"/>
            <a:ext cx="2804160" cy="350401"/>
          </a:xfrm>
          <a:prstGeom prst="rect">
            <a:avLst/>
          </a:prstGeom>
          <a:noFill/>
          <a:ln/>
        </p:spPr>
        <p:txBody>
          <a:bodyPr wrap="none" lIns="0" tIns="0" rIns="0" bIns="0" rtlCol="0" anchor="t"/>
          <a:lstStyle/>
          <a:p>
            <a:pPr marL="0" indent="0" algn="r">
              <a:lnSpc>
                <a:spcPts val="2750"/>
              </a:lnSpc>
              <a:buNone/>
            </a:pPr>
            <a:r>
              <a:rPr lang="en-US" sz="2200" dirty="0">
                <a:solidFill>
                  <a:srgbClr val="2C2821"/>
                </a:solidFill>
                <a:latin typeface="Alice" pitchFamily="34" charset="0"/>
                <a:ea typeface="Alice" pitchFamily="34" charset="-122"/>
                <a:cs typeface="Alice" pitchFamily="34" charset="-120"/>
              </a:rPr>
              <a:t>App</a:t>
            </a:r>
            <a:endParaRPr lang="en-US" sz="2200" dirty="0"/>
          </a:p>
        </p:txBody>
      </p:sp>
      <p:sp>
        <p:nvSpPr>
          <p:cNvPr id="16" name="Text 8"/>
          <p:cNvSpPr/>
          <p:nvPr/>
        </p:nvSpPr>
        <p:spPr>
          <a:xfrm>
            <a:off x="785098" y="5252085"/>
            <a:ext cx="3908107" cy="717709"/>
          </a:xfrm>
          <a:prstGeom prst="rect">
            <a:avLst/>
          </a:prstGeom>
          <a:noFill/>
          <a:ln/>
        </p:spPr>
        <p:txBody>
          <a:bodyPr wrap="square" lIns="0" tIns="0" rIns="0" bIns="0" rtlCol="0" anchor="t"/>
          <a:lstStyle/>
          <a:p>
            <a:pPr marL="0" indent="0" algn="r">
              <a:lnSpc>
                <a:spcPts val="2800"/>
              </a:lnSpc>
              <a:buNone/>
            </a:pPr>
            <a:r>
              <a:rPr lang="en-US" sz="1750" dirty="0">
                <a:solidFill>
                  <a:srgbClr val="2C2821"/>
                </a:solidFill>
                <a:latin typeface="Lora" pitchFamily="34" charset="0"/>
                <a:ea typeface="Lora" pitchFamily="34" charset="-122"/>
                <a:cs typeface="Lora" pitchFamily="34" charset="-120"/>
              </a:rPr>
              <a:t>Premium features via in-app purchases.</a:t>
            </a:r>
            <a:endParaRPr lang="en-US" sz="1750" dirty="0"/>
          </a:p>
        </p:txBody>
      </p:sp>
      <p:pic>
        <p:nvPicPr>
          <p:cNvPr id="17" name="Image 6" descr="preencoded.png"/>
          <p:cNvPicPr>
            <a:picLocks noChangeAspect="1"/>
          </p:cNvPicPr>
          <p:nvPr/>
        </p:nvPicPr>
        <p:blipFill>
          <a:blip r:embed="rId9"/>
          <a:stretch>
            <a:fillRect/>
          </a:stretch>
        </p:blipFill>
        <p:spPr>
          <a:xfrm>
            <a:off x="5029676" y="1766411"/>
            <a:ext cx="4571048" cy="4571048"/>
          </a:xfrm>
          <a:prstGeom prst="rect">
            <a:avLst/>
          </a:prstGeom>
        </p:spPr>
      </p:pic>
      <p:pic>
        <p:nvPicPr>
          <p:cNvPr id="18" name="Image 7" descr="preencoded.png"/>
          <p:cNvPicPr>
            <a:picLocks noChangeAspect="1"/>
          </p:cNvPicPr>
          <p:nvPr/>
        </p:nvPicPr>
        <p:blipFill>
          <a:blip r:embed="rId10"/>
          <a:stretch>
            <a:fillRect/>
          </a:stretch>
        </p:blipFill>
        <p:spPr>
          <a:xfrm>
            <a:off x="5838349" y="4762024"/>
            <a:ext cx="335637" cy="419576"/>
          </a:xfrm>
          <a:prstGeom prst="rect">
            <a:avLst/>
          </a:prstGeom>
        </p:spPr>
      </p:pic>
      <p:sp>
        <p:nvSpPr>
          <p:cNvPr id="19" name="Text 9"/>
          <p:cNvSpPr/>
          <p:nvPr/>
        </p:nvSpPr>
        <p:spPr>
          <a:xfrm>
            <a:off x="785098" y="6589752"/>
            <a:ext cx="13060204" cy="1076563"/>
          </a:xfrm>
          <a:prstGeom prst="rect">
            <a:avLst/>
          </a:prstGeom>
          <a:noFill/>
          <a:ln/>
        </p:spPr>
        <p:txBody>
          <a:bodyPr wrap="square" lIns="0" tIns="0" rIns="0" bIns="0" rtlCol="0" anchor="t"/>
          <a:lstStyle/>
          <a:p>
            <a:pPr marL="0" indent="0" algn="l">
              <a:lnSpc>
                <a:spcPts val="2800"/>
              </a:lnSpc>
              <a:buNone/>
            </a:pPr>
            <a:r>
              <a:rPr lang="en-US" sz="1750" dirty="0">
                <a:solidFill>
                  <a:srgbClr val="2C2821"/>
                </a:solidFill>
                <a:latin typeface="Lora" pitchFamily="34" charset="0"/>
                <a:ea typeface="Lora" pitchFamily="34" charset="-122"/>
                <a:cs typeface="Lora" pitchFamily="34" charset="-120"/>
              </a:rPr>
              <a:t>Our revenue model is based on a combination of direct sales, subscription services, and premium support offerings. Our pricing strategy is competitive, with tiered options to cater to a wide range of customers. Our scaling plans include expanding our product line, establishing strategic partnerships with retailers, and entering new geographic markets.</a:t>
            </a:r>
            <a:endParaRPr lang="en-US" sz="17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name="Slide 6">
    <p:spTree>
      <p:nvGrpSpPr>
        <p:cNvPr id="1" name=""/>
        <p:cNvGrpSpPr/>
        <p:nvPr/>
      </p:nvGrpSpPr>
      <p:grpSpPr>
        <a:xfrm>
          <a:off x="0" y="0"/>
          <a:ext cx="0" cy="0"/>
          <a:chOff x="0" y="0"/>
          <a:chExt cx="0" cy="0"/>
        </a:xfrm>
      </p:grpSpPr>
      <p:sp>
        <p:nvSpPr>
          <p:cNvPr id="2" name="Text 0"/>
          <p:cNvSpPr/>
          <p:nvPr/>
        </p:nvSpPr>
        <p:spPr>
          <a:xfrm>
            <a:off x="793790" y="838319"/>
            <a:ext cx="9938028" cy="708779"/>
          </a:xfrm>
          <a:prstGeom prst="rect">
            <a:avLst/>
          </a:prstGeom>
          <a:noFill/>
          <a:ln/>
        </p:spPr>
        <p:txBody>
          <a:bodyPr wrap="non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Product Demo: See HydroPod in Action</a:t>
            </a:r>
            <a:endParaRPr lang="en-US" sz="4450" dirty="0"/>
          </a:p>
        </p:txBody>
      </p:sp>
      <p:pic>
        <p:nvPicPr>
          <p:cNvPr id="3" name="Image 0" descr="preencoded.png"/>
          <p:cNvPicPr>
            <a:picLocks noChangeAspect="1"/>
          </p:cNvPicPr>
          <p:nvPr/>
        </p:nvPicPr>
        <p:blipFill>
          <a:blip r:embed="rId3"/>
          <a:stretch>
            <a:fillRect/>
          </a:stretch>
        </p:blipFill>
        <p:spPr>
          <a:xfrm>
            <a:off x="793790" y="2000726"/>
            <a:ext cx="4120753" cy="2546747"/>
          </a:xfrm>
          <a:prstGeom prst="rect">
            <a:avLst/>
          </a:prstGeom>
        </p:spPr>
      </p:pic>
      <p:sp>
        <p:nvSpPr>
          <p:cNvPr id="4" name="Text 1"/>
          <p:cNvSpPr/>
          <p:nvPr/>
        </p:nvSpPr>
        <p:spPr>
          <a:xfrm>
            <a:off x="793790" y="483096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Automated Growing</a:t>
            </a:r>
            <a:endParaRPr lang="en-US" sz="2200" dirty="0"/>
          </a:p>
        </p:txBody>
      </p:sp>
      <p:sp>
        <p:nvSpPr>
          <p:cNvPr id="5" name="Text 2"/>
          <p:cNvSpPr/>
          <p:nvPr/>
        </p:nvSpPr>
        <p:spPr>
          <a:xfrm>
            <a:off x="793790" y="5321379"/>
            <a:ext cx="4120753"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Sensors track nutrients, pH, humidity, and water level. The app gives you total control.</a:t>
            </a:r>
            <a:endParaRPr lang="en-US" sz="1750" dirty="0"/>
          </a:p>
        </p:txBody>
      </p:sp>
      <p:pic>
        <p:nvPicPr>
          <p:cNvPr id="6" name="Image 1" descr="preencoded.png"/>
          <p:cNvPicPr>
            <a:picLocks noChangeAspect="1"/>
          </p:cNvPicPr>
          <p:nvPr/>
        </p:nvPicPr>
        <p:blipFill>
          <a:blip r:embed="rId4"/>
          <a:stretch>
            <a:fillRect/>
          </a:stretch>
        </p:blipFill>
        <p:spPr>
          <a:xfrm>
            <a:off x="5254704" y="2000726"/>
            <a:ext cx="4120872" cy="2546866"/>
          </a:xfrm>
          <a:prstGeom prst="rect">
            <a:avLst/>
          </a:prstGeom>
        </p:spPr>
      </p:pic>
      <p:sp>
        <p:nvSpPr>
          <p:cNvPr id="7" name="Text 3"/>
          <p:cNvSpPr/>
          <p:nvPr/>
        </p:nvSpPr>
        <p:spPr>
          <a:xfrm>
            <a:off x="5254704" y="483108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Home Agriculture</a:t>
            </a:r>
            <a:endParaRPr lang="en-US" sz="2200" dirty="0"/>
          </a:p>
        </p:txBody>
      </p:sp>
      <p:sp>
        <p:nvSpPr>
          <p:cNvPr id="8" name="Text 4"/>
          <p:cNvSpPr/>
          <p:nvPr/>
        </p:nvSpPr>
        <p:spPr>
          <a:xfrm>
            <a:off x="5254704" y="5321498"/>
            <a:ext cx="4120872"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The system is easy to set up and maintain, making it perfect for beginners.</a:t>
            </a:r>
            <a:endParaRPr lang="en-US" sz="1750" dirty="0"/>
          </a:p>
        </p:txBody>
      </p:sp>
      <p:pic>
        <p:nvPicPr>
          <p:cNvPr id="9" name="Image 2" descr="preencoded.png"/>
          <p:cNvPicPr>
            <a:picLocks noChangeAspect="1"/>
          </p:cNvPicPr>
          <p:nvPr/>
        </p:nvPicPr>
        <p:blipFill>
          <a:blip r:embed="rId5"/>
          <a:stretch>
            <a:fillRect/>
          </a:stretch>
        </p:blipFill>
        <p:spPr>
          <a:xfrm>
            <a:off x="9715738" y="2000726"/>
            <a:ext cx="4120753" cy="2546747"/>
          </a:xfrm>
          <a:prstGeom prst="rect">
            <a:avLst/>
          </a:prstGeom>
        </p:spPr>
      </p:pic>
      <p:sp>
        <p:nvSpPr>
          <p:cNvPr id="10" name="Text 5"/>
          <p:cNvSpPr/>
          <p:nvPr/>
        </p:nvSpPr>
        <p:spPr>
          <a:xfrm>
            <a:off x="9715738" y="483096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2821"/>
                </a:solidFill>
                <a:latin typeface="Alice" pitchFamily="34" charset="0"/>
                <a:ea typeface="Alice" pitchFamily="34" charset="-122"/>
                <a:cs typeface="Alice" pitchFamily="34" charset="-120"/>
              </a:rPr>
              <a:t>Mobile Control</a:t>
            </a:r>
            <a:endParaRPr lang="en-US" sz="2200" dirty="0"/>
          </a:p>
        </p:txBody>
      </p:sp>
      <p:sp>
        <p:nvSpPr>
          <p:cNvPr id="11" name="Text 6"/>
          <p:cNvSpPr/>
          <p:nvPr/>
        </p:nvSpPr>
        <p:spPr>
          <a:xfrm>
            <a:off x="9715738" y="5321379"/>
            <a:ext cx="4120753"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Real-time monitoring and adjustments ensure optimal plant health and growth.</a:t>
            </a:r>
            <a:endParaRPr lang="en-US" sz="1750" dirty="0"/>
          </a:p>
        </p:txBody>
      </p:sp>
      <p:sp>
        <p:nvSpPr>
          <p:cNvPr id="12" name="Text 7"/>
          <p:cNvSpPr/>
          <p:nvPr/>
        </p:nvSpPr>
        <p:spPr>
          <a:xfrm>
            <a:off x="793790" y="6665357"/>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Don't take our word for it. "HydroPod has transformed my kitchen into a thriving garden. I'm amazed at how easy it is to grow my own organic vegetables," says Sarah J, HydroPod user.</a:t>
            </a:r>
            <a:endParaRPr lang="en-US" sz="17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name="Slide 7">
    <p:spTree>
      <p:nvGrpSpPr>
        <p:cNvPr id="1" name=""/>
        <p:cNvGrpSpPr/>
        <p:nvPr/>
      </p:nvGrpSpPr>
      <p:grpSpPr>
        <a:xfrm>
          <a:off x="0" y="0"/>
          <a:ext cx="0" cy="0"/>
          <a:chOff x="0" y="0"/>
          <a:chExt cx="0" cy="0"/>
        </a:xfrm>
      </p:grpSpPr>
      <p:sp>
        <p:nvSpPr>
          <p:cNvPr id="2" name="Text 0"/>
          <p:cNvSpPr/>
          <p:nvPr/>
        </p:nvSpPr>
        <p:spPr>
          <a:xfrm>
            <a:off x="793790" y="1680924"/>
            <a:ext cx="7682508" cy="708779"/>
          </a:xfrm>
          <a:prstGeom prst="rect">
            <a:avLst/>
          </a:prstGeom>
          <a:noFill/>
          <a:ln/>
        </p:spPr>
        <p:txBody>
          <a:bodyPr wrap="non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Traction: Growing Momentum</a:t>
            </a:r>
            <a:endParaRPr lang="en-US" sz="4450" dirty="0"/>
          </a:p>
        </p:txBody>
      </p:sp>
      <p:sp>
        <p:nvSpPr>
          <p:cNvPr id="3" name="Text 1"/>
          <p:cNvSpPr/>
          <p:nvPr/>
        </p:nvSpPr>
        <p:spPr>
          <a:xfrm>
            <a:off x="793790" y="2956679"/>
            <a:ext cx="4120753" cy="748427"/>
          </a:xfrm>
          <a:prstGeom prst="rect">
            <a:avLst/>
          </a:prstGeom>
          <a:noFill/>
          <a:ln/>
        </p:spPr>
        <p:txBody>
          <a:bodyPr wrap="none" lIns="0" tIns="0" rIns="0" bIns="0" rtlCol="0" anchor="t"/>
          <a:lstStyle/>
          <a:p>
            <a:pPr marL="0" indent="0" algn="ctr">
              <a:lnSpc>
                <a:spcPts val="5850"/>
              </a:lnSpc>
              <a:buNone/>
            </a:pPr>
            <a:r>
              <a:rPr lang="en-US" sz="5850" dirty="0">
                <a:solidFill>
                  <a:srgbClr val="2C2821"/>
                </a:solidFill>
                <a:latin typeface="Alice" pitchFamily="34" charset="0"/>
                <a:ea typeface="Alice" pitchFamily="34" charset="-122"/>
                <a:cs typeface="Alice" pitchFamily="34" charset="-120"/>
              </a:rPr>
              <a:t>500+</a:t>
            </a:r>
            <a:endParaRPr lang="en-US" sz="5850" dirty="0"/>
          </a:p>
        </p:txBody>
      </p:sp>
      <p:sp>
        <p:nvSpPr>
          <p:cNvPr id="4" name="Text 2"/>
          <p:cNvSpPr/>
          <p:nvPr/>
        </p:nvSpPr>
        <p:spPr>
          <a:xfrm>
            <a:off x="1436489" y="3988475"/>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2C2821"/>
                </a:solidFill>
                <a:latin typeface="Alice" pitchFamily="34" charset="0"/>
                <a:ea typeface="Alice" pitchFamily="34" charset="-122"/>
                <a:cs typeface="Alice" pitchFamily="34" charset="-120"/>
              </a:rPr>
              <a:t>Happy Customers</a:t>
            </a:r>
            <a:endParaRPr lang="en-US" sz="2200" dirty="0"/>
          </a:p>
        </p:txBody>
      </p:sp>
      <p:sp>
        <p:nvSpPr>
          <p:cNvPr id="5" name="Text 3"/>
          <p:cNvSpPr/>
          <p:nvPr/>
        </p:nvSpPr>
        <p:spPr>
          <a:xfrm>
            <a:off x="793790" y="4478893"/>
            <a:ext cx="4120753" cy="725805"/>
          </a:xfrm>
          <a:prstGeom prst="rect">
            <a:avLst/>
          </a:prstGeom>
          <a:noFill/>
          <a:ln/>
        </p:spPr>
        <p:txBody>
          <a:bodyPr wrap="square" lIns="0" tIns="0" rIns="0" bIns="0" rtlCol="0" anchor="t"/>
          <a:lstStyle/>
          <a:p>
            <a:pPr marL="0" indent="0" algn="ctr">
              <a:lnSpc>
                <a:spcPts val="2850"/>
              </a:lnSpc>
              <a:buNone/>
            </a:pPr>
            <a:r>
              <a:rPr lang="en-US" sz="1750" dirty="0">
                <a:solidFill>
                  <a:srgbClr val="2C2821"/>
                </a:solidFill>
                <a:latin typeface="Lora" pitchFamily="34" charset="0"/>
                <a:ea typeface="Lora" pitchFamily="34" charset="-122"/>
                <a:cs typeface="Lora" pitchFamily="34" charset="-120"/>
              </a:rPr>
              <a:t>Proven product market fit with positive customer feedback.</a:t>
            </a:r>
            <a:endParaRPr lang="en-US" sz="1750" dirty="0"/>
          </a:p>
        </p:txBody>
      </p:sp>
      <p:sp>
        <p:nvSpPr>
          <p:cNvPr id="6" name="Text 4"/>
          <p:cNvSpPr/>
          <p:nvPr/>
        </p:nvSpPr>
        <p:spPr>
          <a:xfrm>
            <a:off x="5254704" y="2956679"/>
            <a:ext cx="4120872" cy="748427"/>
          </a:xfrm>
          <a:prstGeom prst="rect">
            <a:avLst/>
          </a:prstGeom>
          <a:noFill/>
          <a:ln/>
        </p:spPr>
        <p:txBody>
          <a:bodyPr wrap="none" lIns="0" tIns="0" rIns="0" bIns="0" rtlCol="0" anchor="t"/>
          <a:lstStyle/>
          <a:p>
            <a:pPr marL="0" indent="0" algn="ctr">
              <a:lnSpc>
                <a:spcPts val="5850"/>
              </a:lnSpc>
              <a:buNone/>
            </a:pPr>
            <a:r>
              <a:rPr lang="en-US" sz="5850" dirty="0">
                <a:solidFill>
                  <a:srgbClr val="2C2821"/>
                </a:solidFill>
                <a:latin typeface="Alice" pitchFamily="34" charset="0"/>
                <a:ea typeface="Alice" pitchFamily="34" charset="-122"/>
                <a:cs typeface="Alice" pitchFamily="34" charset="-120"/>
              </a:rPr>
              <a:t>20%</a:t>
            </a:r>
            <a:endParaRPr lang="en-US" sz="5850" dirty="0"/>
          </a:p>
        </p:txBody>
      </p:sp>
      <p:sp>
        <p:nvSpPr>
          <p:cNvPr id="7" name="Text 5"/>
          <p:cNvSpPr/>
          <p:nvPr/>
        </p:nvSpPr>
        <p:spPr>
          <a:xfrm>
            <a:off x="5897523" y="3988475"/>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2C2821"/>
                </a:solidFill>
                <a:latin typeface="Alice" pitchFamily="34" charset="0"/>
                <a:ea typeface="Alice" pitchFamily="34" charset="-122"/>
                <a:cs typeface="Alice" pitchFamily="34" charset="-120"/>
              </a:rPr>
              <a:t>Month Growth</a:t>
            </a:r>
            <a:endParaRPr lang="en-US" sz="2200" dirty="0"/>
          </a:p>
        </p:txBody>
      </p:sp>
      <p:sp>
        <p:nvSpPr>
          <p:cNvPr id="8" name="Text 6"/>
          <p:cNvSpPr/>
          <p:nvPr/>
        </p:nvSpPr>
        <p:spPr>
          <a:xfrm>
            <a:off x="5254704" y="4478893"/>
            <a:ext cx="4120872" cy="725805"/>
          </a:xfrm>
          <a:prstGeom prst="rect">
            <a:avLst/>
          </a:prstGeom>
          <a:noFill/>
          <a:ln/>
        </p:spPr>
        <p:txBody>
          <a:bodyPr wrap="square" lIns="0" tIns="0" rIns="0" bIns="0" rtlCol="0" anchor="t"/>
          <a:lstStyle/>
          <a:p>
            <a:pPr marL="0" indent="0" algn="ctr">
              <a:lnSpc>
                <a:spcPts val="2850"/>
              </a:lnSpc>
              <a:buNone/>
            </a:pPr>
            <a:r>
              <a:rPr lang="en-US" sz="1750" dirty="0">
                <a:solidFill>
                  <a:srgbClr val="2C2821"/>
                </a:solidFill>
                <a:latin typeface="Lora" pitchFamily="34" charset="0"/>
                <a:ea typeface="Lora" pitchFamily="34" charset="-122"/>
                <a:cs typeface="Lora" pitchFamily="34" charset="-120"/>
              </a:rPr>
              <a:t>Rapidly growing user base with increasing demand.</a:t>
            </a:r>
            <a:endParaRPr lang="en-US" sz="1750" dirty="0"/>
          </a:p>
        </p:txBody>
      </p:sp>
      <p:sp>
        <p:nvSpPr>
          <p:cNvPr id="9" name="Text 7"/>
          <p:cNvSpPr/>
          <p:nvPr/>
        </p:nvSpPr>
        <p:spPr>
          <a:xfrm>
            <a:off x="9715738" y="2956679"/>
            <a:ext cx="4120753" cy="748427"/>
          </a:xfrm>
          <a:prstGeom prst="rect">
            <a:avLst/>
          </a:prstGeom>
          <a:noFill/>
          <a:ln/>
        </p:spPr>
        <p:txBody>
          <a:bodyPr wrap="none" lIns="0" tIns="0" rIns="0" bIns="0" rtlCol="0" anchor="t"/>
          <a:lstStyle/>
          <a:p>
            <a:pPr marL="0" indent="0" algn="ctr">
              <a:lnSpc>
                <a:spcPts val="5850"/>
              </a:lnSpc>
              <a:buNone/>
            </a:pPr>
            <a:r>
              <a:rPr lang="en-US" sz="5850" dirty="0">
                <a:solidFill>
                  <a:srgbClr val="2C2821"/>
                </a:solidFill>
                <a:latin typeface="Alice" pitchFamily="34" charset="0"/>
                <a:ea typeface="Alice" pitchFamily="34" charset="-122"/>
                <a:cs typeface="Alice" pitchFamily="34" charset="-120"/>
              </a:rPr>
              <a:t>4.8/5</a:t>
            </a:r>
            <a:endParaRPr lang="en-US" sz="5850" dirty="0"/>
          </a:p>
        </p:txBody>
      </p:sp>
      <p:sp>
        <p:nvSpPr>
          <p:cNvPr id="10" name="Text 8"/>
          <p:cNvSpPr/>
          <p:nvPr/>
        </p:nvSpPr>
        <p:spPr>
          <a:xfrm>
            <a:off x="10358438" y="3988475"/>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2C2821"/>
                </a:solidFill>
                <a:latin typeface="Alice" pitchFamily="34" charset="0"/>
                <a:ea typeface="Alice" pitchFamily="34" charset="-122"/>
                <a:cs typeface="Alice" pitchFamily="34" charset="-120"/>
              </a:rPr>
              <a:t>User Ratings</a:t>
            </a:r>
            <a:endParaRPr lang="en-US" sz="2200" dirty="0"/>
          </a:p>
        </p:txBody>
      </p:sp>
      <p:sp>
        <p:nvSpPr>
          <p:cNvPr id="11" name="Text 9"/>
          <p:cNvSpPr/>
          <p:nvPr/>
        </p:nvSpPr>
        <p:spPr>
          <a:xfrm>
            <a:off x="9715738" y="4478893"/>
            <a:ext cx="4120753" cy="725805"/>
          </a:xfrm>
          <a:prstGeom prst="rect">
            <a:avLst/>
          </a:prstGeom>
          <a:noFill/>
          <a:ln/>
        </p:spPr>
        <p:txBody>
          <a:bodyPr wrap="square" lIns="0" tIns="0" rIns="0" bIns="0" rtlCol="0" anchor="t"/>
          <a:lstStyle/>
          <a:p>
            <a:pPr marL="0" indent="0" algn="ctr">
              <a:lnSpc>
                <a:spcPts val="2850"/>
              </a:lnSpc>
              <a:buNone/>
            </a:pPr>
            <a:r>
              <a:rPr lang="en-US" sz="1750" dirty="0">
                <a:solidFill>
                  <a:srgbClr val="2C2821"/>
                </a:solidFill>
                <a:latin typeface="Lora" pitchFamily="34" charset="0"/>
                <a:ea typeface="Lora" pitchFamily="34" charset="-122"/>
                <a:cs typeface="Lora" pitchFamily="34" charset="-120"/>
              </a:rPr>
              <a:t>High satisfaction rate on major review platforms.</a:t>
            </a:r>
            <a:endParaRPr lang="en-US" sz="1750" dirty="0"/>
          </a:p>
        </p:txBody>
      </p:sp>
      <p:sp>
        <p:nvSpPr>
          <p:cNvPr id="12" name="Text 10"/>
          <p:cNvSpPr/>
          <p:nvPr/>
        </p:nvSpPr>
        <p:spPr>
          <a:xfrm>
            <a:off x="793790" y="5459849"/>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Our early achievements demonstrate the strong potential of HydroPod. User feedback highlights the ease of use, convenience, and satisfaction in growing their own fresh produce. These positive reviews, combined with our impressive growth metrics, solidify our confidence in HydroPod's long-term success.</a:t>
            </a:r>
            <a:endParaRPr lang="en-US" sz="17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name="Slide 8">
    <p:spTree>
      <p:nvGrpSpPr>
        <p:cNvPr id="1" name=""/>
        <p:cNvGrpSpPr/>
        <p:nvPr/>
      </p:nvGrpSpPr>
      <p:grpSpPr>
        <a:xfrm>
          <a:off x="0" y="0"/>
          <a:ext cx="0" cy="0"/>
          <a:chOff x="0" y="0"/>
          <a:chExt cx="0" cy="0"/>
        </a:xfrm>
      </p:grpSpPr>
      <p:sp>
        <p:nvSpPr>
          <p:cNvPr id="2" name="Text 0"/>
          <p:cNvSpPr/>
          <p:nvPr/>
        </p:nvSpPr>
        <p:spPr>
          <a:xfrm>
            <a:off x="793790" y="736163"/>
            <a:ext cx="7180421" cy="602456"/>
          </a:xfrm>
          <a:prstGeom prst="rect">
            <a:avLst/>
          </a:prstGeom>
          <a:noFill/>
          <a:ln/>
        </p:spPr>
        <p:txBody>
          <a:bodyPr wrap="none" lIns="0" tIns="0" rIns="0" bIns="0" rtlCol="0" anchor="t"/>
          <a:lstStyle/>
          <a:p>
            <a:pPr marL="0" indent="0" algn="l">
              <a:lnSpc>
                <a:spcPts val="4700"/>
              </a:lnSpc>
              <a:buNone/>
            </a:pPr>
            <a:r>
              <a:rPr lang="en-US" sz="3750" dirty="0">
                <a:solidFill>
                  <a:srgbClr val="233E32"/>
                </a:solidFill>
                <a:latin typeface="Alice" pitchFamily="34" charset="0"/>
                <a:ea typeface="Alice" pitchFamily="34" charset="-122"/>
                <a:cs typeface="Alice" pitchFamily="34" charset="-120"/>
              </a:rPr>
              <a:t>Market Strategy: Seeding Success</a:t>
            </a:r>
            <a:endParaRPr lang="en-US" sz="3750" dirty="0"/>
          </a:p>
        </p:txBody>
      </p:sp>
      <p:pic>
        <p:nvPicPr>
          <p:cNvPr id="3" name="Image 0" descr="preencoded.png"/>
          <p:cNvPicPr>
            <a:picLocks noChangeAspect="1"/>
          </p:cNvPicPr>
          <p:nvPr/>
        </p:nvPicPr>
        <p:blipFill>
          <a:blip r:embed="rId3"/>
          <a:stretch>
            <a:fillRect/>
          </a:stretch>
        </p:blipFill>
        <p:spPr>
          <a:xfrm>
            <a:off x="793790" y="1724144"/>
            <a:ext cx="963930" cy="1156811"/>
          </a:xfrm>
          <a:prstGeom prst="rect">
            <a:avLst/>
          </a:prstGeom>
        </p:spPr>
      </p:pic>
      <p:sp>
        <p:nvSpPr>
          <p:cNvPr id="4" name="Text 1"/>
          <p:cNvSpPr/>
          <p:nvPr/>
        </p:nvSpPr>
        <p:spPr>
          <a:xfrm>
            <a:off x="2046922" y="1916906"/>
            <a:ext cx="2409944" cy="301228"/>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cs typeface="Alice" pitchFamily="34" charset="-120"/>
              </a:rPr>
              <a:t>Digital Marketing</a:t>
            </a:r>
            <a:endParaRPr lang="en-US" sz="1850" dirty="0"/>
          </a:p>
        </p:txBody>
      </p:sp>
      <p:sp>
        <p:nvSpPr>
          <p:cNvPr id="5" name="Text 2"/>
          <p:cNvSpPr/>
          <p:nvPr/>
        </p:nvSpPr>
        <p:spPr>
          <a:xfrm>
            <a:off x="2046922" y="2333744"/>
            <a:ext cx="11789688" cy="308372"/>
          </a:xfrm>
          <a:prstGeom prst="rect">
            <a:avLst/>
          </a:prstGeom>
          <a:noFill/>
          <a:ln/>
        </p:spPr>
        <p:txBody>
          <a:bodyPr wrap="none" lIns="0" tIns="0" rIns="0" bIns="0" rtlCol="0" anchor="t"/>
          <a:lstStyle/>
          <a:p>
            <a:pPr marL="0" indent="0" algn="l">
              <a:lnSpc>
                <a:spcPts val="2400"/>
              </a:lnSpc>
              <a:buNone/>
            </a:pPr>
            <a:r>
              <a:rPr lang="en-US" sz="1500" dirty="0">
                <a:solidFill>
                  <a:srgbClr val="2C2821"/>
                </a:solidFill>
                <a:latin typeface="Lora" pitchFamily="34" charset="0"/>
                <a:ea typeface="Lora" pitchFamily="34" charset="-122"/>
                <a:cs typeface="Lora" pitchFamily="34" charset="-120"/>
              </a:rPr>
              <a:t>Targeted online campaigns to reach health-conscious consumers.</a:t>
            </a:r>
            <a:endParaRPr lang="en-US" sz="1500" dirty="0"/>
          </a:p>
        </p:txBody>
      </p:sp>
      <p:pic>
        <p:nvPicPr>
          <p:cNvPr id="6" name="Image 1" descr="preencoded.png"/>
          <p:cNvPicPr>
            <a:picLocks noChangeAspect="1"/>
          </p:cNvPicPr>
          <p:nvPr/>
        </p:nvPicPr>
        <p:blipFill>
          <a:blip r:embed="rId4"/>
          <a:stretch>
            <a:fillRect/>
          </a:stretch>
        </p:blipFill>
        <p:spPr>
          <a:xfrm>
            <a:off x="793790" y="2880955"/>
            <a:ext cx="963930" cy="1156811"/>
          </a:xfrm>
          <a:prstGeom prst="rect">
            <a:avLst/>
          </a:prstGeom>
        </p:spPr>
      </p:pic>
      <p:sp>
        <p:nvSpPr>
          <p:cNvPr id="7" name="Text 3"/>
          <p:cNvSpPr/>
          <p:nvPr/>
        </p:nvSpPr>
        <p:spPr>
          <a:xfrm>
            <a:off x="2046922" y="3073718"/>
            <a:ext cx="2409944" cy="301228"/>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cs typeface="Alice" pitchFamily="34" charset="-120"/>
              </a:rPr>
              <a:t>Retail Partnerships</a:t>
            </a:r>
            <a:endParaRPr lang="en-US" sz="1850" dirty="0"/>
          </a:p>
        </p:txBody>
      </p:sp>
      <p:sp>
        <p:nvSpPr>
          <p:cNvPr id="8" name="Text 4"/>
          <p:cNvSpPr/>
          <p:nvPr/>
        </p:nvSpPr>
        <p:spPr>
          <a:xfrm>
            <a:off x="2046922" y="3490555"/>
            <a:ext cx="11789688" cy="308372"/>
          </a:xfrm>
          <a:prstGeom prst="rect">
            <a:avLst/>
          </a:prstGeom>
          <a:noFill/>
          <a:ln/>
        </p:spPr>
        <p:txBody>
          <a:bodyPr wrap="none" lIns="0" tIns="0" rIns="0" bIns="0" rtlCol="0" anchor="t"/>
          <a:lstStyle/>
          <a:p>
            <a:pPr marL="0" indent="0" algn="l">
              <a:lnSpc>
                <a:spcPts val="2400"/>
              </a:lnSpc>
              <a:buNone/>
            </a:pPr>
            <a:r>
              <a:rPr lang="en-US" sz="1500" dirty="0">
                <a:solidFill>
                  <a:srgbClr val="2C2821"/>
                </a:solidFill>
                <a:latin typeface="Lora" pitchFamily="34" charset="0"/>
                <a:ea typeface="Lora" pitchFamily="34" charset="-122"/>
                <a:cs typeface="Lora" pitchFamily="34" charset="-120"/>
              </a:rPr>
              <a:t>Collaborations with home improvement stores and garden centers.</a:t>
            </a:r>
            <a:endParaRPr lang="en-US" sz="1500" dirty="0"/>
          </a:p>
        </p:txBody>
      </p:sp>
      <p:pic>
        <p:nvPicPr>
          <p:cNvPr id="9" name="Image 2" descr="preencoded.png"/>
          <p:cNvPicPr>
            <a:picLocks noChangeAspect="1"/>
          </p:cNvPicPr>
          <p:nvPr/>
        </p:nvPicPr>
        <p:blipFill>
          <a:blip r:embed="rId5"/>
          <a:stretch>
            <a:fillRect/>
          </a:stretch>
        </p:blipFill>
        <p:spPr>
          <a:xfrm>
            <a:off x="793790" y="4037767"/>
            <a:ext cx="963930" cy="1156811"/>
          </a:xfrm>
          <a:prstGeom prst="rect">
            <a:avLst/>
          </a:prstGeom>
        </p:spPr>
      </p:pic>
      <p:sp>
        <p:nvSpPr>
          <p:cNvPr id="10" name="Text 5"/>
          <p:cNvSpPr/>
          <p:nvPr/>
        </p:nvSpPr>
        <p:spPr>
          <a:xfrm>
            <a:off x="2046922" y="4230529"/>
            <a:ext cx="2409944" cy="301228"/>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cs typeface="Alice" pitchFamily="34" charset="-120"/>
              </a:rPr>
              <a:t>Influencer Marketing</a:t>
            </a:r>
            <a:endParaRPr lang="en-US" sz="1850" dirty="0"/>
          </a:p>
        </p:txBody>
      </p:sp>
      <p:sp>
        <p:nvSpPr>
          <p:cNvPr id="11" name="Text 6"/>
          <p:cNvSpPr/>
          <p:nvPr/>
        </p:nvSpPr>
        <p:spPr>
          <a:xfrm>
            <a:off x="2046922" y="4647367"/>
            <a:ext cx="11789688" cy="308372"/>
          </a:xfrm>
          <a:prstGeom prst="rect">
            <a:avLst/>
          </a:prstGeom>
          <a:noFill/>
          <a:ln/>
        </p:spPr>
        <p:txBody>
          <a:bodyPr wrap="none" lIns="0" tIns="0" rIns="0" bIns="0" rtlCol="0" anchor="t"/>
          <a:lstStyle/>
          <a:p>
            <a:pPr marL="0" indent="0" algn="l">
              <a:lnSpc>
                <a:spcPts val="2400"/>
              </a:lnSpc>
              <a:buNone/>
            </a:pPr>
            <a:r>
              <a:rPr lang="en-US" sz="1500" dirty="0">
                <a:solidFill>
                  <a:srgbClr val="2C2821"/>
                </a:solidFill>
                <a:latin typeface="Lora" pitchFamily="34" charset="0"/>
                <a:ea typeface="Lora" pitchFamily="34" charset="-122"/>
                <a:cs typeface="Lora" pitchFamily="34" charset="-120"/>
              </a:rPr>
              <a:t>Engaging with relevant influencers to promote HydroPod.</a:t>
            </a:r>
            <a:endParaRPr lang="en-US" sz="1500" dirty="0"/>
          </a:p>
        </p:txBody>
      </p:sp>
      <p:pic>
        <p:nvPicPr>
          <p:cNvPr id="12" name="Image 3" descr="preencoded.png"/>
          <p:cNvPicPr>
            <a:picLocks noChangeAspect="1"/>
          </p:cNvPicPr>
          <p:nvPr/>
        </p:nvPicPr>
        <p:blipFill>
          <a:blip r:embed="rId6"/>
          <a:stretch>
            <a:fillRect/>
          </a:stretch>
        </p:blipFill>
        <p:spPr>
          <a:xfrm>
            <a:off x="793790" y="5194578"/>
            <a:ext cx="963930" cy="1156811"/>
          </a:xfrm>
          <a:prstGeom prst="rect">
            <a:avLst/>
          </a:prstGeom>
        </p:spPr>
      </p:pic>
      <p:sp>
        <p:nvSpPr>
          <p:cNvPr id="13" name="Text 7"/>
          <p:cNvSpPr/>
          <p:nvPr/>
        </p:nvSpPr>
        <p:spPr>
          <a:xfrm>
            <a:off x="2046922" y="5387340"/>
            <a:ext cx="2697242" cy="301228"/>
          </a:xfrm>
          <a:prstGeom prst="rect">
            <a:avLst/>
          </a:prstGeom>
          <a:noFill/>
          <a:ln/>
        </p:spPr>
        <p:txBody>
          <a:bodyPr wrap="none" lIns="0" tIns="0" rIns="0" bIns="0" rtlCol="0" anchor="t"/>
          <a:lstStyle/>
          <a:p>
            <a:pPr marL="0" indent="0" algn="l">
              <a:lnSpc>
                <a:spcPts val="2350"/>
              </a:lnSpc>
              <a:buNone/>
            </a:pPr>
            <a:r>
              <a:rPr lang="en-US" sz="1850" dirty="0">
                <a:solidFill>
                  <a:srgbClr val="2C2821"/>
                </a:solidFill>
                <a:latin typeface="Alice" pitchFamily="34" charset="0"/>
                <a:ea typeface="Alice" pitchFamily="34" charset="-122"/>
                <a:cs typeface="Alice" pitchFamily="34" charset="-120"/>
              </a:rPr>
              <a:t>Community Engagement</a:t>
            </a:r>
            <a:endParaRPr lang="en-US" sz="1850" dirty="0"/>
          </a:p>
        </p:txBody>
      </p:sp>
      <p:sp>
        <p:nvSpPr>
          <p:cNvPr id="14" name="Text 8"/>
          <p:cNvSpPr/>
          <p:nvPr/>
        </p:nvSpPr>
        <p:spPr>
          <a:xfrm>
            <a:off x="2046922" y="5804178"/>
            <a:ext cx="11789688" cy="308372"/>
          </a:xfrm>
          <a:prstGeom prst="rect">
            <a:avLst/>
          </a:prstGeom>
          <a:noFill/>
          <a:ln/>
        </p:spPr>
        <p:txBody>
          <a:bodyPr wrap="none" lIns="0" tIns="0" rIns="0" bIns="0" rtlCol="0" anchor="t"/>
          <a:lstStyle/>
          <a:p>
            <a:pPr marL="0" indent="0" algn="l">
              <a:lnSpc>
                <a:spcPts val="2400"/>
              </a:lnSpc>
              <a:buNone/>
            </a:pPr>
            <a:r>
              <a:rPr lang="en-US" sz="1500" dirty="0">
                <a:solidFill>
                  <a:srgbClr val="2C2821"/>
                </a:solidFill>
                <a:latin typeface="Lora" pitchFamily="34" charset="0"/>
                <a:ea typeface="Lora" pitchFamily="34" charset="-122"/>
                <a:cs typeface="Lora" pitchFamily="34" charset="-120"/>
              </a:rPr>
              <a:t>Building a loyal community through workshops and online forums.</a:t>
            </a:r>
            <a:endParaRPr lang="en-US" sz="1500" dirty="0"/>
          </a:p>
        </p:txBody>
      </p:sp>
      <p:sp>
        <p:nvSpPr>
          <p:cNvPr id="15" name="Text 9"/>
          <p:cNvSpPr/>
          <p:nvPr/>
        </p:nvSpPr>
        <p:spPr>
          <a:xfrm>
            <a:off x="793790" y="6568202"/>
            <a:ext cx="13042821" cy="925116"/>
          </a:xfrm>
          <a:prstGeom prst="rect">
            <a:avLst/>
          </a:prstGeom>
          <a:noFill/>
          <a:ln/>
        </p:spPr>
        <p:txBody>
          <a:bodyPr wrap="square" lIns="0" tIns="0" rIns="0" bIns="0" rtlCol="0" anchor="t"/>
          <a:lstStyle/>
          <a:p>
            <a:pPr marL="0" indent="0" algn="l">
              <a:lnSpc>
                <a:spcPts val="2400"/>
              </a:lnSpc>
              <a:buNone/>
            </a:pPr>
            <a:r>
              <a:rPr lang="en-US" sz="1500" dirty="0">
                <a:solidFill>
                  <a:srgbClr val="2C2821"/>
                </a:solidFill>
                <a:latin typeface="Lora" pitchFamily="34" charset="0"/>
                <a:ea typeface="Lora" pitchFamily="34" charset="-122"/>
                <a:cs typeface="Lora" pitchFamily="34" charset="-120"/>
              </a:rPr>
              <a:t>Our go-to-market strategy combines digital marketing, retail partnerships, and community engagement to maximize brand awareness and drive sales. We have established key partnerships with local nurseries and sustainable living organizations, enhancing our reach and credibility. These collaborations will enable us to tap into established networks and accelerate market penetration.</a:t>
            </a:r>
            <a:endParaRPr lang="en-US" sz="15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name="Slide 9">
    <p:spTree>
      <p:nvGrpSpPr>
        <p:cNvPr id="1" name=""/>
        <p:cNvGrpSpPr/>
        <p:nvPr/>
      </p:nvGrpSpPr>
      <p:grpSpPr>
        <a:xfrm>
          <a:off x="0" y="0"/>
          <a:ext cx="0" cy="0"/>
          <a:chOff x="0" y="0"/>
          <a:chExt cx="0" cy="0"/>
        </a:xfrm>
      </p:grpSpPr>
      <p:sp>
        <p:nvSpPr>
          <p:cNvPr id="2" name="Text 0"/>
          <p:cNvSpPr/>
          <p:nvPr/>
        </p:nvSpPr>
        <p:spPr>
          <a:xfrm>
            <a:off x="793790" y="1586627"/>
            <a:ext cx="10615493" cy="708779"/>
          </a:xfrm>
          <a:prstGeom prst="rect">
            <a:avLst/>
          </a:prstGeom>
          <a:noFill/>
          <a:ln/>
        </p:spPr>
        <p:txBody>
          <a:bodyPr wrap="none" lIns="0" tIns="0" rIns="0" bIns="0" rtlCol="0" anchor="t"/>
          <a:lstStyle/>
          <a:p>
            <a:pPr marL="0" indent="0" algn="l">
              <a:lnSpc>
                <a:spcPts val="5550"/>
              </a:lnSpc>
              <a:buNone/>
            </a:pPr>
            <a:r>
              <a:rPr lang="en-US" sz="4450" dirty="0">
                <a:solidFill>
                  <a:srgbClr val="233E32"/>
                </a:solidFill>
                <a:latin typeface="Alice" pitchFamily="34" charset="0"/>
                <a:ea typeface="Alice" pitchFamily="34" charset="-122"/>
                <a:cs typeface="Alice" pitchFamily="34" charset="-120"/>
              </a:rPr>
              <a:t>Financial Projections: A Bountiful Harvest</a:t>
            </a:r>
            <a:endParaRPr lang="en-US" sz="4450" dirty="0"/>
          </a:p>
        </p:txBody>
      </p:sp>
      <p:pic>
        <p:nvPicPr>
          <p:cNvPr id="3" name="Image 0" descr="preencoded.png"/>
          <p:cNvPicPr>
            <a:picLocks noChangeAspect="1"/>
          </p:cNvPicPr>
          <p:nvPr/>
        </p:nvPicPr>
        <p:blipFill>
          <a:blip r:embed="rId3"/>
          <a:stretch>
            <a:fillRect/>
          </a:stretch>
        </p:blipFill>
        <p:spPr>
          <a:xfrm>
            <a:off x="793790" y="2890718"/>
            <a:ext cx="6244709" cy="3496985"/>
          </a:xfrm>
          <a:prstGeom prst="rect">
            <a:avLst/>
          </a:prstGeom>
        </p:spPr>
      </p:pic>
      <p:sp>
        <p:nvSpPr>
          <p:cNvPr id="4" name="Text 1"/>
          <p:cNvSpPr/>
          <p:nvPr/>
        </p:nvSpPr>
        <p:spPr>
          <a:xfrm>
            <a:off x="7599521" y="2839641"/>
            <a:ext cx="6244709" cy="3266123"/>
          </a:xfrm>
          <a:prstGeom prst="rect">
            <a:avLst/>
          </a:prstGeom>
          <a:noFill/>
          <a:ln/>
        </p:spPr>
        <p:txBody>
          <a:bodyPr wrap="square" lIns="0" tIns="0" rIns="0" bIns="0" rtlCol="0" anchor="t"/>
          <a:lstStyle/>
          <a:p>
            <a:pPr marL="0" indent="0" algn="l">
              <a:lnSpc>
                <a:spcPts val="2850"/>
              </a:lnSpc>
              <a:buNone/>
            </a:pPr>
            <a:r>
              <a:rPr lang="en-US" sz="1750" dirty="0">
                <a:solidFill>
                  <a:srgbClr val="2C2821"/>
                </a:solidFill>
                <a:latin typeface="Lora" pitchFamily="34" charset="0"/>
                <a:ea typeface="Lora" pitchFamily="34" charset="-122"/>
                <a:cs typeface="Lora" pitchFamily="34" charset="-120"/>
              </a:rPr>
              <a:t>Our financial projections demonstrate a strong growth trajectory, with significant revenue increases expected over the next three years. Our break-even analysis indicates that we will achieve profitability within the second year of operation. These projections are based on conservative estimates and take into account market trends, competitive pressures, and our strategic growth initiatives. We are confident in our ability to deliver attractive returns to our investors.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7E5200-35FE-07BC-0647-ECB3E98DE792}"/>
              </a:ext>
            </a:extLst>
          </p:cNvPr>
          <p:cNvSpPr/>
          <p:nvPr/>
        </p:nvSpPr>
        <p:spPr>
          <a:xfrm>
            <a:off x="0" y="788535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51BACE3-1C56-DAE0-C5DB-39173E02EE03}"/>
              </a:ext>
            </a:extLst>
          </p:cNvPr>
          <p:cNvSpPr txBox="1"/>
          <p:nvPr/>
        </p:nvSpPr>
        <p:spPr>
          <a:xfrm>
            <a:off x="3200400" y="341360"/>
            <a:ext cx="7324530" cy="810478"/>
          </a:xfrm>
          <a:prstGeom prst="rect">
            <a:avLst/>
          </a:prstGeom>
          <a:noFill/>
        </p:spPr>
        <p:txBody>
          <a:bodyPr wrap="square">
            <a:spAutoFit/>
          </a:bodyPr>
          <a:lstStyle/>
          <a:p>
            <a:pPr marL="0" indent="0" algn="ctr">
              <a:lnSpc>
                <a:spcPts val="5550"/>
              </a:lnSpc>
              <a:buNone/>
            </a:pPr>
            <a:r>
              <a:rPr lang="en-US" sz="5000" dirty="0"/>
              <a:t>Pain Points &amp; </a:t>
            </a:r>
            <a:r>
              <a:rPr lang="en-US" sz="5000" dirty="0">
                <a:solidFill>
                  <a:schemeClr val="accent6">
                    <a:lumMod val="75000"/>
                  </a:schemeClr>
                </a:solidFill>
              </a:rPr>
              <a:t>Solutions</a:t>
            </a:r>
          </a:p>
        </p:txBody>
      </p:sp>
      <p:pic>
        <p:nvPicPr>
          <p:cNvPr id="5123" name="Picture 3" descr="Potted Plants PNG, Vector, PSD, and Clipart With Transparent Background for  Free Download | Pngtree">
            <a:extLst>
              <a:ext uri="{FF2B5EF4-FFF2-40B4-BE49-F238E27FC236}">
                <a16:creationId xmlns:a16="http://schemas.microsoft.com/office/drawing/2014/main" id="{FD2F17B1-CFFC-8410-6511-2891102D09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5892" y="4114800"/>
            <a:ext cx="4114800" cy="41148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41802416-4582-F494-F4C4-2C11674936AD}"/>
              </a:ext>
            </a:extLst>
          </p:cNvPr>
          <p:cNvSpPr txBox="1"/>
          <p:nvPr/>
        </p:nvSpPr>
        <p:spPr>
          <a:xfrm>
            <a:off x="12577665" y="3153747"/>
            <a:ext cx="184731" cy="369332"/>
          </a:xfrm>
          <a:prstGeom prst="rect">
            <a:avLst/>
          </a:prstGeom>
          <a:noFill/>
        </p:spPr>
        <p:txBody>
          <a:bodyPr wrap="none" rtlCol="0">
            <a:spAutoFit/>
          </a:bodyPr>
          <a:lstStyle/>
          <a:p>
            <a:endParaRPr lang="en-US" dirty="0"/>
          </a:p>
        </p:txBody>
      </p:sp>
      <p:graphicFrame>
        <p:nvGraphicFramePr>
          <p:cNvPr id="20" name="Table 19">
            <a:extLst>
              <a:ext uri="{FF2B5EF4-FFF2-40B4-BE49-F238E27FC236}">
                <a16:creationId xmlns:a16="http://schemas.microsoft.com/office/drawing/2014/main" id="{C8BBB808-5628-F436-0FAE-FD4D2D03B17F}"/>
              </a:ext>
            </a:extLst>
          </p:cNvPr>
          <p:cNvGraphicFramePr>
            <a:graphicFrameLocks noGrp="1"/>
          </p:cNvGraphicFramePr>
          <p:nvPr>
            <p:extLst>
              <p:ext uri="{D42A27DB-BD31-4B8C-83A1-F6EECF244321}">
                <p14:modId xmlns:p14="http://schemas.microsoft.com/office/powerpoint/2010/main" val="156271968"/>
              </p:ext>
            </p:extLst>
          </p:nvPr>
        </p:nvGraphicFramePr>
        <p:xfrm>
          <a:off x="1280796" y="1485519"/>
          <a:ext cx="11100180" cy="5482208"/>
        </p:xfrm>
        <a:graphic>
          <a:graphicData uri="http://schemas.openxmlformats.org/drawingml/2006/table">
            <a:tbl>
              <a:tblPr firstRow="1" firstCol="1" bandRow="1">
                <a:tableStyleId>{5C22544A-7EE6-4342-B048-85BDC9FD1C3A}</a:tableStyleId>
              </a:tblPr>
              <a:tblGrid>
                <a:gridCol w="2576997">
                  <a:extLst>
                    <a:ext uri="{9D8B030D-6E8A-4147-A177-3AD203B41FA5}">
                      <a16:colId xmlns:a16="http://schemas.microsoft.com/office/drawing/2014/main" val="1667705050"/>
                    </a:ext>
                  </a:extLst>
                </a:gridCol>
                <a:gridCol w="2973093">
                  <a:extLst>
                    <a:ext uri="{9D8B030D-6E8A-4147-A177-3AD203B41FA5}">
                      <a16:colId xmlns:a16="http://schemas.microsoft.com/office/drawing/2014/main" val="1277071942"/>
                    </a:ext>
                  </a:extLst>
                </a:gridCol>
                <a:gridCol w="2775045">
                  <a:extLst>
                    <a:ext uri="{9D8B030D-6E8A-4147-A177-3AD203B41FA5}">
                      <a16:colId xmlns:a16="http://schemas.microsoft.com/office/drawing/2014/main" val="2621541667"/>
                    </a:ext>
                  </a:extLst>
                </a:gridCol>
                <a:gridCol w="2775045">
                  <a:extLst>
                    <a:ext uri="{9D8B030D-6E8A-4147-A177-3AD203B41FA5}">
                      <a16:colId xmlns:a16="http://schemas.microsoft.com/office/drawing/2014/main" val="3562981726"/>
                    </a:ext>
                  </a:extLst>
                </a:gridCol>
              </a:tblGrid>
              <a:tr h="426698">
                <a:tc>
                  <a:txBody>
                    <a:bodyPr/>
                    <a:lstStyle/>
                    <a:p>
                      <a:pPr algn="ctr">
                        <a:lnSpc>
                          <a:spcPct val="115000"/>
                        </a:lnSpc>
                        <a:spcAft>
                          <a:spcPts val="1000"/>
                        </a:spcAft>
                      </a:pPr>
                      <a:r>
                        <a:rPr lang="en-IN" sz="1550" kern="0" dirty="0">
                          <a:effectLst/>
                          <a:latin typeface=""/>
                        </a:rPr>
                        <a:t>Pain Point</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tx1"/>
                    </a:solidFill>
                  </a:tcPr>
                </a:tc>
                <a:tc>
                  <a:txBody>
                    <a:bodyPr/>
                    <a:lstStyle/>
                    <a:p>
                      <a:pPr algn="ctr">
                        <a:lnSpc>
                          <a:spcPct val="115000"/>
                        </a:lnSpc>
                        <a:spcAft>
                          <a:spcPts val="1000"/>
                        </a:spcAft>
                      </a:pPr>
                      <a:r>
                        <a:rPr lang="en-IN" sz="1550" kern="0" dirty="0">
                          <a:effectLst/>
                          <a:latin typeface=""/>
                        </a:rPr>
                        <a:t>Market Reality</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tx1"/>
                    </a:solidFill>
                  </a:tcPr>
                </a:tc>
                <a:tc>
                  <a:txBody>
                    <a:bodyPr/>
                    <a:lstStyle/>
                    <a:p>
                      <a:pPr algn="ctr">
                        <a:lnSpc>
                          <a:spcPct val="115000"/>
                        </a:lnSpc>
                        <a:spcAft>
                          <a:spcPts val="1000"/>
                        </a:spcAft>
                      </a:pPr>
                      <a:r>
                        <a:rPr lang="en-IN" sz="1550" kern="0" dirty="0" err="1">
                          <a:effectLst/>
                          <a:latin typeface=""/>
                        </a:rPr>
                        <a:t>HydroPod</a:t>
                      </a:r>
                      <a:r>
                        <a:rPr lang="en-IN" sz="1550" kern="0" dirty="0">
                          <a:effectLst/>
                          <a:latin typeface=""/>
                        </a:rPr>
                        <a:t> Solution</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tx1"/>
                    </a:solidFill>
                  </a:tcPr>
                </a:tc>
                <a:tc>
                  <a:txBody>
                    <a:bodyPr/>
                    <a:lstStyle/>
                    <a:p>
                      <a:pPr algn="ctr">
                        <a:lnSpc>
                          <a:spcPct val="115000"/>
                        </a:lnSpc>
                        <a:spcAft>
                          <a:spcPts val="1000"/>
                        </a:spcAft>
                      </a:pPr>
                      <a:r>
                        <a:rPr lang="en-IN" sz="1550" kern="0" dirty="0">
                          <a:effectLst/>
                          <a:latin typeface=""/>
                        </a:rPr>
                        <a:t>Customer Benefit</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tx1"/>
                    </a:solidFill>
                  </a:tcPr>
                </a:tc>
                <a:extLst>
                  <a:ext uri="{0D108BD9-81ED-4DB2-BD59-A6C34878D82A}">
                    <a16:rowId xmlns:a16="http://schemas.microsoft.com/office/drawing/2014/main" val="3160493219"/>
                  </a:ext>
                </a:extLst>
              </a:tr>
              <a:tr h="842585">
                <a:tc>
                  <a:txBody>
                    <a:bodyPr/>
                    <a:lstStyle/>
                    <a:p>
                      <a:pPr algn="l">
                        <a:lnSpc>
                          <a:spcPct val="115000"/>
                        </a:lnSpc>
                        <a:spcAft>
                          <a:spcPts val="1000"/>
                        </a:spcAft>
                      </a:pPr>
                      <a:r>
                        <a:rPr lang="en-IN" sz="1550" kern="0" dirty="0">
                          <a:solidFill>
                            <a:schemeClr val="tx1"/>
                          </a:solidFill>
                          <a:effectLst/>
                          <a:latin typeface=""/>
                        </a:rPr>
                        <a:t>Limited Growing Space</a:t>
                      </a:r>
                      <a:endParaRPr lang="en-IN" sz="1550" kern="100" dirty="0">
                        <a:solidFill>
                          <a:schemeClr val="tx1"/>
                        </a:solidFill>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lumMod val="95000"/>
                      </a:schemeClr>
                    </a:solidFill>
                  </a:tcPr>
                </a:tc>
                <a:tc>
                  <a:txBody>
                    <a:bodyPr/>
                    <a:lstStyle/>
                    <a:p>
                      <a:pPr algn="l">
                        <a:lnSpc>
                          <a:spcPct val="115000"/>
                        </a:lnSpc>
                        <a:spcAft>
                          <a:spcPts val="1000"/>
                        </a:spcAft>
                      </a:pPr>
                      <a:r>
                        <a:rPr lang="en-IN" sz="1550" kern="0">
                          <a:effectLst/>
                          <a:latin typeface=""/>
                        </a:rPr>
                        <a:t>68% of global population will live in urban areas by 2050</a:t>
                      </a:r>
                      <a:endParaRPr lang="en-IN" sz="1550" kern="10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lumMod val="95000"/>
                      </a:schemeClr>
                    </a:solidFill>
                  </a:tcPr>
                </a:tc>
                <a:tc>
                  <a:txBody>
                    <a:bodyPr/>
                    <a:lstStyle/>
                    <a:p>
                      <a:pPr algn="l">
                        <a:lnSpc>
                          <a:spcPct val="115000"/>
                        </a:lnSpc>
                        <a:spcAft>
                          <a:spcPts val="1000"/>
                        </a:spcAft>
                      </a:pPr>
                      <a:r>
                        <a:rPr lang="en-IN" sz="1550" kern="0">
                          <a:effectLst/>
                          <a:latin typeface=""/>
                        </a:rPr>
                        <a:t>Vertical, modular design with minimal footprint (12"x12" base)</a:t>
                      </a:r>
                      <a:endParaRPr lang="en-IN" sz="1550" kern="10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lumMod val="95000"/>
                      </a:schemeClr>
                    </a:solidFill>
                  </a:tcPr>
                </a:tc>
                <a:tc>
                  <a:txBody>
                    <a:bodyPr/>
                    <a:lstStyle/>
                    <a:p>
                      <a:pPr algn="l">
                        <a:lnSpc>
                          <a:spcPct val="115000"/>
                        </a:lnSpc>
                        <a:spcAft>
                          <a:spcPts val="1000"/>
                        </a:spcAft>
                      </a:pPr>
                      <a:r>
                        <a:rPr lang="en-IN" sz="1550" kern="0" dirty="0">
                          <a:effectLst/>
                          <a:latin typeface=""/>
                        </a:rPr>
                        <a:t>Grow up to 36 plants in the space of a small side table</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lumMod val="95000"/>
                      </a:schemeClr>
                    </a:solidFill>
                  </a:tcPr>
                </a:tc>
                <a:extLst>
                  <a:ext uri="{0D108BD9-81ED-4DB2-BD59-A6C34878D82A}">
                    <a16:rowId xmlns:a16="http://schemas.microsoft.com/office/drawing/2014/main" val="1843437172"/>
                  </a:ext>
                </a:extLst>
              </a:tr>
              <a:tr h="842585">
                <a:tc>
                  <a:txBody>
                    <a:bodyPr/>
                    <a:lstStyle/>
                    <a:p>
                      <a:pPr algn="l">
                        <a:lnSpc>
                          <a:spcPct val="115000"/>
                        </a:lnSpc>
                        <a:spcAft>
                          <a:spcPts val="1000"/>
                        </a:spcAft>
                      </a:pPr>
                      <a:r>
                        <a:rPr lang="en-IN" sz="1550" kern="0" dirty="0">
                          <a:solidFill>
                            <a:schemeClr val="tx1"/>
                          </a:solidFill>
                          <a:effectLst/>
                          <a:latin typeface=""/>
                        </a:rPr>
                        <a:t>Time Constraints</a:t>
                      </a:r>
                      <a:endParaRPr lang="en-IN" sz="1550" kern="100" dirty="0">
                        <a:solidFill>
                          <a:schemeClr val="tx1"/>
                        </a:solidFill>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solidFill>
                  </a:tcPr>
                </a:tc>
                <a:tc>
                  <a:txBody>
                    <a:bodyPr/>
                    <a:lstStyle/>
                    <a:p>
                      <a:pPr algn="l">
                        <a:lnSpc>
                          <a:spcPct val="115000"/>
                        </a:lnSpc>
                        <a:spcAft>
                          <a:spcPts val="1000"/>
                        </a:spcAft>
                      </a:pPr>
                      <a:r>
                        <a:rPr lang="en-IN" sz="1550" kern="0" dirty="0">
                          <a:effectLst/>
                          <a:latin typeface=""/>
                        </a:rPr>
                        <a:t>76% of homeowners want to grow food but cite time as the biggest barrier</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solidFill>
                  </a:tcPr>
                </a:tc>
                <a:tc>
                  <a:txBody>
                    <a:bodyPr/>
                    <a:lstStyle/>
                    <a:p>
                      <a:pPr algn="l">
                        <a:lnSpc>
                          <a:spcPct val="115000"/>
                        </a:lnSpc>
                        <a:spcAft>
                          <a:spcPts val="1000"/>
                        </a:spcAft>
                      </a:pPr>
                      <a:r>
                        <a:rPr lang="en-IN" sz="1550" kern="0" dirty="0">
                          <a:effectLst/>
                          <a:latin typeface=""/>
                        </a:rPr>
                        <a:t>AI-controlled lighting, watering, and nutrient delivery system</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solidFill>
                  </a:tcPr>
                </a:tc>
                <a:tc>
                  <a:txBody>
                    <a:bodyPr/>
                    <a:lstStyle/>
                    <a:p>
                      <a:pPr algn="l">
                        <a:lnSpc>
                          <a:spcPct val="115000"/>
                        </a:lnSpc>
                        <a:spcAft>
                          <a:spcPts val="1000"/>
                        </a:spcAft>
                      </a:pPr>
                      <a:r>
                        <a:rPr lang="en-IN" sz="1550" kern="0" dirty="0">
                          <a:effectLst/>
                          <a:latin typeface=""/>
                        </a:rPr>
                        <a:t>95% reduction in time spent on plant maintenance</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solidFill>
                  </a:tcPr>
                </a:tc>
                <a:extLst>
                  <a:ext uri="{0D108BD9-81ED-4DB2-BD59-A6C34878D82A}">
                    <a16:rowId xmlns:a16="http://schemas.microsoft.com/office/drawing/2014/main" val="916940233"/>
                  </a:ext>
                </a:extLst>
              </a:tr>
              <a:tr h="842585">
                <a:tc>
                  <a:txBody>
                    <a:bodyPr/>
                    <a:lstStyle/>
                    <a:p>
                      <a:pPr algn="l">
                        <a:lnSpc>
                          <a:spcPct val="115000"/>
                        </a:lnSpc>
                        <a:spcAft>
                          <a:spcPts val="1000"/>
                        </a:spcAft>
                      </a:pPr>
                      <a:r>
                        <a:rPr lang="en-IN" sz="1550" kern="0" dirty="0">
                          <a:solidFill>
                            <a:schemeClr val="tx1"/>
                          </a:solidFill>
                          <a:effectLst/>
                          <a:latin typeface=""/>
                        </a:rPr>
                        <a:t>Lack of Expertise</a:t>
                      </a:r>
                      <a:endParaRPr lang="en-IN" sz="1550" kern="100" dirty="0">
                        <a:solidFill>
                          <a:schemeClr val="tx1"/>
                        </a:solidFill>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lumMod val="95000"/>
                      </a:schemeClr>
                    </a:solidFill>
                  </a:tcPr>
                </a:tc>
                <a:tc>
                  <a:txBody>
                    <a:bodyPr/>
                    <a:lstStyle/>
                    <a:p>
                      <a:pPr algn="l">
                        <a:lnSpc>
                          <a:spcPct val="115000"/>
                        </a:lnSpc>
                        <a:spcAft>
                          <a:spcPts val="1000"/>
                        </a:spcAft>
                      </a:pPr>
                      <a:r>
                        <a:rPr lang="en-IN" sz="1550" kern="0" dirty="0">
                          <a:effectLst/>
                          <a:latin typeface=""/>
                        </a:rPr>
                        <a:t>82% of first-time gardeners fail within the first season</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lumMod val="95000"/>
                      </a:schemeClr>
                    </a:solidFill>
                  </a:tcPr>
                </a:tc>
                <a:tc>
                  <a:txBody>
                    <a:bodyPr/>
                    <a:lstStyle/>
                    <a:p>
                      <a:pPr algn="l">
                        <a:lnSpc>
                          <a:spcPct val="115000"/>
                        </a:lnSpc>
                        <a:spcAft>
                          <a:spcPts val="1000"/>
                        </a:spcAft>
                      </a:pPr>
                      <a:r>
                        <a:rPr lang="en-IN" sz="1550" kern="0" dirty="0">
                          <a:effectLst/>
                          <a:latin typeface=""/>
                        </a:rPr>
                        <a:t>App-based system with notifications and guidance</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lumMod val="95000"/>
                      </a:schemeClr>
                    </a:solidFill>
                  </a:tcPr>
                </a:tc>
                <a:tc>
                  <a:txBody>
                    <a:bodyPr/>
                    <a:lstStyle/>
                    <a:p>
                      <a:pPr algn="l">
                        <a:lnSpc>
                          <a:spcPct val="115000"/>
                        </a:lnSpc>
                        <a:spcAft>
                          <a:spcPts val="1000"/>
                        </a:spcAft>
                      </a:pPr>
                      <a:r>
                        <a:rPr lang="en-IN" sz="1550" kern="0" dirty="0">
                          <a:effectLst/>
                          <a:latin typeface=""/>
                        </a:rPr>
                        <a:t>Real-time insights eliminate guesswork for beginners</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lumMod val="95000"/>
                      </a:schemeClr>
                    </a:solidFill>
                  </a:tcPr>
                </a:tc>
                <a:extLst>
                  <a:ext uri="{0D108BD9-81ED-4DB2-BD59-A6C34878D82A}">
                    <a16:rowId xmlns:a16="http://schemas.microsoft.com/office/drawing/2014/main" val="3614191777"/>
                  </a:ext>
                </a:extLst>
              </a:tr>
              <a:tr h="842585">
                <a:tc>
                  <a:txBody>
                    <a:bodyPr/>
                    <a:lstStyle/>
                    <a:p>
                      <a:pPr algn="l">
                        <a:lnSpc>
                          <a:spcPct val="115000"/>
                        </a:lnSpc>
                        <a:spcAft>
                          <a:spcPts val="1000"/>
                        </a:spcAft>
                      </a:pPr>
                      <a:r>
                        <a:rPr lang="en-IN" sz="1550" kern="0" dirty="0">
                          <a:solidFill>
                            <a:schemeClr val="tx1"/>
                          </a:solidFill>
                          <a:effectLst/>
                          <a:latin typeface=""/>
                        </a:rPr>
                        <a:t>Water Conservation</a:t>
                      </a:r>
                      <a:endParaRPr lang="en-IN" sz="1550" kern="100" dirty="0">
                        <a:solidFill>
                          <a:schemeClr val="tx1"/>
                        </a:solidFill>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solidFill>
                  </a:tcPr>
                </a:tc>
                <a:tc>
                  <a:txBody>
                    <a:bodyPr/>
                    <a:lstStyle/>
                    <a:p>
                      <a:pPr algn="l">
                        <a:lnSpc>
                          <a:spcPct val="115000"/>
                        </a:lnSpc>
                        <a:spcAft>
                          <a:spcPts val="1000"/>
                        </a:spcAft>
                      </a:pPr>
                      <a:r>
                        <a:rPr lang="en-IN" sz="1550" kern="0" dirty="0">
                          <a:effectLst/>
                          <a:latin typeface=""/>
                        </a:rPr>
                        <a:t>Traditional gardening uses 2x more water than necessary</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solidFill>
                  </a:tcPr>
                </a:tc>
                <a:tc>
                  <a:txBody>
                    <a:bodyPr/>
                    <a:lstStyle/>
                    <a:p>
                      <a:pPr algn="l">
                        <a:lnSpc>
                          <a:spcPct val="115000"/>
                        </a:lnSpc>
                        <a:spcAft>
                          <a:spcPts val="1000"/>
                        </a:spcAft>
                      </a:pPr>
                      <a:r>
                        <a:rPr lang="en-IN" sz="1550" kern="0" dirty="0">
                          <a:effectLst/>
                          <a:latin typeface=""/>
                        </a:rPr>
                        <a:t>Closed-loop recirculation system</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solidFill>
                  </a:tcPr>
                </a:tc>
                <a:tc>
                  <a:txBody>
                    <a:bodyPr/>
                    <a:lstStyle/>
                    <a:p>
                      <a:pPr algn="l">
                        <a:lnSpc>
                          <a:spcPct val="115000"/>
                        </a:lnSpc>
                        <a:spcAft>
                          <a:spcPts val="1000"/>
                        </a:spcAft>
                      </a:pPr>
                      <a:r>
                        <a:rPr lang="en-IN" sz="1550" kern="0" dirty="0">
                          <a:effectLst/>
                          <a:latin typeface=""/>
                        </a:rPr>
                        <a:t>90% less water than soil gardening</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solidFill>
                  </a:tcPr>
                </a:tc>
                <a:extLst>
                  <a:ext uri="{0D108BD9-81ED-4DB2-BD59-A6C34878D82A}">
                    <a16:rowId xmlns:a16="http://schemas.microsoft.com/office/drawing/2014/main" val="541710774"/>
                  </a:ext>
                </a:extLst>
              </a:tr>
              <a:tr h="842585">
                <a:tc>
                  <a:txBody>
                    <a:bodyPr/>
                    <a:lstStyle/>
                    <a:p>
                      <a:pPr algn="l">
                        <a:lnSpc>
                          <a:spcPct val="115000"/>
                        </a:lnSpc>
                        <a:spcAft>
                          <a:spcPts val="1000"/>
                        </a:spcAft>
                      </a:pPr>
                      <a:r>
                        <a:rPr lang="en-IN" sz="1550" kern="0" dirty="0">
                          <a:solidFill>
                            <a:schemeClr val="tx1"/>
                          </a:solidFill>
                          <a:effectLst/>
                          <a:latin typeface=""/>
                        </a:rPr>
                        <a:t>Year-Round Production</a:t>
                      </a:r>
                      <a:endParaRPr lang="en-IN" sz="1550" kern="100" dirty="0">
                        <a:solidFill>
                          <a:schemeClr val="tx1"/>
                        </a:solidFill>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lumMod val="95000"/>
                      </a:schemeClr>
                    </a:solidFill>
                  </a:tcPr>
                </a:tc>
                <a:tc>
                  <a:txBody>
                    <a:bodyPr/>
                    <a:lstStyle/>
                    <a:p>
                      <a:pPr algn="l">
                        <a:lnSpc>
                          <a:spcPct val="115000"/>
                        </a:lnSpc>
                        <a:spcAft>
                          <a:spcPts val="1000"/>
                        </a:spcAft>
                      </a:pPr>
                      <a:r>
                        <a:rPr lang="en-IN" sz="1550" kern="0" dirty="0">
                          <a:effectLst/>
                          <a:latin typeface=""/>
                        </a:rPr>
                        <a:t>Seasonal limitations prevent consistent harvests</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lumMod val="95000"/>
                      </a:schemeClr>
                    </a:solidFill>
                  </a:tcPr>
                </a:tc>
                <a:tc>
                  <a:txBody>
                    <a:bodyPr/>
                    <a:lstStyle/>
                    <a:p>
                      <a:pPr algn="l">
                        <a:lnSpc>
                          <a:spcPct val="115000"/>
                        </a:lnSpc>
                        <a:spcAft>
                          <a:spcPts val="1000"/>
                        </a:spcAft>
                      </a:pPr>
                      <a:r>
                        <a:rPr lang="en-IN" sz="1550" kern="0" dirty="0">
                          <a:effectLst/>
                          <a:latin typeface=""/>
                        </a:rPr>
                        <a:t>Controlled environment independent of weather</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lumMod val="95000"/>
                      </a:schemeClr>
                    </a:solidFill>
                  </a:tcPr>
                </a:tc>
                <a:tc>
                  <a:txBody>
                    <a:bodyPr/>
                    <a:lstStyle/>
                    <a:p>
                      <a:pPr algn="l">
                        <a:lnSpc>
                          <a:spcPct val="115000"/>
                        </a:lnSpc>
                        <a:spcAft>
                          <a:spcPts val="1000"/>
                        </a:spcAft>
                      </a:pPr>
                      <a:r>
                        <a:rPr lang="en-IN" sz="1550" kern="0" dirty="0">
                          <a:effectLst/>
                          <a:latin typeface=""/>
                        </a:rPr>
                        <a:t>Continuous harvest cycles regardless of season</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lumMod val="95000"/>
                      </a:schemeClr>
                    </a:solidFill>
                  </a:tcPr>
                </a:tc>
                <a:extLst>
                  <a:ext uri="{0D108BD9-81ED-4DB2-BD59-A6C34878D82A}">
                    <a16:rowId xmlns:a16="http://schemas.microsoft.com/office/drawing/2014/main" val="1148115860"/>
                  </a:ext>
                </a:extLst>
              </a:tr>
              <a:tr h="842585">
                <a:tc>
                  <a:txBody>
                    <a:bodyPr/>
                    <a:lstStyle/>
                    <a:p>
                      <a:pPr algn="l">
                        <a:lnSpc>
                          <a:spcPct val="115000"/>
                        </a:lnSpc>
                        <a:spcAft>
                          <a:spcPts val="1000"/>
                        </a:spcAft>
                      </a:pPr>
                      <a:r>
                        <a:rPr lang="en-IN" sz="1550" kern="0" dirty="0">
                          <a:solidFill>
                            <a:schemeClr val="tx1"/>
                          </a:solidFill>
                          <a:effectLst/>
                          <a:latin typeface=""/>
                        </a:rPr>
                        <a:t>Rising Food Costs</a:t>
                      </a:r>
                      <a:endParaRPr lang="en-IN" sz="1550" kern="100" dirty="0">
                        <a:solidFill>
                          <a:schemeClr val="tx1"/>
                        </a:solidFill>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solidFill>
                  </a:tcPr>
                </a:tc>
                <a:tc>
                  <a:txBody>
                    <a:bodyPr/>
                    <a:lstStyle/>
                    <a:p>
                      <a:pPr algn="l">
                        <a:lnSpc>
                          <a:spcPct val="115000"/>
                        </a:lnSpc>
                        <a:spcAft>
                          <a:spcPts val="1000"/>
                        </a:spcAft>
                      </a:pPr>
                      <a:r>
                        <a:rPr lang="en-IN" sz="1550" kern="0" dirty="0">
                          <a:effectLst/>
                          <a:latin typeface=""/>
                        </a:rPr>
                        <a:t>Fresh produce prices increased 13.2% in 2023</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solidFill>
                  </a:tcPr>
                </a:tc>
                <a:tc>
                  <a:txBody>
                    <a:bodyPr/>
                    <a:lstStyle/>
                    <a:p>
                      <a:pPr algn="l">
                        <a:lnSpc>
                          <a:spcPct val="115000"/>
                        </a:lnSpc>
                        <a:spcAft>
                          <a:spcPts val="1000"/>
                        </a:spcAft>
                      </a:pPr>
                      <a:r>
                        <a:rPr lang="en-IN" sz="1550" kern="0" dirty="0">
                          <a:effectLst/>
                          <a:latin typeface=""/>
                        </a:rPr>
                        <a:t>Efficient growing system with subscription model</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solidFill>
                  </a:tcPr>
                </a:tc>
                <a:tc>
                  <a:txBody>
                    <a:bodyPr/>
                    <a:lstStyle/>
                    <a:p>
                      <a:pPr algn="l">
                        <a:lnSpc>
                          <a:spcPct val="115000"/>
                        </a:lnSpc>
                        <a:spcAft>
                          <a:spcPts val="1000"/>
                        </a:spcAft>
                      </a:pPr>
                      <a:r>
                        <a:rPr lang="en-IN" sz="1550" kern="0" dirty="0">
                          <a:effectLst/>
                          <a:latin typeface=""/>
                        </a:rPr>
                        <a:t>₹282 average cost per pound (60% savings vs. store-bought organic)</a:t>
                      </a:r>
                      <a:endParaRPr lang="en-IN" sz="1550" kern="100" dirty="0">
                        <a:effectLst/>
                        <a:latin typeface=""/>
                        <a:ea typeface="Century Schoolbook" panose="02040604050505020304" pitchFamily="18" charset="0"/>
                        <a:cs typeface="Times New Roman" panose="02020603050405020304" pitchFamily="18" charset="0"/>
                      </a:endParaRPr>
                    </a:p>
                  </a:txBody>
                  <a:tcPr marL="9525" marR="9525" marT="9525" marB="9525" anchor="ctr">
                    <a:solidFill>
                      <a:schemeClr val="bg1"/>
                    </a:solidFill>
                  </a:tcPr>
                </a:tc>
                <a:extLst>
                  <a:ext uri="{0D108BD9-81ED-4DB2-BD59-A6C34878D82A}">
                    <a16:rowId xmlns:a16="http://schemas.microsoft.com/office/drawing/2014/main" val="3712952738"/>
                  </a:ext>
                </a:extLst>
              </a:tr>
            </a:tbl>
          </a:graphicData>
        </a:graphic>
      </p:graphicFrame>
    </p:spTree>
    <p:extLst>
      <p:ext uri="{BB962C8B-B14F-4D97-AF65-F5344CB8AC3E}">
        <p14:creationId xmlns:p14="http://schemas.microsoft.com/office/powerpoint/2010/main" val="1472942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9C383-EAF0-2841-5B4C-764887276E1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6472A06-8288-56FD-28F9-4DB28AD8A6D6}"/>
              </a:ext>
            </a:extLst>
          </p:cNvPr>
          <p:cNvSpPr/>
          <p:nvPr/>
        </p:nvSpPr>
        <p:spPr>
          <a:xfrm>
            <a:off x="0" y="788535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0428B7C-679B-E2EC-74CF-C4D5A35E5F21}"/>
              </a:ext>
            </a:extLst>
          </p:cNvPr>
          <p:cNvSpPr txBox="1"/>
          <p:nvPr/>
        </p:nvSpPr>
        <p:spPr>
          <a:xfrm>
            <a:off x="548640" y="341360"/>
            <a:ext cx="13697711" cy="783291"/>
          </a:xfrm>
          <a:prstGeom prst="rect">
            <a:avLst/>
          </a:prstGeom>
          <a:noFill/>
        </p:spPr>
        <p:txBody>
          <a:bodyPr wrap="square">
            <a:spAutoFit/>
          </a:bodyPr>
          <a:lstStyle/>
          <a:p>
            <a:pPr marL="0" indent="0" algn="ctr">
              <a:lnSpc>
                <a:spcPts val="5550"/>
              </a:lnSpc>
              <a:buNone/>
            </a:pPr>
            <a:r>
              <a:rPr lang="en-US" sz="4500" dirty="0"/>
              <a:t>Unique Selling Proposition </a:t>
            </a:r>
            <a:r>
              <a:rPr lang="en-US" sz="4500" dirty="0">
                <a:solidFill>
                  <a:schemeClr val="accent6">
                    <a:lumMod val="75000"/>
                  </a:schemeClr>
                </a:solidFill>
              </a:rPr>
              <a:t>– </a:t>
            </a:r>
            <a:r>
              <a:rPr lang="en-US" sz="4500" dirty="0" err="1">
                <a:solidFill>
                  <a:schemeClr val="accent6">
                    <a:lumMod val="75000"/>
                  </a:schemeClr>
                </a:solidFill>
              </a:rPr>
              <a:t>HydroPod</a:t>
            </a:r>
            <a:r>
              <a:rPr lang="en-US" sz="4500" dirty="0">
                <a:solidFill>
                  <a:schemeClr val="accent6">
                    <a:lumMod val="75000"/>
                  </a:schemeClr>
                </a:solidFill>
              </a:rPr>
              <a:t> Unique Features</a:t>
            </a:r>
          </a:p>
        </p:txBody>
      </p:sp>
      <p:pic>
        <p:nvPicPr>
          <p:cNvPr id="5123" name="Picture 3" descr="Potted Plants PNG, Vector, PSD, and Clipart With Transparent Background for  Free Download | Pngtree">
            <a:extLst>
              <a:ext uri="{FF2B5EF4-FFF2-40B4-BE49-F238E27FC236}">
                <a16:creationId xmlns:a16="http://schemas.microsoft.com/office/drawing/2014/main" id="{36490CFD-5BA0-452A-FED7-C5FCA51E6D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48228" y="4114800"/>
            <a:ext cx="4114800" cy="41148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4D6A8B5B-C2BE-4DC8-D102-27F0AD30EAB6}"/>
              </a:ext>
            </a:extLst>
          </p:cNvPr>
          <p:cNvSpPr txBox="1"/>
          <p:nvPr/>
        </p:nvSpPr>
        <p:spPr>
          <a:xfrm>
            <a:off x="12577665" y="3153747"/>
            <a:ext cx="184731" cy="369332"/>
          </a:xfrm>
          <a:prstGeom prst="rect">
            <a:avLst/>
          </a:prstGeom>
          <a:noFill/>
        </p:spPr>
        <p:txBody>
          <a:bodyPr wrap="none" rtlCol="0">
            <a:spAutoFit/>
          </a:bodyPr>
          <a:lstStyle/>
          <a:p>
            <a:endParaRPr lang="en-US" dirty="0"/>
          </a:p>
        </p:txBody>
      </p:sp>
      <p:pic>
        <p:nvPicPr>
          <p:cNvPr id="7170" name="Picture 2">
            <a:extLst>
              <a:ext uri="{FF2B5EF4-FFF2-40B4-BE49-F238E27FC236}">
                <a16:creationId xmlns:a16="http://schemas.microsoft.com/office/drawing/2014/main" id="{9FB5FD05-07BE-4C55-E785-EF75482FA7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547"/>
          <a:stretch/>
        </p:blipFill>
        <p:spPr bwMode="auto">
          <a:xfrm>
            <a:off x="2349948" y="1121094"/>
            <a:ext cx="10204881" cy="731881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Potted Plants PNG, Vector, PSD, and Clipart With Transparent Background for  Free Download | Pngtree">
            <a:extLst>
              <a:ext uri="{FF2B5EF4-FFF2-40B4-BE49-F238E27FC236}">
                <a16:creationId xmlns:a16="http://schemas.microsoft.com/office/drawing/2014/main" id="{7B26011F-F6B4-1E6F-76FF-91EDD65524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4851" y="4114800"/>
            <a:ext cx="41148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172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DF67164C-F4CE-9D1B-0257-F6EF5F20C8CA}"/>
              </a:ext>
            </a:extLst>
          </p:cNvPr>
          <p:cNvSpPr/>
          <p:nvPr/>
        </p:nvSpPr>
        <p:spPr>
          <a:xfrm>
            <a:off x="3537705" y="627688"/>
            <a:ext cx="3862387" cy="354330"/>
          </a:xfrm>
          <a:prstGeom prst="rect">
            <a:avLst/>
          </a:prstGeom>
          <a:noFill/>
          <a:ln/>
        </p:spPr>
        <p:txBody>
          <a:bodyPr wrap="none" lIns="0" tIns="0" rIns="0" bIns="0" rtlCol="0" anchor="t"/>
          <a:lstStyle/>
          <a:p>
            <a:pPr marL="0" indent="0" algn="l">
              <a:lnSpc>
                <a:spcPts val="2750"/>
              </a:lnSpc>
              <a:buNone/>
            </a:pPr>
            <a:r>
              <a:rPr lang="en-US" sz="4800" dirty="0">
                <a:solidFill>
                  <a:srgbClr val="030303"/>
                </a:solidFill>
                <a:latin typeface="Calibri" panose="020F0502020204030204" pitchFamily="34" charset="0"/>
                <a:ea typeface="DM Sans Semi Bold" pitchFamily="34" charset="-122"/>
                <a:cs typeface="Calibri" panose="020F0502020204030204" pitchFamily="34" charset="0"/>
              </a:rPr>
              <a:t>Key Competencies </a:t>
            </a:r>
            <a:r>
              <a:rPr lang="en-US" sz="4800" dirty="0">
                <a:solidFill>
                  <a:schemeClr val="accent6"/>
                </a:solidFill>
                <a:latin typeface="Calibri" panose="020F0502020204030204" pitchFamily="34" charset="0"/>
                <a:ea typeface="DM Sans Semi Bold" pitchFamily="34" charset="-122"/>
                <a:cs typeface="Calibri" panose="020F0502020204030204" pitchFamily="34" charset="0"/>
              </a:rPr>
              <a:t>Required</a:t>
            </a:r>
            <a:endParaRPr lang="en-US" sz="4800" dirty="0">
              <a:solidFill>
                <a:schemeClr val="accent6"/>
              </a:solidFill>
              <a:latin typeface="Calibri" panose="020F0502020204030204" pitchFamily="34" charset="0"/>
              <a:cs typeface="Calibri" panose="020F0502020204030204" pitchFamily="34" charset="0"/>
            </a:endParaRPr>
          </a:p>
        </p:txBody>
      </p:sp>
      <p:sp>
        <p:nvSpPr>
          <p:cNvPr id="3" name="Text 1">
            <a:extLst>
              <a:ext uri="{FF2B5EF4-FFF2-40B4-BE49-F238E27FC236}">
                <a16:creationId xmlns:a16="http://schemas.microsoft.com/office/drawing/2014/main" id="{FD20997D-B64A-9594-AE47-904B14651447}"/>
              </a:ext>
            </a:extLst>
          </p:cNvPr>
          <p:cNvSpPr/>
          <p:nvPr/>
        </p:nvSpPr>
        <p:spPr>
          <a:xfrm>
            <a:off x="396835" y="1270623"/>
            <a:ext cx="13836729" cy="181451"/>
          </a:xfrm>
          <a:prstGeom prst="rect">
            <a:avLst/>
          </a:prstGeom>
          <a:noFill/>
          <a:ln/>
        </p:spPr>
        <p:txBody>
          <a:bodyPr wrap="none" lIns="0" tIns="0" rIns="0" bIns="0" rtlCol="0" anchor="t"/>
          <a:lstStyle/>
          <a:p>
            <a:pPr marL="0" indent="0" algn="l">
              <a:lnSpc>
                <a:spcPts val="1400"/>
              </a:lnSpc>
              <a:buNone/>
            </a:pPr>
            <a:r>
              <a:rPr lang="en-US" sz="1700" dirty="0">
                <a:solidFill>
                  <a:srgbClr val="464646"/>
                </a:solidFill>
                <a:latin typeface="Inter Medium" pitchFamily="34" charset="0"/>
                <a:ea typeface="Inter Medium" pitchFamily="34" charset="-122"/>
                <a:cs typeface="Inter Medium" pitchFamily="34" charset="-120"/>
              </a:rPr>
              <a:t>Our team blends entrepreneurial drive with strategic hiring, focusing on expertise in technical and business leadership, enhanced by a strong advisory network.</a:t>
            </a:r>
            <a:endParaRPr lang="en-US" sz="1700" dirty="0"/>
          </a:p>
        </p:txBody>
      </p:sp>
      <p:pic>
        <p:nvPicPr>
          <p:cNvPr id="4" name="Image 0" descr="preencoded.png">
            <a:extLst>
              <a:ext uri="{FF2B5EF4-FFF2-40B4-BE49-F238E27FC236}">
                <a16:creationId xmlns:a16="http://schemas.microsoft.com/office/drawing/2014/main" id="{380C2288-FA99-504C-1B38-8C0B9CA25765}"/>
              </a:ext>
            </a:extLst>
          </p:cNvPr>
          <p:cNvPicPr>
            <a:picLocks noChangeAspect="1"/>
          </p:cNvPicPr>
          <p:nvPr/>
        </p:nvPicPr>
        <p:blipFill>
          <a:blip r:embed="rId2"/>
          <a:stretch>
            <a:fillRect/>
          </a:stretch>
        </p:blipFill>
        <p:spPr>
          <a:xfrm>
            <a:off x="396835" y="1611370"/>
            <a:ext cx="3331607" cy="2059067"/>
          </a:xfrm>
          <a:prstGeom prst="rect">
            <a:avLst/>
          </a:prstGeom>
        </p:spPr>
      </p:pic>
      <p:sp>
        <p:nvSpPr>
          <p:cNvPr id="5" name="Text 2">
            <a:extLst>
              <a:ext uri="{FF2B5EF4-FFF2-40B4-BE49-F238E27FC236}">
                <a16:creationId xmlns:a16="http://schemas.microsoft.com/office/drawing/2014/main" id="{FAFDC6E4-C675-B393-1D4A-BCEF4C766ACE}"/>
              </a:ext>
            </a:extLst>
          </p:cNvPr>
          <p:cNvSpPr/>
          <p:nvPr/>
        </p:nvSpPr>
        <p:spPr>
          <a:xfrm>
            <a:off x="396835" y="3743878"/>
            <a:ext cx="1444109" cy="177165"/>
          </a:xfrm>
          <a:prstGeom prst="rect">
            <a:avLst/>
          </a:prstGeom>
          <a:noFill/>
          <a:ln/>
        </p:spPr>
        <p:txBody>
          <a:bodyPr wrap="none" lIns="0" tIns="0" rIns="0" bIns="0" rtlCol="0" anchor="t"/>
          <a:lstStyle/>
          <a:p>
            <a:pPr marL="0" indent="0" algn="l">
              <a:lnSpc>
                <a:spcPts val="1350"/>
              </a:lnSpc>
              <a:buNone/>
            </a:pPr>
            <a:r>
              <a:rPr lang="en-US" sz="1500" dirty="0">
                <a:solidFill>
                  <a:schemeClr val="accent6"/>
                </a:solidFill>
                <a:latin typeface="DM Sans Semi Bold" pitchFamily="34" charset="0"/>
                <a:ea typeface="DM Sans Semi Bold" pitchFamily="34" charset="-122"/>
                <a:cs typeface="DM Sans Semi Bold" pitchFamily="34" charset="-120"/>
              </a:rPr>
              <a:t>THYDROPONICS SPECIALIST</a:t>
            </a:r>
            <a:endParaRPr lang="en-US" sz="1500" dirty="0">
              <a:solidFill>
                <a:schemeClr val="accent6"/>
              </a:solidFill>
            </a:endParaRPr>
          </a:p>
        </p:txBody>
      </p:sp>
      <p:sp>
        <p:nvSpPr>
          <p:cNvPr id="6" name="Text 3">
            <a:extLst>
              <a:ext uri="{FF2B5EF4-FFF2-40B4-BE49-F238E27FC236}">
                <a16:creationId xmlns:a16="http://schemas.microsoft.com/office/drawing/2014/main" id="{990FE119-E0BA-450B-FE1C-C059E0078E68}"/>
              </a:ext>
            </a:extLst>
          </p:cNvPr>
          <p:cNvSpPr/>
          <p:nvPr/>
        </p:nvSpPr>
        <p:spPr>
          <a:xfrm>
            <a:off x="396835" y="3989028"/>
            <a:ext cx="3331607" cy="362903"/>
          </a:xfrm>
          <a:prstGeom prst="rect">
            <a:avLst/>
          </a:prstGeom>
          <a:noFill/>
          <a:ln/>
        </p:spPr>
        <p:txBody>
          <a:bodyPr wrap="square" lIns="0" tIns="0" rIns="0" bIns="0" rtlCol="0" anchor="t"/>
          <a:lstStyle/>
          <a:p>
            <a:pPr marL="0" indent="0" algn="l">
              <a:lnSpc>
                <a:spcPts val="1400"/>
              </a:lnSpc>
              <a:buNone/>
            </a:pPr>
            <a:r>
              <a:rPr lang="en-US" sz="1500" dirty="0">
                <a:solidFill>
                  <a:srgbClr val="464646"/>
                </a:solidFill>
                <a:latin typeface="Inter Medium" pitchFamily="34" charset="0"/>
                <a:ea typeface="Inter Medium" pitchFamily="34" charset="-122"/>
                <a:cs typeface="Inter Medium" pitchFamily="34" charset="-120"/>
              </a:rPr>
              <a:t>Hydroponics specialist for nutrient formulation and system optimization.</a:t>
            </a:r>
            <a:endParaRPr lang="en-US" sz="1500" dirty="0"/>
          </a:p>
        </p:txBody>
      </p:sp>
      <p:pic>
        <p:nvPicPr>
          <p:cNvPr id="7" name="Image 1" descr="preencoded.png">
            <a:extLst>
              <a:ext uri="{FF2B5EF4-FFF2-40B4-BE49-F238E27FC236}">
                <a16:creationId xmlns:a16="http://schemas.microsoft.com/office/drawing/2014/main" id="{34F38323-9C62-02C4-34AE-A27C8611ACE0}"/>
              </a:ext>
            </a:extLst>
          </p:cNvPr>
          <p:cNvPicPr>
            <a:picLocks noChangeAspect="1"/>
          </p:cNvPicPr>
          <p:nvPr/>
        </p:nvPicPr>
        <p:blipFill>
          <a:blip r:embed="rId3"/>
          <a:stretch>
            <a:fillRect/>
          </a:stretch>
        </p:blipFill>
        <p:spPr>
          <a:xfrm>
            <a:off x="3898463" y="1611370"/>
            <a:ext cx="3331726" cy="2059067"/>
          </a:xfrm>
          <a:prstGeom prst="rect">
            <a:avLst/>
          </a:prstGeom>
        </p:spPr>
      </p:pic>
      <p:sp>
        <p:nvSpPr>
          <p:cNvPr id="8" name="Text 4">
            <a:extLst>
              <a:ext uri="{FF2B5EF4-FFF2-40B4-BE49-F238E27FC236}">
                <a16:creationId xmlns:a16="http://schemas.microsoft.com/office/drawing/2014/main" id="{D0152DA4-1E96-DDD4-B54B-36C0C85894AB}"/>
              </a:ext>
            </a:extLst>
          </p:cNvPr>
          <p:cNvSpPr/>
          <p:nvPr/>
        </p:nvSpPr>
        <p:spPr>
          <a:xfrm>
            <a:off x="3898463" y="3743878"/>
            <a:ext cx="1444109" cy="177165"/>
          </a:xfrm>
          <a:prstGeom prst="rect">
            <a:avLst/>
          </a:prstGeom>
          <a:noFill/>
          <a:ln/>
        </p:spPr>
        <p:txBody>
          <a:bodyPr wrap="none" lIns="0" tIns="0" rIns="0" bIns="0" rtlCol="0" anchor="t"/>
          <a:lstStyle/>
          <a:p>
            <a:pPr marL="0" indent="0" algn="l">
              <a:lnSpc>
                <a:spcPts val="1350"/>
              </a:lnSpc>
              <a:buNone/>
            </a:pPr>
            <a:r>
              <a:rPr lang="en-US" sz="1500" dirty="0">
                <a:solidFill>
                  <a:schemeClr val="accent6"/>
                </a:solidFill>
                <a:latin typeface="DM Sans Semi Bold" pitchFamily="34" charset="0"/>
              </a:rPr>
              <a:t>SOFTWARE DEVELOPER</a:t>
            </a:r>
            <a:endParaRPr lang="en-US" sz="1500" dirty="0">
              <a:solidFill>
                <a:schemeClr val="accent6"/>
              </a:solidFill>
            </a:endParaRPr>
          </a:p>
        </p:txBody>
      </p:sp>
      <p:sp>
        <p:nvSpPr>
          <p:cNvPr id="9" name="Text 5">
            <a:extLst>
              <a:ext uri="{FF2B5EF4-FFF2-40B4-BE49-F238E27FC236}">
                <a16:creationId xmlns:a16="http://schemas.microsoft.com/office/drawing/2014/main" id="{7AD335DD-26EF-A8D0-02D2-9410AB2AEF97}"/>
              </a:ext>
            </a:extLst>
          </p:cNvPr>
          <p:cNvSpPr/>
          <p:nvPr/>
        </p:nvSpPr>
        <p:spPr>
          <a:xfrm>
            <a:off x="3898463" y="3989028"/>
            <a:ext cx="3331726" cy="362903"/>
          </a:xfrm>
          <a:prstGeom prst="rect">
            <a:avLst/>
          </a:prstGeom>
          <a:noFill/>
          <a:ln/>
        </p:spPr>
        <p:txBody>
          <a:bodyPr wrap="square" lIns="0" tIns="0" rIns="0" bIns="0" rtlCol="0" anchor="t"/>
          <a:lstStyle/>
          <a:p>
            <a:pPr marL="0" indent="0" algn="l">
              <a:lnSpc>
                <a:spcPts val="1400"/>
              </a:lnSpc>
              <a:buNone/>
            </a:pPr>
            <a:r>
              <a:rPr lang="en-US" sz="1500" dirty="0">
                <a:solidFill>
                  <a:srgbClr val="464646"/>
                </a:solidFill>
                <a:latin typeface="Inter Medium" pitchFamily="34" charset="0"/>
                <a:ea typeface="Inter Medium" pitchFamily="34" charset="-122"/>
                <a:cs typeface="Inter Medium" pitchFamily="34" charset="-120"/>
              </a:rPr>
              <a:t>IoT/software developer for sensor integration and mobile app development.</a:t>
            </a:r>
            <a:endParaRPr lang="en-US" sz="1500" dirty="0"/>
          </a:p>
        </p:txBody>
      </p:sp>
      <p:pic>
        <p:nvPicPr>
          <p:cNvPr id="10" name="Image 2" descr="preencoded.png">
            <a:extLst>
              <a:ext uri="{FF2B5EF4-FFF2-40B4-BE49-F238E27FC236}">
                <a16:creationId xmlns:a16="http://schemas.microsoft.com/office/drawing/2014/main" id="{F6D549B0-FF7B-3835-6D10-6B7E0FD03749}"/>
              </a:ext>
            </a:extLst>
          </p:cNvPr>
          <p:cNvPicPr>
            <a:picLocks noChangeAspect="1"/>
          </p:cNvPicPr>
          <p:nvPr/>
        </p:nvPicPr>
        <p:blipFill>
          <a:blip r:embed="rId4"/>
          <a:stretch>
            <a:fillRect/>
          </a:stretch>
        </p:blipFill>
        <p:spPr>
          <a:xfrm>
            <a:off x="7400211" y="1611370"/>
            <a:ext cx="3331607" cy="2059067"/>
          </a:xfrm>
          <a:prstGeom prst="rect">
            <a:avLst/>
          </a:prstGeom>
        </p:spPr>
      </p:pic>
      <p:sp>
        <p:nvSpPr>
          <p:cNvPr id="11" name="Text 6">
            <a:extLst>
              <a:ext uri="{FF2B5EF4-FFF2-40B4-BE49-F238E27FC236}">
                <a16:creationId xmlns:a16="http://schemas.microsoft.com/office/drawing/2014/main" id="{864DCF92-DE47-B8A3-6027-3BE6040D43A2}"/>
              </a:ext>
            </a:extLst>
          </p:cNvPr>
          <p:cNvSpPr/>
          <p:nvPr/>
        </p:nvSpPr>
        <p:spPr>
          <a:xfrm>
            <a:off x="7400211" y="3743878"/>
            <a:ext cx="1444109" cy="177165"/>
          </a:xfrm>
          <a:prstGeom prst="rect">
            <a:avLst/>
          </a:prstGeom>
          <a:noFill/>
          <a:ln/>
        </p:spPr>
        <p:txBody>
          <a:bodyPr wrap="none" lIns="0" tIns="0" rIns="0" bIns="0" rtlCol="0" anchor="t"/>
          <a:lstStyle/>
          <a:p>
            <a:pPr marL="0" indent="0" algn="l">
              <a:lnSpc>
                <a:spcPts val="1350"/>
              </a:lnSpc>
              <a:buNone/>
            </a:pPr>
            <a:r>
              <a:rPr lang="en-US" sz="1500" dirty="0">
                <a:solidFill>
                  <a:schemeClr val="accent6"/>
                </a:solidFill>
                <a:latin typeface="DM Sans Semi Bold" pitchFamily="34" charset="0"/>
              </a:rPr>
              <a:t>HARDWARE ENGINEER</a:t>
            </a:r>
            <a:endParaRPr lang="en-US" sz="1500" dirty="0">
              <a:solidFill>
                <a:schemeClr val="accent6"/>
              </a:solidFill>
            </a:endParaRPr>
          </a:p>
        </p:txBody>
      </p:sp>
      <p:sp>
        <p:nvSpPr>
          <p:cNvPr id="12" name="Text 7">
            <a:extLst>
              <a:ext uri="{FF2B5EF4-FFF2-40B4-BE49-F238E27FC236}">
                <a16:creationId xmlns:a16="http://schemas.microsoft.com/office/drawing/2014/main" id="{B6632415-0C13-0A62-9033-AF06D3B4B503}"/>
              </a:ext>
            </a:extLst>
          </p:cNvPr>
          <p:cNvSpPr/>
          <p:nvPr/>
        </p:nvSpPr>
        <p:spPr>
          <a:xfrm>
            <a:off x="7400211" y="3989028"/>
            <a:ext cx="3331607" cy="362903"/>
          </a:xfrm>
          <a:prstGeom prst="rect">
            <a:avLst/>
          </a:prstGeom>
          <a:noFill/>
          <a:ln/>
        </p:spPr>
        <p:txBody>
          <a:bodyPr wrap="square" lIns="0" tIns="0" rIns="0" bIns="0" rtlCol="0" anchor="t"/>
          <a:lstStyle/>
          <a:p>
            <a:pPr marL="0" indent="0" algn="l">
              <a:lnSpc>
                <a:spcPts val="1400"/>
              </a:lnSpc>
              <a:buNone/>
            </a:pPr>
            <a:r>
              <a:rPr lang="en-US" sz="1500" dirty="0">
                <a:solidFill>
                  <a:srgbClr val="464646"/>
                </a:solidFill>
                <a:latin typeface="Inter Medium" pitchFamily="34" charset="0"/>
                <a:ea typeface="Inter Medium" pitchFamily="34" charset="-122"/>
                <a:cs typeface="Inter Medium" pitchFamily="34" charset="-120"/>
              </a:rPr>
              <a:t>Hardware engineer for modular systems and water circulation design.</a:t>
            </a:r>
            <a:endParaRPr lang="en-US" sz="1500" dirty="0"/>
          </a:p>
        </p:txBody>
      </p:sp>
      <p:pic>
        <p:nvPicPr>
          <p:cNvPr id="13" name="Image 3" descr="preencoded.png">
            <a:extLst>
              <a:ext uri="{FF2B5EF4-FFF2-40B4-BE49-F238E27FC236}">
                <a16:creationId xmlns:a16="http://schemas.microsoft.com/office/drawing/2014/main" id="{D6482373-02A5-8016-A968-EB27AE633CF3}"/>
              </a:ext>
            </a:extLst>
          </p:cNvPr>
          <p:cNvPicPr>
            <a:picLocks noChangeAspect="1"/>
          </p:cNvPicPr>
          <p:nvPr/>
        </p:nvPicPr>
        <p:blipFill>
          <a:blip r:embed="rId5"/>
          <a:stretch>
            <a:fillRect/>
          </a:stretch>
        </p:blipFill>
        <p:spPr>
          <a:xfrm>
            <a:off x="10901839" y="1611370"/>
            <a:ext cx="3331726" cy="2059067"/>
          </a:xfrm>
          <a:prstGeom prst="rect">
            <a:avLst/>
          </a:prstGeom>
        </p:spPr>
      </p:pic>
      <p:sp>
        <p:nvSpPr>
          <p:cNvPr id="14" name="Text 8">
            <a:extLst>
              <a:ext uri="{FF2B5EF4-FFF2-40B4-BE49-F238E27FC236}">
                <a16:creationId xmlns:a16="http://schemas.microsoft.com/office/drawing/2014/main" id="{23F577FC-E415-D1D9-8C5C-66A870331676}"/>
              </a:ext>
            </a:extLst>
          </p:cNvPr>
          <p:cNvSpPr/>
          <p:nvPr/>
        </p:nvSpPr>
        <p:spPr>
          <a:xfrm>
            <a:off x="10901839" y="3743878"/>
            <a:ext cx="1417558" cy="177165"/>
          </a:xfrm>
          <a:prstGeom prst="rect">
            <a:avLst/>
          </a:prstGeom>
          <a:noFill/>
          <a:ln/>
        </p:spPr>
        <p:txBody>
          <a:bodyPr wrap="none" lIns="0" tIns="0" rIns="0" bIns="0" rtlCol="0" anchor="t"/>
          <a:lstStyle/>
          <a:p>
            <a:pPr marL="0" indent="0" algn="l">
              <a:lnSpc>
                <a:spcPts val="1350"/>
              </a:lnSpc>
              <a:buNone/>
            </a:pPr>
            <a:r>
              <a:rPr lang="en-US" sz="1500" dirty="0">
                <a:solidFill>
                  <a:schemeClr val="accent6"/>
                </a:solidFill>
                <a:latin typeface="DM Sans Semi Bold" pitchFamily="34" charset="0"/>
              </a:rPr>
              <a:t>OPERATIONS MANAGER</a:t>
            </a:r>
            <a:endParaRPr lang="en-US" sz="1500" dirty="0">
              <a:solidFill>
                <a:schemeClr val="accent6"/>
              </a:solidFill>
            </a:endParaRPr>
          </a:p>
        </p:txBody>
      </p:sp>
      <p:sp>
        <p:nvSpPr>
          <p:cNvPr id="15" name="Text 9">
            <a:extLst>
              <a:ext uri="{FF2B5EF4-FFF2-40B4-BE49-F238E27FC236}">
                <a16:creationId xmlns:a16="http://schemas.microsoft.com/office/drawing/2014/main" id="{C5B36980-2163-A81D-1BA8-90F0D58DBD38}"/>
              </a:ext>
            </a:extLst>
          </p:cNvPr>
          <p:cNvSpPr/>
          <p:nvPr/>
        </p:nvSpPr>
        <p:spPr>
          <a:xfrm>
            <a:off x="10901839" y="3989028"/>
            <a:ext cx="3331726" cy="362903"/>
          </a:xfrm>
          <a:prstGeom prst="rect">
            <a:avLst/>
          </a:prstGeom>
          <a:noFill/>
          <a:ln/>
        </p:spPr>
        <p:txBody>
          <a:bodyPr wrap="square" lIns="0" tIns="0" rIns="0" bIns="0" rtlCol="0" anchor="t"/>
          <a:lstStyle/>
          <a:p>
            <a:pPr marL="0" indent="0" algn="l">
              <a:lnSpc>
                <a:spcPts val="1400"/>
              </a:lnSpc>
              <a:buNone/>
            </a:pPr>
            <a:r>
              <a:rPr lang="en-US" sz="1500" dirty="0">
                <a:solidFill>
                  <a:srgbClr val="464646"/>
                </a:solidFill>
                <a:latin typeface="Inter Medium" pitchFamily="34" charset="0"/>
                <a:ea typeface="Inter Medium" pitchFamily="34" charset="-122"/>
                <a:cs typeface="Inter Medium" pitchFamily="34" charset="-120"/>
              </a:rPr>
              <a:t>Operations manager experienced in consumer hardware manufacturing.</a:t>
            </a:r>
            <a:endParaRPr lang="en-US" sz="1500" dirty="0"/>
          </a:p>
        </p:txBody>
      </p:sp>
      <p:pic>
        <p:nvPicPr>
          <p:cNvPr id="16" name="Image 4" descr="preencoded.png">
            <a:extLst>
              <a:ext uri="{FF2B5EF4-FFF2-40B4-BE49-F238E27FC236}">
                <a16:creationId xmlns:a16="http://schemas.microsoft.com/office/drawing/2014/main" id="{99949987-2DE7-2290-9300-77D4F34110EF}"/>
              </a:ext>
            </a:extLst>
          </p:cNvPr>
          <p:cNvPicPr>
            <a:picLocks noChangeAspect="1"/>
          </p:cNvPicPr>
          <p:nvPr/>
        </p:nvPicPr>
        <p:blipFill>
          <a:blip r:embed="rId6"/>
          <a:stretch>
            <a:fillRect/>
          </a:stretch>
        </p:blipFill>
        <p:spPr>
          <a:xfrm>
            <a:off x="396835" y="4760335"/>
            <a:ext cx="3331607" cy="2059067"/>
          </a:xfrm>
          <a:prstGeom prst="rect">
            <a:avLst/>
          </a:prstGeom>
        </p:spPr>
      </p:pic>
      <p:sp>
        <p:nvSpPr>
          <p:cNvPr id="17" name="Text 10">
            <a:extLst>
              <a:ext uri="{FF2B5EF4-FFF2-40B4-BE49-F238E27FC236}">
                <a16:creationId xmlns:a16="http://schemas.microsoft.com/office/drawing/2014/main" id="{A3200BCD-2BBA-E3FD-E631-AE4C64CFDC89}"/>
              </a:ext>
            </a:extLst>
          </p:cNvPr>
          <p:cNvSpPr/>
          <p:nvPr/>
        </p:nvSpPr>
        <p:spPr>
          <a:xfrm>
            <a:off x="396835" y="6892843"/>
            <a:ext cx="1417558" cy="177165"/>
          </a:xfrm>
          <a:prstGeom prst="rect">
            <a:avLst/>
          </a:prstGeom>
          <a:noFill/>
          <a:ln/>
        </p:spPr>
        <p:txBody>
          <a:bodyPr wrap="none" lIns="0" tIns="0" rIns="0" bIns="0" rtlCol="0" anchor="t"/>
          <a:lstStyle/>
          <a:p>
            <a:pPr marL="0" indent="0" algn="l">
              <a:lnSpc>
                <a:spcPts val="1350"/>
              </a:lnSpc>
              <a:buNone/>
            </a:pPr>
            <a:r>
              <a:rPr lang="en-US" sz="1500" dirty="0">
                <a:solidFill>
                  <a:schemeClr val="accent6"/>
                </a:solidFill>
                <a:latin typeface="DM Sans Semi Bold" pitchFamily="34" charset="0"/>
              </a:rPr>
              <a:t>MARKETING STRATEGIST</a:t>
            </a:r>
            <a:endParaRPr lang="en-US" sz="1500" dirty="0">
              <a:solidFill>
                <a:schemeClr val="accent6"/>
              </a:solidFill>
            </a:endParaRPr>
          </a:p>
        </p:txBody>
      </p:sp>
      <p:sp>
        <p:nvSpPr>
          <p:cNvPr id="18" name="Text 11">
            <a:extLst>
              <a:ext uri="{FF2B5EF4-FFF2-40B4-BE49-F238E27FC236}">
                <a16:creationId xmlns:a16="http://schemas.microsoft.com/office/drawing/2014/main" id="{E69C7FB8-6ED9-FB85-11C9-3DF42C8F3941}"/>
              </a:ext>
            </a:extLst>
          </p:cNvPr>
          <p:cNvSpPr/>
          <p:nvPr/>
        </p:nvSpPr>
        <p:spPr>
          <a:xfrm>
            <a:off x="396835" y="7137993"/>
            <a:ext cx="3331607" cy="362903"/>
          </a:xfrm>
          <a:prstGeom prst="rect">
            <a:avLst/>
          </a:prstGeom>
          <a:noFill/>
          <a:ln/>
        </p:spPr>
        <p:txBody>
          <a:bodyPr wrap="square" lIns="0" tIns="0" rIns="0" bIns="0" rtlCol="0" anchor="t"/>
          <a:lstStyle/>
          <a:p>
            <a:pPr marL="0" indent="0" algn="l">
              <a:lnSpc>
                <a:spcPts val="1400"/>
              </a:lnSpc>
              <a:buNone/>
            </a:pPr>
            <a:r>
              <a:rPr lang="en-US" sz="1500" dirty="0">
                <a:solidFill>
                  <a:srgbClr val="464646"/>
                </a:solidFill>
                <a:latin typeface="Inter Medium" pitchFamily="34" charset="0"/>
                <a:ea typeface="Inter Medium" pitchFamily="34" charset="-122"/>
                <a:cs typeface="Inter Medium" pitchFamily="34" charset="-120"/>
              </a:rPr>
              <a:t>Marketing strategist for subscription products and D2C strategies.</a:t>
            </a:r>
            <a:endParaRPr lang="en-US" sz="1500" dirty="0"/>
          </a:p>
        </p:txBody>
      </p:sp>
      <p:pic>
        <p:nvPicPr>
          <p:cNvPr id="19" name="Image 5" descr="preencoded.png">
            <a:extLst>
              <a:ext uri="{FF2B5EF4-FFF2-40B4-BE49-F238E27FC236}">
                <a16:creationId xmlns:a16="http://schemas.microsoft.com/office/drawing/2014/main" id="{34AE54F3-FCD9-C89F-8BDF-7E2AB6627CF3}"/>
              </a:ext>
            </a:extLst>
          </p:cNvPr>
          <p:cNvPicPr>
            <a:picLocks noChangeAspect="1"/>
          </p:cNvPicPr>
          <p:nvPr/>
        </p:nvPicPr>
        <p:blipFill>
          <a:blip r:embed="rId7"/>
          <a:stretch>
            <a:fillRect/>
          </a:stretch>
        </p:blipFill>
        <p:spPr>
          <a:xfrm>
            <a:off x="3898463" y="4760335"/>
            <a:ext cx="3331726" cy="2059067"/>
          </a:xfrm>
          <a:prstGeom prst="rect">
            <a:avLst/>
          </a:prstGeom>
        </p:spPr>
      </p:pic>
      <p:sp>
        <p:nvSpPr>
          <p:cNvPr id="20" name="Text 12">
            <a:extLst>
              <a:ext uri="{FF2B5EF4-FFF2-40B4-BE49-F238E27FC236}">
                <a16:creationId xmlns:a16="http://schemas.microsoft.com/office/drawing/2014/main" id="{F5D95335-2D6D-91EC-EB3B-A2315F1E1B28}"/>
              </a:ext>
            </a:extLst>
          </p:cNvPr>
          <p:cNvSpPr/>
          <p:nvPr/>
        </p:nvSpPr>
        <p:spPr>
          <a:xfrm>
            <a:off x="3898463" y="6892843"/>
            <a:ext cx="1417558" cy="177165"/>
          </a:xfrm>
          <a:prstGeom prst="rect">
            <a:avLst/>
          </a:prstGeom>
          <a:noFill/>
          <a:ln/>
        </p:spPr>
        <p:txBody>
          <a:bodyPr wrap="none" lIns="0" tIns="0" rIns="0" bIns="0" rtlCol="0" anchor="t"/>
          <a:lstStyle/>
          <a:p>
            <a:pPr marL="0" indent="0" algn="l">
              <a:lnSpc>
                <a:spcPts val="1350"/>
              </a:lnSpc>
              <a:buNone/>
            </a:pPr>
            <a:r>
              <a:rPr lang="en-US" sz="1500" dirty="0">
                <a:solidFill>
                  <a:schemeClr val="accent6"/>
                </a:solidFill>
                <a:latin typeface="DM Sans Semi Bold" pitchFamily="34" charset="0"/>
              </a:rPr>
              <a:t>SUPPLY CHAIN EXPERT</a:t>
            </a:r>
            <a:endParaRPr lang="en-US" sz="1500" dirty="0">
              <a:solidFill>
                <a:schemeClr val="accent6"/>
              </a:solidFill>
            </a:endParaRPr>
          </a:p>
        </p:txBody>
      </p:sp>
      <p:sp>
        <p:nvSpPr>
          <p:cNvPr id="21" name="Text 13">
            <a:extLst>
              <a:ext uri="{FF2B5EF4-FFF2-40B4-BE49-F238E27FC236}">
                <a16:creationId xmlns:a16="http://schemas.microsoft.com/office/drawing/2014/main" id="{11B87A22-ABC1-E05C-6471-806C4EE52BEC}"/>
              </a:ext>
            </a:extLst>
          </p:cNvPr>
          <p:cNvSpPr/>
          <p:nvPr/>
        </p:nvSpPr>
        <p:spPr>
          <a:xfrm>
            <a:off x="3898463" y="7137993"/>
            <a:ext cx="3331726" cy="181451"/>
          </a:xfrm>
          <a:prstGeom prst="rect">
            <a:avLst/>
          </a:prstGeom>
          <a:noFill/>
          <a:ln/>
        </p:spPr>
        <p:txBody>
          <a:bodyPr wrap="none" lIns="0" tIns="0" rIns="0" bIns="0" rtlCol="0" anchor="t"/>
          <a:lstStyle/>
          <a:p>
            <a:pPr marL="0" indent="0" algn="l">
              <a:lnSpc>
                <a:spcPts val="1400"/>
              </a:lnSpc>
              <a:buNone/>
            </a:pPr>
            <a:r>
              <a:rPr lang="en-US" sz="1500" dirty="0">
                <a:solidFill>
                  <a:srgbClr val="464646"/>
                </a:solidFill>
                <a:latin typeface="Inter Medium" pitchFamily="34" charset="0"/>
                <a:ea typeface="Inter Medium" pitchFamily="34" charset="-122"/>
                <a:cs typeface="Inter Medium" pitchFamily="34" charset="-120"/>
              </a:rPr>
              <a:t>Supply chain expert for component sourcing </a:t>
            </a:r>
          </a:p>
          <a:p>
            <a:pPr marL="0" indent="0" algn="l">
              <a:lnSpc>
                <a:spcPts val="1400"/>
              </a:lnSpc>
              <a:buNone/>
            </a:pPr>
            <a:r>
              <a:rPr lang="en-US" sz="1500" dirty="0">
                <a:solidFill>
                  <a:srgbClr val="464646"/>
                </a:solidFill>
                <a:latin typeface="Inter Medium" pitchFamily="34" charset="0"/>
                <a:ea typeface="Inter Medium" pitchFamily="34" charset="-122"/>
                <a:cs typeface="Inter Medium" pitchFamily="34" charset="-120"/>
              </a:rPr>
              <a:t>in India.</a:t>
            </a:r>
            <a:endParaRPr lang="en-US" sz="1500" dirty="0"/>
          </a:p>
        </p:txBody>
      </p:sp>
      <p:pic>
        <p:nvPicPr>
          <p:cNvPr id="22" name="Image 6" descr="preencoded.png">
            <a:extLst>
              <a:ext uri="{FF2B5EF4-FFF2-40B4-BE49-F238E27FC236}">
                <a16:creationId xmlns:a16="http://schemas.microsoft.com/office/drawing/2014/main" id="{6B02952F-E253-902C-B6EF-2E512404D044}"/>
              </a:ext>
            </a:extLst>
          </p:cNvPr>
          <p:cNvPicPr>
            <a:picLocks noChangeAspect="1"/>
          </p:cNvPicPr>
          <p:nvPr/>
        </p:nvPicPr>
        <p:blipFill>
          <a:blip r:embed="rId8"/>
          <a:stretch>
            <a:fillRect/>
          </a:stretch>
        </p:blipFill>
        <p:spPr>
          <a:xfrm>
            <a:off x="7400211" y="4760335"/>
            <a:ext cx="3331607" cy="2059067"/>
          </a:xfrm>
          <a:prstGeom prst="rect">
            <a:avLst/>
          </a:prstGeom>
        </p:spPr>
      </p:pic>
      <p:sp>
        <p:nvSpPr>
          <p:cNvPr id="23" name="Text 14">
            <a:extLst>
              <a:ext uri="{FF2B5EF4-FFF2-40B4-BE49-F238E27FC236}">
                <a16:creationId xmlns:a16="http://schemas.microsoft.com/office/drawing/2014/main" id="{F1290129-86D1-DF54-C4A9-C041F2BD85A8}"/>
              </a:ext>
            </a:extLst>
          </p:cNvPr>
          <p:cNvSpPr/>
          <p:nvPr/>
        </p:nvSpPr>
        <p:spPr>
          <a:xfrm>
            <a:off x="7400211" y="6892843"/>
            <a:ext cx="1417558" cy="177165"/>
          </a:xfrm>
          <a:prstGeom prst="rect">
            <a:avLst/>
          </a:prstGeom>
          <a:noFill/>
          <a:ln/>
        </p:spPr>
        <p:txBody>
          <a:bodyPr wrap="none" lIns="0" tIns="0" rIns="0" bIns="0" rtlCol="0" anchor="t"/>
          <a:lstStyle/>
          <a:p>
            <a:pPr marL="0" indent="0" algn="l">
              <a:lnSpc>
                <a:spcPts val="1350"/>
              </a:lnSpc>
              <a:buNone/>
            </a:pPr>
            <a:r>
              <a:rPr lang="en-US" sz="1500" dirty="0">
                <a:solidFill>
                  <a:schemeClr val="accent6"/>
                </a:solidFill>
                <a:latin typeface="DM Sans Semi Bold" pitchFamily="34" charset="0"/>
                <a:ea typeface="DM Sans Semi Bold" pitchFamily="34" charset="-122"/>
                <a:cs typeface="DM Sans Semi Bold" pitchFamily="34" charset="-120"/>
              </a:rPr>
              <a:t>AGRICULTURAL SCIENTIST</a:t>
            </a:r>
            <a:endParaRPr lang="en-US" sz="1500" dirty="0">
              <a:solidFill>
                <a:schemeClr val="accent6"/>
              </a:solidFill>
            </a:endParaRPr>
          </a:p>
        </p:txBody>
      </p:sp>
      <p:sp>
        <p:nvSpPr>
          <p:cNvPr id="24" name="Text 15">
            <a:extLst>
              <a:ext uri="{FF2B5EF4-FFF2-40B4-BE49-F238E27FC236}">
                <a16:creationId xmlns:a16="http://schemas.microsoft.com/office/drawing/2014/main" id="{1176054F-997C-8CF5-7155-DE00B675A959}"/>
              </a:ext>
            </a:extLst>
          </p:cNvPr>
          <p:cNvSpPr/>
          <p:nvPr/>
        </p:nvSpPr>
        <p:spPr>
          <a:xfrm>
            <a:off x="7400092" y="7118272"/>
            <a:ext cx="3331607" cy="181451"/>
          </a:xfrm>
          <a:prstGeom prst="rect">
            <a:avLst/>
          </a:prstGeom>
          <a:noFill/>
          <a:ln/>
        </p:spPr>
        <p:txBody>
          <a:bodyPr wrap="none" lIns="0" tIns="0" rIns="0" bIns="0" rtlCol="0" anchor="t"/>
          <a:lstStyle/>
          <a:p>
            <a:pPr marL="0" indent="0" algn="l">
              <a:lnSpc>
                <a:spcPts val="1400"/>
              </a:lnSpc>
              <a:buNone/>
            </a:pPr>
            <a:r>
              <a:rPr lang="en-US" sz="1500" dirty="0">
                <a:solidFill>
                  <a:srgbClr val="464646"/>
                </a:solidFill>
                <a:latin typeface="Inter Medium" pitchFamily="34" charset="0"/>
                <a:ea typeface="Inter Medium" pitchFamily="34" charset="-122"/>
                <a:cs typeface="Inter Medium" pitchFamily="34" charset="-120"/>
              </a:rPr>
              <a:t>Agricultural scientist specializing in</a:t>
            </a:r>
          </a:p>
          <a:p>
            <a:pPr marL="0" indent="0" algn="l">
              <a:lnSpc>
                <a:spcPts val="1400"/>
              </a:lnSpc>
              <a:buNone/>
            </a:pPr>
            <a:r>
              <a:rPr lang="en-US" sz="1500" dirty="0">
                <a:solidFill>
                  <a:srgbClr val="464646"/>
                </a:solidFill>
                <a:latin typeface="Inter Medium" pitchFamily="34" charset="0"/>
                <a:ea typeface="Inter Medium" pitchFamily="34" charset="-122"/>
                <a:cs typeface="Inter Medium" pitchFamily="34" charset="-120"/>
              </a:rPr>
              <a:t> hydroponic growing</a:t>
            </a:r>
            <a:r>
              <a:rPr lang="en-US" sz="850" dirty="0">
                <a:solidFill>
                  <a:srgbClr val="464646"/>
                </a:solidFill>
                <a:latin typeface="Inter Medium" pitchFamily="34" charset="0"/>
                <a:ea typeface="Inter Medium" pitchFamily="34" charset="-122"/>
                <a:cs typeface="Inter Medium" pitchFamily="34" charset="-120"/>
              </a:rPr>
              <a:t>.</a:t>
            </a:r>
            <a:endParaRPr lang="en-US" sz="850" dirty="0"/>
          </a:p>
        </p:txBody>
      </p:sp>
      <p:pic>
        <p:nvPicPr>
          <p:cNvPr id="25" name="Image 7" descr="preencoded.png">
            <a:extLst>
              <a:ext uri="{FF2B5EF4-FFF2-40B4-BE49-F238E27FC236}">
                <a16:creationId xmlns:a16="http://schemas.microsoft.com/office/drawing/2014/main" id="{D45A9D69-A859-B0C5-2121-CE2DDA1EB673}"/>
              </a:ext>
            </a:extLst>
          </p:cNvPr>
          <p:cNvPicPr>
            <a:picLocks noChangeAspect="1"/>
          </p:cNvPicPr>
          <p:nvPr/>
        </p:nvPicPr>
        <p:blipFill>
          <a:blip r:embed="rId9"/>
          <a:stretch>
            <a:fillRect/>
          </a:stretch>
        </p:blipFill>
        <p:spPr>
          <a:xfrm>
            <a:off x="10901839" y="4760335"/>
            <a:ext cx="3331726" cy="2059067"/>
          </a:xfrm>
          <a:prstGeom prst="rect">
            <a:avLst/>
          </a:prstGeom>
        </p:spPr>
      </p:pic>
      <p:sp>
        <p:nvSpPr>
          <p:cNvPr id="26" name="Text 16">
            <a:extLst>
              <a:ext uri="{FF2B5EF4-FFF2-40B4-BE49-F238E27FC236}">
                <a16:creationId xmlns:a16="http://schemas.microsoft.com/office/drawing/2014/main" id="{380FFB7D-3F8C-1DFA-1F61-FDC2767D4D2E}"/>
              </a:ext>
            </a:extLst>
          </p:cNvPr>
          <p:cNvSpPr/>
          <p:nvPr/>
        </p:nvSpPr>
        <p:spPr>
          <a:xfrm>
            <a:off x="10901839" y="6892843"/>
            <a:ext cx="1417558" cy="177165"/>
          </a:xfrm>
          <a:prstGeom prst="rect">
            <a:avLst/>
          </a:prstGeom>
          <a:noFill/>
          <a:ln/>
        </p:spPr>
        <p:txBody>
          <a:bodyPr wrap="none" lIns="0" tIns="0" rIns="0" bIns="0" rtlCol="0" anchor="t"/>
          <a:lstStyle/>
          <a:p>
            <a:pPr marL="0" indent="0" algn="l">
              <a:lnSpc>
                <a:spcPts val="1350"/>
              </a:lnSpc>
              <a:buNone/>
            </a:pPr>
            <a:r>
              <a:rPr lang="en-US" sz="1500" dirty="0">
                <a:solidFill>
                  <a:schemeClr val="accent6"/>
                </a:solidFill>
                <a:latin typeface="DM Sans Semi Bold" pitchFamily="34" charset="0"/>
              </a:rPr>
              <a:t>RETAI;/DISTRIBUTION SPECIALIST</a:t>
            </a:r>
            <a:endParaRPr lang="en-US" sz="1500" dirty="0">
              <a:solidFill>
                <a:schemeClr val="accent6"/>
              </a:solidFill>
            </a:endParaRPr>
          </a:p>
        </p:txBody>
      </p:sp>
      <p:sp>
        <p:nvSpPr>
          <p:cNvPr id="27" name="Text 17">
            <a:extLst>
              <a:ext uri="{FF2B5EF4-FFF2-40B4-BE49-F238E27FC236}">
                <a16:creationId xmlns:a16="http://schemas.microsoft.com/office/drawing/2014/main" id="{5643B75E-09CC-5AA8-35BD-76CE5BBC42BF}"/>
              </a:ext>
            </a:extLst>
          </p:cNvPr>
          <p:cNvSpPr/>
          <p:nvPr/>
        </p:nvSpPr>
        <p:spPr>
          <a:xfrm>
            <a:off x="10901839" y="7137993"/>
            <a:ext cx="3331726" cy="181451"/>
          </a:xfrm>
          <a:prstGeom prst="rect">
            <a:avLst/>
          </a:prstGeom>
          <a:noFill/>
          <a:ln/>
        </p:spPr>
        <p:txBody>
          <a:bodyPr wrap="none" lIns="0" tIns="0" rIns="0" bIns="0" rtlCol="0" anchor="t"/>
          <a:lstStyle/>
          <a:p>
            <a:pPr marL="0" indent="0" algn="l">
              <a:lnSpc>
                <a:spcPts val="1400"/>
              </a:lnSpc>
              <a:buNone/>
            </a:pPr>
            <a:r>
              <a:rPr lang="en-US" sz="1500" dirty="0">
                <a:solidFill>
                  <a:srgbClr val="464646"/>
                </a:solidFill>
                <a:latin typeface="Inter Medium" pitchFamily="34" charset="0"/>
                <a:ea typeface="Inter Medium" pitchFamily="34" charset="-122"/>
                <a:cs typeface="Inter Medium" pitchFamily="34" charset="-120"/>
              </a:rPr>
              <a:t>Retail/distribution specialist for premium </a:t>
            </a:r>
          </a:p>
          <a:p>
            <a:pPr marL="0" indent="0" algn="l">
              <a:lnSpc>
                <a:spcPts val="1400"/>
              </a:lnSpc>
              <a:buNone/>
            </a:pPr>
            <a:r>
              <a:rPr lang="en-US" sz="1500" dirty="0">
                <a:solidFill>
                  <a:srgbClr val="464646"/>
                </a:solidFill>
                <a:latin typeface="Inter Medium" pitchFamily="34" charset="0"/>
                <a:ea typeface="Inter Medium" pitchFamily="34" charset="-122"/>
                <a:cs typeface="Inter Medium" pitchFamily="34" charset="-120"/>
              </a:rPr>
              <a:t>brand positioning.</a:t>
            </a:r>
            <a:endParaRPr lang="en-US" sz="1500" dirty="0"/>
          </a:p>
        </p:txBody>
      </p:sp>
      <p:sp>
        <p:nvSpPr>
          <p:cNvPr id="28" name="Text 18">
            <a:extLst>
              <a:ext uri="{FF2B5EF4-FFF2-40B4-BE49-F238E27FC236}">
                <a16:creationId xmlns:a16="http://schemas.microsoft.com/office/drawing/2014/main" id="{01D26C3D-A8A7-6E2E-23B5-112FC18DD8BF}"/>
              </a:ext>
            </a:extLst>
          </p:cNvPr>
          <p:cNvSpPr/>
          <p:nvPr/>
        </p:nvSpPr>
        <p:spPr>
          <a:xfrm>
            <a:off x="396835" y="9700617"/>
            <a:ext cx="1417558" cy="177165"/>
          </a:xfrm>
          <a:prstGeom prst="rect">
            <a:avLst/>
          </a:prstGeom>
          <a:noFill/>
          <a:ln/>
        </p:spPr>
        <p:txBody>
          <a:bodyPr wrap="none" lIns="0" tIns="0" rIns="0" bIns="0" rtlCol="0" anchor="t"/>
          <a:lstStyle/>
          <a:p>
            <a:pPr marL="0" indent="0" algn="l">
              <a:lnSpc>
                <a:spcPts val="1350"/>
              </a:lnSpc>
              <a:buNone/>
            </a:pPr>
            <a:r>
              <a:rPr lang="en-US" sz="1100" dirty="0">
                <a:solidFill>
                  <a:srgbClr val="464646"/>
                </a:solidFill>
                <a:latin typeface="DM Sans Semi Bold" pitchFamily="34" charset="0"/>
                <a:ea typeface="DM Sans Semi Bold" pitchFamily="34" charset="-122"/>
                <a:cs typeface="DM Sans Semi Bold" pitchFamily="34" charset="-120"/>
              </a:rPr>
              <a:t>Advisory Network</a:t>
            </a:r>
            <a:endParaRPr lang="en-US" sz="1100" dirty="0"/>
          </a:p>
        </p:txBody>
      </p:sp>
      <p:sp>
        <p:nvSpPr>
          <p:cNvPr id="29" name="Rectangle 28">
            <a:extLst>
              <a:ext uri="{FF2B5EF4-FFF2-40B4-BE49-F238E27FC236}">
                <a16:creationId xmlns:a16="http://schemas.microsoft.com/office/drawing/2014/main" id="{D66EBBAD-61B7-AB09-EBF5-25B233CDE60F}"/>
              </a:ext>
            </a:extLst>
          </p:cNvPr>
          <p:cNvSpPr/>
          <p:nvPr/>
        </p:nvSpPr>
        <p:spPr>
          <a:xfrm>
            <a:off x="0" y="7936155"/>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510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1BE0F-6910-E56A-6679-DD8AD2FD85CE}"/>
            </a:ext>
          </a:extLst>
        </p:cNvPr>
        <p:cNvGrpSpPr/>
        <p:nvPr/>
      </p:nvGrpSpPr>
      <p:grpSpPr>
        <a:xfrm>
          <a:off x="0" y="0"/>
          <a:ext cx="0" cy="0"/>
          <a:chOff x="0" y="0"/>
          <a:chExt cx="0" cy="0"/>
        </a:xfrm>
      </p:grpSpPr>
      <p:sp>
        <p:nvSpPr>
          <p:cNvPr id="5" name="Text 0">
            <a:extLst>
              <a:ext uri="{FF2B5EF4-FFF2-40B4-BE49-F238E27FC236}">
                <a16:creationId xmlns:a16="http://schemas.microsoft.com/office/drawing/2014/main" id="{3C494DBA-A903-6CD9-D8F0-B1C3848E521B}"/>
              </a:ext>
            </a:extLst>
          </p:cNvPr>
          <p:cNvSpPr/>
          <p:nvPr/>
        </p:nvSpPr>
        <p:spPr>
          <a:xfrm>
            <a:off x="793790" y="640318"/>
            <a:ext cx="7438192" cy="708779"/>
          </a:xfrm>
          <a:prstGeom prst="rect">
            <a:avLst/>
          </a:prstGeom>
          <a:noFill/>
          <a:ln/>
        </p:spPr>
        <p:txBody>
          <a:bodyPr wrap="none" lIns="0" tIns="0" rIns="0" bIns="0" rtlCol="0" anchor="t"/>
          <a:lstStyle/>
          <a:p>
            <a:pPr marL="0" indent="0" algn="l">
              <a:lnSpc>
                <a:spcPts val="5550"/>
              </a:lnSpc>
              <a:buNone/>
            </a:pPr>
            <a:r>
              <a:rPr lang="en-US" sz="4450" dirty="0">
                <a:solidFill>
                  <a:srgbClr val="030303"/>
                </a:solidFill>
                <a:latin typeface=""/>
                <a:ea typeface="DM Sans Semi Bold" pitchFamily="34" charset="-122"/>
                <a:cs typeface="DM Sans Semi Bold" pitchFamily="34" charset="-120"/>
              </a:rPr>
              <a:t>Target Customer Segments</a:t>
            </a:r>
            <a:endParaRPr lang="en-US" sz="4450" dirty="0">
              <a:latin typeface=""/>
            </a:endParaRPr>
          </a:p>
        </p:txBody>
      </p:sp>
      <p:sp>
        <p:nvSpPr>
          <p:cNvPr id="6" name="Text 1">
            <a:extLst>
              <a:ext uri="{FF2B5EF4-FFF2-40B4-BE49-F238E27FC236}">
                <a16:creationId xmlns:a16="http://schemas.microsoft.com/office/drawing/2014/main" id="{1112429D-BC16-9E6A-43C2-8CE830F75F63}"/>
              </a:ext>
            </a:extLst>
          </p:cNvPr>
          <p:cNvSpPr/>
          <p:nvPr/>
        </p:nvSpPr>
        <p:spPr>
          <a:xfrm>
            <a:off x="793790" y="1802725"/>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464646"/>
                </a:solidFill>
                <a:latin typeface=""/>
                <a:ea typeface="Inter Medium" pitchFamily="34" charset="-122"/>
                <a:cs typeface="Inter Medium" pitchFamily="34" charset="-120"/>
              </a:rPr>
              <a:t>HydroPod appeals to diverse customers. Here's a breakdown of key segments:</a:t>
            </a:r>
            <a:endParaRPr lang="en-US" sz="1750" dirty="0">
              <a:latin typeface=""/>
            </a:endParaRPr>
          </a:p>
        </p:txBody>
      </p:sp>
      <p:pic>
        <p:nvPicPr>
          <p:cNvPr id="7" name="Image 0" descr="preencoded.png">
            <a:extLst>
              <a:ext uri="{FF2B5EF4-FFF2-40B4-BE49-F238E27FC236}">
                <a16:creationId xmlns:a16="http://schemas.microsoft.com/office/drawing/2014/main" id="{89CB460F-5ECE-0C8E-6DDF-1F1F034995BD}"/>
              </a:ext>
            </a:extLst>
          </p:cNvPr>
          <p:cNvPicPr>
            <a:picLocks noChangeAspect="1"/>
          </p:cNvPicPr>
          <p:nvPr/>
        </p:nvPicPr>
        <p:blipFill>
          <a:blip r:embed="rId2"/>
          <a:stretch>
            <a:fillRect/>
          </a:stretch>
        </p:blipFill>
        <p:spPr>
          <a:xfrm>
            <a:off x="793790" y="2420779"/>
            <a:ext cx="566976" cy="566976"/>
          </a:xfrm>
          <a:prstGeom prst="rect">
            <a:avLst/>
          </a:prstGeom>
        </p:spPr>
      </p:pic>
      <p:sp>
        <p:nvSpPr>
          <p:cNvPr id="8" name="Text 2">
            <a:extLst>
              <a:ext uri="{FF2B5EF4-FFF2-40B4-BE49-F238E27FC236}">
                <a16:creationId xmlns:a16="http://schemas.microsoft.com/office/drawing/2014/main" id="{52B17D37-D5BF-A918-B817-108F58DC3786}"/>
              </a:ext>
            </a:extLst>
          </p:cNvPr>
          <p:cNvSpPr/>
          <p:nvPr/>
        </p:nvSpPr>
        <p:spPr>
          <a:xfrm>
            <a:off x="793790" y="321456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
                <a:ea typeface="DM Sans Semi Bold" pitchFamily="34" charset="-122"/>
                <a:cs typeface="DM Sans Semi Bold" pitchFamily="34" charset="-120"/>
              </a:rPr>
              <a:t>Urban Innovators</a:t>
            </a:r>
            <a:endParaRPr lang="en-US" sz="2200" dirty="0">
              <a:latin typeface=""/>
            </a:endParaRPr>
          </a:p>
        </p:txBody>
      </p:sp>
      <p:sp>
        <p:nvSpPr>
          <p:cNvPr id="9" name="Text 3">
            <a:extLst>
              <a:ext uri="{FF2B5EF4-FFF2-40B4-BE49-F238E27FC236}">
                <a16:creationId xmlns:a16="http://schemas.microsoft.com/office/drawing/2014/main" id="{7BF9EF95-B675-579A-7001-BCB18667B3EA}"/>
              </a:ext>
            </a:extLst>
          </p:cNvPr>
          <p:cNvSpPr/>
          <p:nvPr/>
        </p:nvSpPr>
        <p:spPr>
          <a:xfrm>
            <a:off x="793730" y="3704987"/>
            <a:ext cx="3005495" cy="2540318"/>
          </a:xfrm>
          <a:prstGeom prst="rect">
            <a:avLst/>
          </a:prstGeom>
          <a:noFill/>
          <a:ln/>
        </p:spPr>
        <p:txBody>
          <a:bodyPr wrap="square" lIns="0" tIns="0" rIns="0" bIns="0" rtlCol="0" anchor="t"/>
          <a:lstStyle/>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Tech-savvy early adopters focused on sustainability. </a:t>
            </a:r>
          </a:p>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25-40 years old</a:t>
            </a:r>
          </a:p>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₹75K+ income</a:t>
            </a:r>
          </a:p>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Primarily female. </a:t>
            </a:r>
          </a:p>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Metro apartments in Mumbai, Delhi, and Bangalore.</a:t>
            </a:r>
            <a:endParaRPr lang="en-US" sz="1750" dirty="0">
              <a:latin typeface=""/>
            </a:endParaRPr>
          </a:p>
        </p:txBody>
      </p:sp>
      <p:pic>
        <p:nvPicPr>
          <p:cNvPr id="11" name="Image 1" descr="preencoded.png">
            <a:extLst>
              <a:ext uri="{FF2B5EF4-FFF2-40B4-BE49-F238E27FC236}">
                <a16:creationId xmlns:a16="http://schemas.microsoft.com/office/drawing/2014/main" id="{E37DCB7A-5263-8DE1-022D-263A19F5F753}"/>
              </a:ext>
            </a:extLst>
          </p:cNvPr>
          <p:cNvPicPr>
            <a:picLocks noChangeAspect="1"/>
          </p:cNvPicPr>
          <p:nvPr/>
        </p:nvPicPr>
        <p:blipFill>
          <a:blip r:embed="rId3"/>
          <a:stretch>
            <a:fillRect/>
          </a:stretch>
        </p:blipFill>
        <p:spPr>
          <a:xfrm>
            <a:off x="4139446" y="2420779"/>
            <a:ext cx="566976" cy="566976"/>
          </a:xfrm>
          <a:prstGeom prst="rect">
            <a:avLst/>
          </a:prstGeom>
        </p:spPr>
      </p:pic>
      <p:sp>
        <p:nvSpPr>
          <p:cNvPr id="12" name="Text 4">
            <a:extLst>
              <a:ext uri="{FF2B5EF4-FFF2-40B4-BE49-F238E27FC236}">
                <a16:creationId xmlns:a16="http://schemas.microsoft.com/office/drawing/2014/main" id="{813A8FA4-91EC-5E20-F754-3D9AD70E338E}"/>
              </a:ext>
            </a:extLst>
          </p:cNvPr>
          <p:cNvSpPr/>
          <p:nvPr/>
        </p:nvSpPr>
        <p:spPr>
          <a:xfrm>
            <a:off x="4139446" y="3214568"/>
            <a:ext cx="3005614" cy="708660"/>
          </a:xfrm>
          <a:prstGeom prst="rect">
            <a:avLst/>
          </a:prstGeom>
          <a:noFill/>
          <a:ln/>
        </p:spPr>
        <p:txBody>
          <a:bodyPr wrap="square" lIns="0" tIns="0" rIns="0" bIns="0" rtlCol="0" anchor="t"/>
          <a:lstStyle/>
          <a:p>
            <a:pPr marL="0" indent="0" algn="l">
              <a:lnSpc>
                <a:spcPts val="2750"/>
              </a:lnSpc>
              <a:buNone/>
            </a:pPr>
            <a:r>
              <a:rPr lang="en-US" sz="2200" dirty="0">
                <a:solidFill>
                  <a:srgbClr val="464646"/>
                </a:solidFill>
                <a:latin typeface=""/>
                <a:ea typeface="DM Sans Semi Bold" pitchFamily="34" charset="-122"/>
                <a:cs typeface="DM Sans Semi Bold" pitchFamily="34" charset="-120"/>
              </a:rPr>
              <a:t>Health-Conscious Families</a:t>
            </a:r>
            <a:endParaRPr lang="en-US" sz="2200" dirty="0">
              <a:latin typeface=""/>
            </a:endParaRPr>
          </a:p>
        </p:txBody>
      </p:sp>
      <p:sp>
        <p:nvSpPr>
          <p:cNvPr id="13" name="Text 5">
            <a:extLst>
              <a:ext uri="{FF2B5EF4-FFF2-40B4-BE49-F238E27FC236}">
                <a16:creationId xmlns:a16="http://schemas.microsoft.com/office/drawing/2014/main" id="{A9A07A39-3079-238B-EE81-C97304EC93C1}"/>
              </a:ext>
            </a:extLst>
          </p:cNvPr>
          <p:cNvSpPr/>
          <p:nvPr/>
        </p:nvSpPr>
        <p:spPr>
          <a:xfrm>
            <a:off x="4139446" y="4059317"/>
            <a:ext cx="3005614" cy="2540318"/>
          </a:xfrm>
          <a:prstGeom prst="rect">
            <a:avLst/>
          </a:prstGeom>
          <a:noFill/>
          <a:ln/>
        </p:spPr>
        <p:txBody>
          <a:bodyPr wrap="square" lIns="0" tIns="0" rIns="0" bIns="0" rtlCol="0" anchor="t"/>
          <a:lstStyle/>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Nutrition-minded, with an organic preference and educational focus. </a:t>
            </a:r>
          </a:p>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30-45 years old</a:t>
            </a:r>
          </a:p>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₹90K+ household income Suburban homes in Tier 1 &amp; 2 cities.</a:t>
            </a:r>
            <a:endParaRPr lang="en-US" sz="1750" dirty="0">
              <a:latin typeface=""/>
            </a:endParaRPr>
          </a:p>
        </p:txBody>
      </p:sp>
      <p:pic>
        <p:nvPicPr>
          <p:cNvPr id="14" name="Image 2" descr="preencoded.png">
            <a:extLst>
              <a:ext uri="{FF2B5EF4-FFF2-40B4-BE49-F238E27FC236}">
                <a16:creationId xmlns:a16="http://schemas.microsoft.com/office/drawing/2014/main" id="{5DA37512-818E-98A6-D5AA-956F5D472ABB}"/>
              </a:ext>
            </a:extLst>
          </p:cNvPr>
          <p:cNvPicPr>
            <a:picLocks noChangeAspect="1"/>
          </p:cNvPicPr>
          <p:nvPr/>
        </p:nvPicPr>
        <p:blipFill>
          <a:blip r:embed="rId4"/>
          <a:stretch>
            <a:fillRect/>
          </a:stretch>
        </p:blipFill>
        <p:spPr>
          <a:xfrm>
            <a:off x="7485221" y="2420779"/>
            <a:ext cx="566976" cy="566976"/>
          </a:xfrm>
          <a:prstGeom prst="rect">
            <a:avLst/>
          </a:prstGeom>
        </p:spPr>
      </p:pic>
      <p:sp>
        <p:nvSpPr>
          <p:cNvPr id="15" name="Text 6">
            <a:extLst>
              <a:ext uri="{FF2B5EF4-FFF2-40B4-BE49-F238E27FC236}">
                <a16:creationId xmlns:a16="http://schemas.microsoft.com/office/drawing/2014/main" id="{D1EABE79-94CD-AE2F-5711-1941DBC8996B}"/>
              </a:ext>
            </a:extLst>
          </p:cNvPr>
          <p:cNvSpPr/>
          <p:nvPr/>
        </p:nvSpPr>
        <p:spPr>
          <a:xfrm>
            <a:off x="7485221" y="321456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
                <a:ea typeface="DM Sans Semi Bold" pitchFamily="34" charset="-122"/>
                <a:cs typeface="DM Sans Semi Bold" pitchFamily="34" charset="-120"/>
              </a:rPr>
              <a:t>Tech Enthusiasts</a:t>
            </a:r>
            <a:endParaRPr lang="en-US" sz="2200" dirty="0">
              <a:latin typeface=""/>
            </a:endParaRPr>
          </a:p>
        </p:txBody>
      </p:sp>
      <p:sp>
        <p:nvSpPr>
          <p:cNvPr id="16" name="Text 7">
            <a:extLst>
              <a:ext uri="{FF2B5EF4-FFF2-40B4-BE49-F238E27FC236}">
                <a16:creationId xmlns:a16="http://schemas.microsoft.com/office/drawing/2014/main" id="{A67F66DB-1064-AA0D-6066-46239B5B83F4}"/>
              </a:ext>
            </a:extLst>
          </p:cNvPr>
          <p:cNvSpPr/>
          <p:nvPr/>
        </p:nvSpPr>
        <p:spPr>
          <a:xfrm>
            <a:off x="7485221" y="3704987"/>
            <a:ext cx="3005614" cy="2540318"/>
          </a:xfrm>
          <a:prstGeom prst="rect">
            <a:avLst/>
          </a:prstGeom>
          <a:noFill/>
          <a:ln/>
        </p:spPr>
        <p:txBody>
          <a:bodyPr wrap="square" lIns="0" tIns="0" rIns="0" bIns="0" rtlCol="0" anchor="t"/>
          <a:lstStyle/>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Gadget collectors who are data-driven and focused on automation. </a:t>
            </a:r>
          </a:p>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22-50 years old</a:t>
            </a:r>
          </a:p>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₹85K+ income</a:t>
            </a:r>
          </a:p>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Largely male</a:t>
            </a:r>
          </a:p>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Tech hubs in Bangalore, Hyderabad, and Pune.</a:t>
            </a:r>
            <a:endParaRPr lang="en-US" sz="1750" dirty="0">
              <a:latin typeface=""/>
            </a:endParaRPr>
          </a:p>
        </p:txBody>
      </p:sp>
      <p:pic>
        <p:nvPicPr>
          <p:cNvPr id="18" name="Image 3" descr="preencoded.png">
            <a:extLst>
              <a:ext uri="{FF2B5EF4-FFF2-40B4-BE49-F238E27FC236}">
                <a16:creationId xmlns:a16="http://schemas.microsoft.com/office/drawing/2014/main" id="{BCF0EB22-9C94-967D-9DF2-F84FB7E730BC}"/>
              </a:ext>
            </a:extLst>
          </p:cNvPr>
          <p:cNvPicPr>
            <a:picLocks noChangeAspect="1"/>
          </p:cNvPicPr>
          <p:nvPr/>
        </p:nvPicPr>
        <p:blipFill>
          <a:blip r:embed="rId5"/>
          <a:stretch>
            <a:fillRect/>
          </a:stretch>
        </p:blipFill>
        <p:spPr>
          <a:xfrm>
            <a:off x="10830997" y="2420779"/>
            <a:ext cx="566976" cy="566976"/>
          </a:xfrm>
          <a:prstGeom prst="rect">
            <a:avLst/>
          </a:prstGeom>
        </p:spPr>
      </p:pic>
      <p:sp>
        <p:nvSpPr>
          <p:cNvPr id="19" name="Text 8">
            <a:extLst>
              <a:ext uri="{FF2B5EF4-FFF2-40B4-BE49-F238E27FC236}">
                <a16:creationId xmlns:a16="http://schemas.microsoft.com/office/drawing/2014/main" id="{08BF495D-1676-C1B5-51B2-AD4CD1F90FBE}"/>
              </a:ext>
            </a:extLst>
          </p:cNvPr>
          <p:cNvSpPr/>
          <p:nvPr/>
        </p:nvSpPr>
        <p:spPr>
          <a:xfrm>
            <a:off x="10830997" y="321456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
                <a:ea typeface="DM Sans Semi Bold" pitchFamily="34" charset="-122"/>
                <a:cs typeface="DM Sans Semi Bold" pitchFamily="34" charset="-120"/>
              </a:rPr>
              <a:t>Culinary Hobbyists</a:t>
            </a:r>
            <a:endParaRPr lang="en-US" sz="2200" dirty="0">
              <a:latin typeface=""/>
            </a:endParaRPr>
          </a:p>
        </p:txBody>
      </p:sp>
      <p:sp>
        <p:nvSpPr>
          <p:cNvPr id="21" name="Text 9">
            <a:extLst>
              <a:ext uri="{FF2B5EF4-FFF2-40B4-BE49-F238E27FC236}">
                <a16:creationId xmlns:a16="http://schemas.microsoft.com/office/drawing/2014/main" id="{06E7BAE9-E941-5B2C-7FC8-FDFFFAA7028C}"/>
              </a:ext>
            </a:extLst>
          </p:cNvPr>
          <p:cNvSpPr/>
          <p:nvPr/>
        </p:nvSpPr>
        <p:spPr>
          <a:xfrm>
            <a:off x="10830997" y="3704987"/>
            <a:ext cx="3579270" cy="3266123"/>
          </a:xfrm>
          <a:prstGeom prst="rect">
            <a:avLst/>
          </a:prstGeom>
          <a:noFill/>
          <a:ln/>
        </p:spPr>
        <p:txBody>
          <a:bodyPr wrap="square" lIns="0" tIns="0" rIns="0" bIns="0" rtlCol="0" anchor="t"/>
          <a:lstStyle/>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Cooking enthusiasts passionate about ingredient quality and sharing their creations.</a:t>
            </a:r>
          </a:p>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35-65 years old, </a:t>
            </a:r>
          </a:p>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Diverse incomes</a:t>
            </a:r>
          </a:p>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Primarily female. </a:t>
            </a:r>
          </a:p>
          <a:p>
            <a:pPr marL="285750" indent="-285750" algn="l">
              <a:lnSpc>
                <a:spcPts val="2850"/>
              </a:lnSpc>
              <a:buFont typeface="Arial" panose="020B0604020202020204" pitchFamily="34" charset="0"/>
              <a:buChar char="•"/>
            </a:pPr>
            <a:r>
              <a:rPr lang="en-US" sz="1750" dirty="0">
                <a:solidFill>
                  <a:srgbClr val="464646"/>
                </a:solidFill>
                <a:latin typeface=""/>
                <a:ea typeface="Inter Medium" pitchFamily="34" charset="-122"/>
                <a:cs typeface="Inter Medium" pitchFamily="34" charset="-120"/>
              </a:rPr>
              <a:t>Found nationwide, concentrated in food-culture cities.</a:t>
            </a:r>
            <a:endParaRPr lang="en-US" sz="1750" dirty="0">
              <a:latin typeface=""/>
            </a:endParaRPr>
          </a:p>
        </p:txBody>
      </p:sp>
      <p:sp>
        <p:nvSpPr>
          <p:cNvPr id="26" name="Text 10">
            <a:extLst>
              <a:ext uri="{FF2B5EF4-FFF2-40B4-BE49-F238E27FC236}">
                <a16:creationId xmlns:a16="http://schemas.microsoft.com/office/drawing/2014/main" id="{AED3AEEA-C3BA-3A67-CCA0-786DB2F589A1}"/>
              </a:ext>
            </a:extLst>
          </p:cNvPr>
          <p:cNvSpPr/>
          <p:nvPr/>
        </p:nvSpPr>
        <p:spPr>
          <a:xfrm>
            <a:off x="793790" y="7226260"/>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464646"/>
                </a:solidFill>
                <a:latin typeface=""/>
                <a:ea typeface="Inter Medium" pitchFamily="34" charset="-122"/>
                <a:cs typeface="Inter Medium" pitchFamily="34" charset="-120"/>
              </a:rPr>
              <a:t>Initially focused on the Indian market, HydroPod plans to expand to global markets in Phase 2 (Years 3-5).</a:t>
            </a:r>
            <a:endParaRPr lang="en-US" sz="1750" dirty="0">
              <a:latin typeface=""/>
            </a:endParaRPr>
          </a:p>
        </p:txBody>
      </p:sp>
      <p:sp>
        <p:nvSpPr>
          <p:cNvPr id="27" name="Rectangle 26">
            <a:extLst>
              <a:ext uri="{FF2B5EF4-FFF2-40B4-BE49-F238E27FC236}">
                <a16:creationId xmlns:a16="http://schemas.microsoft.com/office/drawing/2014/main" id="{3473668B-6EB0-B1D7-CA7D-BF9BE4F49EA9}"/>
              </a:ext>
            </a:extLst>
          </p:cNvPr>
          <p:cNvSpPr/>
          <p:nvPr/>
        </p:nvSpPr>
        <p:spPr>
          <a:xfrm>
            <a:off x="0" y="7885356"/>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latin typeface=""/>
            </a:endParaRPr>
          </a:p>
        </p:txBody>
      </p:sp>
      <p:pic>
        <p:nvPicPr>
          <p:cNvPr id="31" name="Picture 30">
            <a:extLst>
              <a:ext uri="{FF2B5EF4-FFF2-40B4-BE49-F238E27FC236}">
                <a16:creationId xmlns:a16="http://schemas.microsoft.com/office/drawing/2014/main" id="{E6A82ADA-B25A-F4D0-EE71-22516AB7045C}"/>
              </a:ext>
            </a:extLst>
          </p:cNvPr>
          <p:cNvPicPr>
            <a:picLocks noChangeAspect="1"/>
          </p:cNvPicPr>
          <p:nvPr/>
        </p:nvPicPr>
        <p:blipFill>
          <a:blip r:embed="rId6"/>
          <a:stretch>
            <a:fillRect/>
          </a:stretch>
        </p:blipFill>
        <p:spPr>
          <a:xfrm>
            <a:off x="10731500" y="-2014913"/>
            <a:ext cx="3898900" cy="4315235"/>
          </a:xfrm>
          <a:prstGeom prst="rect">
            <a:avLst/>
          </a:prstGeom>
        </p:spPr>
      </p:pic>
    </p:spTree>
    <p:extLst>
      <p:ext uri="{BB962C8B-B14F-4D97-AF65-F5344CB8AC3E}">
        <p14:creationId xmlns:p14="http://schemas.microsoft.com/office/powerpoint/2010/main" val="4102159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DA263914-6A41-E14B-4EBB-46B373268DF1}"/>
              </a:ext>
            </a:extLst>
          </p:cNvPr>
          <p:cNvPicPr>
            <a:picLocks noChangeAspect="1"/>
          </p:cNvPicPr>
          <p:nvPr/>
        </p:nvPicPr>
        <p:blipFill>
          <a:blip r:embed="rId2"/>
          <a:stretch>
            <a:fillRect/>
          </a:stretch>
        </p:blipFill>
        <p:spPr>
          <a:xfrm>
            <a:off x="9144000" y="0"/>
            <a:ext cx="5486400" cy="8229600"/>
          </a:xfrm>
          <a:prstGeom prst="rect">
            <a:avLst/>
          </a:prstGeom>
        </p:spPr>
      </p:pic>
      <p:sp>
        <p:nvSpPr>
          <p:cNvPr id="3" name="Text 0">
            <a:extLst>
              <a:ext uri="{FF2B5EF4-FFF2-40B4-BE49-F238E27FC236}">
                <a16:creationId xmlns:a16="http://schemas.microsoft.com/office/drawing/2014/main" id="{2C12CAB2-D3B4-5308-C4B3-1D994A0131AF}"/>
              </a:ext>
            </a:extLst>
          </p:cNvPr>
          <p:cNvSpPr/>
          <p:nvPr/>
        </p:nvSpPr>
        <p:spPr>
          <a:xfrm>
            <a:off x="793790" y="1428869"/>
            <a:ext cx="5670590" cy="708779"/>
          </a:xfrm>
          <a:prstGeom prst="rect">
            <a:avLst/>
          </a:prstGeom>
          <a:noFill/>
          <a:ln/>
        </p:spPr>
        <p:txBody>
          <a:bodyPr wrap="none" lIns="0" tIns="0" rIns="0" bIns="0" rtlCol="0" anchor="t"/>
          <a:lstStyle/>
          <a:p>
            <a:pPr marL="0" indent="0">
              <a:lnSpc>
                <a:spcPts val="5550"/>
              </a:lnSpc>
              <a:buNone/>
            </a:pPr>
            <a:r>
              <a:rPr lang="en-US" sz="4800" dirty="0">
                <a:solidFill>
                  <a:srgbClr val="1B1B27"/>
                </a:solidFill>
                <a:latin typeface="Calibri" panose="020F0502020204030204" pitchFamily="34" charset="0"/>
                <a:ea typeface="Raleway" pitchFamily="34" charset="-122"/>
                <a:cs typeface="Calibri" panose="020F0502020204030204" pitchFamily="34" charset="0"/>
              </a:rPr>
              <a:t>Business </a:t>
            </a:r>
            <a:r>
              <a:rPr lang="en-US" sz="4800" dirty="0">
                <a:solidFill>
                  <a:srgbClr val="1D4F10"/>
                </a:solidFill>
                <a:latin typeface="Calibri" panose="020F0502020204030204" pitchFamily="34" charset="0"/>
                <a:ea typeface="Raleway" pitchFamily="34" charset="-122"/>
                <a:cs typeface="Calibri" panose="020F0502020204030204" pitchFamily="34" charset="0"/>
              </a:rPr>
              <a:t>Architecture</a:t>
            </a:r>
            <a:endParaRPr lang="en-US" sz="4800" dirty="0">
              <a:solidFill>
                <a:srgbClr val="1D4F10"/>
              </a:solidFill>
              <a:latin typeface="Calibri" panose="020F0502020204030204" pitchFamily="34" charset="0"/>
              <a:cs typeface="Calibri" panose="020F0502020204030204" pitchFamily="34" charset="0"/>
            </a:endParaRPr>
          </a:p>
        </p:txBody>
      </p:sp>
      <p:sp>
        <p:nvSpPr>
          <p:cNvPr id="4" name="Shape 1">
            <a:extLst>
              <a:ext uri="{FF2B5EF4-FFF2-40B4-BE49-F238E27FC236}">
                <a16:creationId xmlns:a16="http://schemas.microsoft.com/office/drawing/2014/main" id="{DAD99096-FBD0-54CC-8C60-05BCED226BD5}"/>
              </a:ext>
            </a:extLst>
          </p:cNvPr>
          <p:cNvSpPr/>
          <p:nvPr/>
        </p:nvSpPr>
        <p:spPr>
          <a:xfrm>
            <a:off x="793790" y="2477810"/>
            <a:ext cx="3664863" cy="2410897"/>
          </a:xfrm>
          <a:prstGeom prst="roundRect">
            <a:avLst>
              <a:gd name="adj" fmla="val 3952"/>
            </a:avLst>
          </a:prstGeom>
          <a:solidFill>
            <a:srgbClr val="E1E1EA"/>
          </a:solidFill>
          <a:ln w="7620">
            <a:solidFill>
              <a:srgbClr val="C7C7D0"/>
            </a:solidFill>
            <a:prstDash val="solid"/>
          </a:ln>
        </p:spPr>
      </p:sp>
      <p:sp>
        <p:nvSpPr>
          <p:cNvPr id="5" name="Text 2">
            <a:extLst>
              <a:ext uri="{FF2B5EF4-FFF2-40B4-BE49-F238E27FC236}">
                <a16:creationId xmlns:a16="http://schemas.microsoft.com/office/drawing/2014/main" id="{CFE2070D-DB7D-7A7E-93B0-7F157954D2E8}"/>
              </a:ext>
            </a:extLst>
          </p:cNvPr>
          <p:cNvSpPr/>
          <p:nvPr/>
        </p:nvSpPr>
        <p:spPr>
          <a:xfrm>
            <a:off x="1028224" y="2712244"/>
            <a:ext cx="2835235" cy="354330"/>
          </a:xfrm>
          <a:prstGeom prst="rect">
            <a:avLst/>
          </a:prstGeom>
          <a:noFill/>
          <a:ln/>
        </p:spPr>
        <p:txBody>
          <a:bodyPr wrap="none" lIns="0" tIns="0" rIns="0" bIns="0" rtlCol="0" anchor="t"/>
          <a:lstStyle/>
          <a:p>
            <a:pPr marL="0" indent="0">
              <a:lnSpc>
                <a:spcPts val="2750"/>
              </a:lnSpc>
              <a:buNone/>
            </a:pPr>
            <a:r>
              <a:rPr lang="en-US" sz="2200" dirty="0">
                <a:solidFill>
                  <a:srgbClr val="3C3939"/>
                </a:solidFill>
                <a:latin typeface="Raleway" pitchFamily="34" charset="0"/>
                <a:ea typeface="Raleway" pitchFamily="34" charset="-122"/>
                <a:cs typeface="Raleway" pitchFamily="34" charset="-120"/>
              </a:rPr>
              <a:t>Revenue Model</a:t>
            </a:r>
            <a:endParaRPr lang="en-US" sz="2200" dirty="0"/>
          </a:p>
        </p:txBody>
      </p:sp>
      <p:sp>
        <p:nvSpPr>
          <p:cNvPr id="6" name="Text 3">
            <a:extLst>
              <a:ext uri="{FF2B5EF4-FFF2-40B4-BE49-F238E27FC236}">
                <a16:creationId xmlns:a16="http://schemas.microsoft.com/office/drawing/2014/main" id="{18EB4FE2-14F0-7A12-D814-6DBB2B02D689}"/>
              </a:ext>
            </a:extLst>
          </p:cNvPr>
          <p:cNvSpPr/>
          <p:nvPr/>
        </p:nvSpPr>
        <p:spPr>
          <a:xfrm>
            <a:off x="1028224" y="3202662"/>
            <a:ext cx="3195995" cy="1088708"/>
          </a:xfrm>
          <a:prstGeom prst="rect">
            <a:avLst/>
          </a:prstGeom>
          <a:noFill/>
          <a:ln/>
        </p:spPr>
        <p:txBody>
          <a:bodyPr wrap="squar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Hardware sales, consumables subscription, and B2B solutions generate revenue.</a:t>
            </a:r>
            <a:endParaRPr lang="en-US" sz="1750" dirty="0"/>
          </a:p>
        </p:txBody>
      </p:sp>
      <p:sp>
        <p:nvSpPr>
          <p:cNvPr id="7" name="Shape 4">
            <a:extLst>
              <a:ext uri="{FF2B5EF4-FFF2-40B4-BE49-F238E27FC236}">
                <a16:creationId xmlns:a16="http://schemas.microsoft.com/office/drawing/2014/main" id="{68DF7EA6-F88D-B41A-8C69-C1178AE0F002}"/>
              </a:ext>
            </a:extLst>
          </p:cNvPr>
          <p:cNvSpPr/>
          <p:nvPr/>
        </p:nvSpPr>
        <p:spPr>
          <a:xfrm>
            <a:off x="4685467" y="2477810"/>
            <a:ext cx="3664863" cy="2410897"/>
          </a:xfrm>
          <a:prstGeom prst="roundRect">
            <a:avLst>
              <a:gd name="adj" fmla="val 3952"/>
            </a:avLst>
          </a:prstGeom>
          <a:solidFill>
            <a:srgbClr val="E1E1EA"/>
          </a:solidFill>
          <a:ln w="7620">
            <a:solidFill>
              <a:srgbClr val="C7C7D0"/>
            </a:solidFill>
            <a:prstDash val="solid"/>
          </a:ln>
        </p:spPr>
      </p:sp>
      <p:sp>
        <p:nvSpPr>
          <p:cNvPr id="8" name="Text 5">
            <a:extLst>
              <a:ext uri="{FF2B5EF4-FFF2-40B4-BE49-F238E27FC236}">
                <a16:creationId xmlns:a16="http://schemas.microsoft.com/office/drawing/2014/main" id="{274593C0-F25E-D98B-81CA-F7024772BC9B}"/>
              </a:ext>
            </a:extLst>
          </p:cNvPr>
          <p:cNvSpPr/>
          <p:nvPr/>
        </p:nvSpPr>
        <p:spPr>
          <a:xfrm>
            <a:off x="4919901" y="2712244"/>
            <a:ext cx="2897743" cy="354330"/>
          </a:xfrm>
          <a:prstGeom prst="rect">
            <a:avLst/>
          </a:prstGeom>
          <a:noFill/>
          <a:ln/>
        </p:spPr>
        <p:txBody>
          <a:bodyPr wrap="none" lIns="0" tIns="0" rIns="0" bIns="0" rtlCol="0" anchor="t"/>
          <a:lstStyle/>
          <a:p>
            <a:pPr marL="0" indent="0">
              <a:lnSpc>
                <a:spcPts val="2750"/>
              </a:lnSpc>
              <a:buNone/>
            </a:pPr>
            <a:r>
              <a:rPr lang="en-US" sz="2200" dirty="0">
                <a:solidFill>
                  <a:srgbClr val="3C3939"/>
                </a:solidFill>
                <a:latin typeface="Raleway" pitchFamily="34" charset="0"/>
                <a:ea typeface="Raleway" pitchFamily="34" charset="-122"/>
                <a:cs typeface="Raleway" pitchFamily="34" charset="-120"/>
              </a:rPr>
              <a:t>Supply Chain Strategy</a:t>
            </a:r>
            <a:endParaRPr lang="en-US" sz="2200" dirty="0"/>
          </a:p>
        </p:txBody>
      </p:sp>
      <p:sp>
        <p:nvSpPr>
          <p:cNvPr id="9" name="Text 6">
            <a:extLst>
              <a:ext uri="{FF2B5EF4-FFF2-40B4-BE49-F238E27FC236}">
                <a16:creationId xmlns:a16="http://schemas.microsoft.com/office/drawing/2014/main" id="{029D39EE-8CE2-C483-308D-02313C40C337}"/>
              </a:ext>
            </a:extLst>
          </p:cNvPr>
          <p:cNvSpPr/>
          <p:nvPr/>
        </p:nvSpPr>
        <p:spPr>
          <a:xfrm>
            <a:off x="4919901" y="3202662"/>
            <a:ext cx="3195995" cy="1451610"/>
          </a:xfrm>
          <a:prstGeom prst="rect">
            <a:avLst/>
          </a:prstGeom>
          <a:noFill/>
          <a:ln/>
        </p:spPr>
        <p:txBody>
          <a:bodyPr wrap="squar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Component sourcing, assembly, distribution, and after-sales support ensure efficient operations.</a:t>
            </a:r>
            <a:endParaRPr lang="en-US" sz="1750" dirty="0"/>
          </a:p>
        </p:txBody>
      </p:sp>
      <p:sp>
        <p:nvSpPr>
          <p:cNvPr id="10" name="Shape 7">
            <a:extLst>
              <a:ext uri="{FF2B5EF4-FFF2-40B4-BE49-F238E27FC236}">
                <a16:creationId xmlns:a16="http://schemas.microsoft.com/office/drawing/2014/main" id="{099623C3-DE20-4102-5341-842E264AD0C4}"/>
              </a:ext>
            </a:extLst>
          </p:cNvPr>
          <p:cNvSpPr/>
          <p:nvPr/>
        </p:nvSpPr>
        <p:spPr>
          <a:xfrm>
            <a:off x="793790" y="5115520"/>
            <a:ext cx="7556421" cy="1685092"/>
          </a:xfrm>
          <a:prstGeom prst="roundRect">
            <a:avLst>
              <a:gd name="adj" fmla="val 5654"/>
            </a:avLst>
          </a:prstGeom>
          <a:solidFill>
            <a:srgbClr val="E1E1EA"/>
          </a:solidFill>
          <a:ln w="7620">
            <a:solidFill>
              <a:srgbClr val="C7C7D0"/>
            </a:solidFill>
            <a:prstDash val="solid"/>
          </a:ln>
        </p:spPr>
      </p:sp>
      <p:sp>
        <p:nvSpPr>
          <p:cNvPr id="11" name="Text 8">
            <a:extLst>
              <a:ext uri="{FF2B5EF4-FFF2-40B4-BE49-F238E27FC236}">
                <a16:creationId xmlns:a16="http://schemas.microsoft.com/office/drawing/2014/main" id="{421C7E02-1E66-D801-6F5F-A71B405476C4}"/>
              </a:ext>
            </a:extLst>
          </p:cNvPr>
          <p:cNvSpPr/>
          <p:nvPr/>
        </p:nvSpPr>
        <p:spPr>
          <a:xfrm>
            <a:off x="1028224" y="5349954"/>
            <a:ext cx="2835235" cy="354330"/>
          </a:xfrm>
          <a:prstGeom prst="rect">
            <a:avLst/>
          </a:prstGeom>
          <a:noFill/>
          <a:ln/>
        </p:spPr>
        <p:txBody>
          <a:bodyPr wrap="none" lIns="0" tIns="0" rIns="0" bIns="0" rtlCol="0" anchor="t"/>
          <a:lstStyle/>
          <a:p>
            <a:pPr marL="0" indent="0">
              <a:lnSpc>
                <a:spcPts val="2750"/>
              </a:lnSpc>
              <a:buNone/>
            </a:pPr>
            <a:r>
              <a:rPr lang="en-US" sz="2200" dirty="0">
                <a:solidFill>
                  <a:srgbClr val="3C3939"/>
                </a:solidFill>
                <a:latin typeface="Raleway" pitchFamily="34" charset="0"/>
                <a:ea typeface="Raleway" pitchFamily="34" charset="-122"/>
                <a:cs typeface="Raleway" pitchFamily="34" charset="-120"/>
              </a:rPr>
              <a:t>Intellectual Property</a:t>
            </a:r>
            <a:endParaRPr lang="en-US" sz="2200" dirty="0"/>
          </a:p>
        </p:txBody>
      </p:sp>
      <p:sp>
        <p:nvSpPr>
          <p:cNvPr id="12" name="Text 9">
            <a:extLst>
              <a:ext uri="{FF2B5EF4-FFF2-40B4-BE49-F238E27FC236}">
                <a16:creationId xmlns:a16="http://schemas.microsoft.com/office/drawing/2014/main" id="{141BC701-FC16-2AAD-C8BF-AC9553E21731}"/>
              </a:ext>
            </a:extLst>
          </p:cNvPr>
          <p:cNvSpPr/>
          <p:nvPr/>
        </p:nvSpPr>
        <p:spPr>
          <a:xfrm>
            <a:off x="1028224" y="5840373"/>
            <a:ext cx="7087553" cy="725805"/>
          </a:xfrm>
          <a:prstGeom prst="rect">
            <a:avLst/>
          </a:prstGeom>
          <a:noFill/>
          <a:ln/>
        </p:spPr>
        <p:txBody>
          <a:bodyPr wrap="square" lIns="0" tIns="0" rIns="0" bIns="0" rtlCol="0" anchor="t"/>
          <a:lstStyle/>
          <a:p>
            <a:pPr marL="0" indent="0">
              <a:lnSpc>
                <a:spcPts val="2850"/>
              </a:lnSpc>
              <a:buNone/>
            </a:pPr>
            <a:r>
              <a:rPr lang="en-US" sz="1750" dirty="0">
                <a:solidFill>
                  <a:srgbClr val="3C3939"/>
                </a:solidFill>
                <a:latin typeface="Roboto" pitchFamily="34" charset="0"/>
                <a:ea typeface="Roboto" pitchFamily="34" charset="-122"/>
                <a:cs typeface="Roboto" pitchFamily="34" charset="-120"/>
              </a:rPr>
              <a:t>Patent application, proprietary algorithms, and registered design protect HydroPod's innovations.</a:t>
            </a:r>
            <a:endParaRPr lang="en-US" sz="1750" dirty="0"/>
          </a:p>
        </p:txBody>
      </p:sp>
      <p:sp>
        <p:nvSpPr>
          <p:cNvPr id="13" name="Rectangle 12">
            <a:extLst>
              <a:ext uri="{FF2B5EF4-FFF2-40B4-BE49-F238E27FC236}">
                <a16:creationId xmlns:a16="http://schemas.microsoft.com/office/drawing/2014/main" id="{3BCE2D74-4A7B-5396-BD62-7903F21D69DE}"/>
              </a:ext>
            </a:extLst>
          </p:cNvPr>
          <p:cNvSpPr/>
          <p:nvPr/>
        </p:nvSpPr>
        <p:spPr>
          <a:xfrm>
            <a:off x="0" y="7936155"/>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1555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B1078A77-1F18-79AC-6039-719F726784A7}"/>
              </a:ext>
            </a:extLst>
          </p:cNvPr>
          <p:cNvSpPr/>
          <p:nvPr/>
        </p:nvSpPr>
        <p:spPr>
          <a:xfrm>
            <a:off x="785098" y="616863"/>
            <a:ext cx="9195792" cy="700921"/>
          </a:xfrm>
          <a:prstGeom prst="rect">
            <a:avLst/>
          </a:prstGeom>
          <a:noFill/>
          <a:ln/>
        </p:spPr>
        <p:txBody>
          <a:bodyPr wrap="none" lIns="0" tIns="0" rIns="0" bIns="0" rtlCol="0" anchor="t"/>
          <a:lstStyle/>
          <a:p>
            <a:pPr marL="0" indent="0" algn="l">
              <a:lnSpc>
                <a:spcPts val="5500"/>
              </a:lnSpc>
              <a:buNone/>
            </a:pPr>
            <a:r>
              <a:rPr lang="en-US" sz="4400" dirty="0">
                <a:solidFill>
                  <a:srgbClr val="233E32"/>
                </a:solidFill>
                <a:latin typeface="Alice" pitchFamily="34" charset="0"/>
                <a:ea typeface="Alice" pitchFamily="34" charset="-122"/>
                <a:cs typeface="Alice" pitchFamily="34" charset="-120"/>
              </a:rPr>
              <a:t>Business Model: </a:t>
            </a:r>
            <a:r>
              <a:rPr lang="en-US" sz="4400" dirty="0">
                <a:solidFill>
                  <a:srgbClr val="1D4F10"/>
                </a:solidFill>
                <a:latin typeface="Alice" pitchFamily="34" charset="0"/>
                <a:ea typeface="Alice" pitchFamily="34" charset="-122"/>
                <a:cs typeface="Alice" pitchFamily="34" charset="-120"/>
              </a:rPr>
              <a:t>Cultivating Revenue</a:t>
            </a:r>
            <a:endParaRPr lang="en-US" sz="4400" dirty="0">
              <a:solidFill>
                <a:srgbClr val="1D4F10"/>
              </a:solidFill>
            </a:endParaRPr>
          </a:p>
        </p:txBody>
      </p:sp>
      <p:sp>
        <p:nvSpPr>
          <p:cNvPr id="3" name="Text 1">
            <a:extLst>
              <a:ext uri="{FF2B5EF4-FFF2-40B4-BE49-F238E27FC236}">
                <a16:creationId xmlns:a16="http://schemas.microsoft.com/office/drawing/2014/main" id="{C54CD49B-AE27-7AA7-DAE6-7FACA2D695FA}"/>
              </a:ext>
            </a:extLst>
          </p:cNvPr>
          <p:cNvSpPr/>
          <p:nvPr/>
        </p:nvSpPr>
        <p:spPr>
          <a:xfrm>
            <a:off x="1889046" y="2133957"/>
            <a:ext cx="2804160" cy="350401"/>
          </a:xfrm>
          <a:prstGeom prst="rect">
            <a:avLst/>
          </a:prstGeom>
          <a:noFill/>
          <a:ln/>
        </p:spPr>
        <p:txBody>
          <a:bodyPr wrap="none" lIns="0" tIns="0" rIns="0" bIns="0" rtlCol="0" anchor="t"/>
          <a:lstStyle/>
          <a:p>
            <a:pPr marL="0" indent="0" algn="r">
              <a:lnSpc>
                <a:spcPts val="2750"/>
              </a:lnSpc>
              <a:buNone/>
            </a:pPr>
            <a:r>
              <a:rPr lang="en-US" sz="2200" dirty="0">
                <a:solidFill>
                  <a:srgbClr val="1D4F10"/>
                </a:solidFill>
                <a:latin typeface="Alice" pitchFamily="34" charset="0"/>
                <a:ea typeface="Alice" pitchFamily="34" charset="-122"/>
                <a:cs typeface="Alice" pitchFamily="34" charset="-120"/>
              </a:rPr>
              <a:t>Kit Sales</a:t>
            </a:r>
            <a:endParaRPr lang="en-US" sz="2200" dirty="0">
              <a:solidFill>
                <a:srgbClr val="1D4F10"/>
              </a:solidFill>
            </a:endParaRPr>
          </a:p>
        </p:txBody>
      </p:sp>
      <p:sp>
        <p:nvSpPr>
          <p:cNvPr id="4" name="Text 2">
            <a:extLst>
              <a:ext uri="{FF2B5EF4-FFF2-40B4-BE49-F238E27FC236}">
                <a16:creationId xmlns:a16="http://schemas.microsoft.com/office/drawing/2014/main" id="{5E73E8EA-B78C-AC04-7D40-272D806F01B0}"/>
              </a:ext>
            </a:extLst>
          </p:cNvPr>
          <p:cNvSpPr/>
          <p:nvPr/>
        </p:nvSpPr>
        <p:spPr>
          <a:xfrm>
            <a:off x="785098" y="2618899"/>
            <a:ext cx="3908107" cy="1076563"/>
          </a:xfrm>
          <a:prstGeom prst="rect">
            <a:avLst/>
          </a:prstGeom>
          <a:noFill/>
          <a:ln/>
        </p:spPr>
        <p:txBody>
          <a:bodyPr wrap="square" lIns="0" tIns="0" rIns="0" bIns="0" rtlCol="0" anchor="t"/>
          <a:lstStyle/>
          <a:p>
            <a:pPr marL="0" indent="0" algn="r">
              <a:lnSpc>
                <a:spcPts val="2800"/>
              </a:lnSpc>
              <a:buNone/>
            </a:pPr>
            <a:r>
              <a:rPr lang="en-US" sz="1750" dirty="0">
                <a:solidFill>
                  <a:srgbClr val="2C2821"/>
                </a:solidFill>
                <a:latin typeface="Lora" pitchFamily="34" charset="0"/>
                <a:ea typeface="Lora" pitchFamily="34" charset="-122"/>
                <a:cs typeface="Lora" pitchFamily="34" charset="-120"/>
              </a:rPr>
              <a:t>Direct sales of HydroPod kits through our website and retail partnerships.</a:t>
            </a:r>
            <a:endParaRPr lang="en-US" sz="1750" dirty="0"/>
          </a:p>
        </p:txBody>
      </p:sp>
      <p:pic>
        <p:nvPicPr>
          <p:cNvPr id="5" name="Image 0" descr="preencoded.png">
            <a:extLst>
              <a:ext uri="{FF2B5EF4-FFF2-40B4-BE49-F238E27FC236}">
                <a16:creationId xmlns:a16="http://schemas.microsoft.com/office/drawing/2014/main" id="{67B4AA83-459C-D22E-F36F-04673E340563}"/>
              </a:ext>
            </a:extLst>
          </p:cNvPr>
          <p:cNvPicPr>
            <a:picLocks noChangeAspect="1"/>
          </p:cNvPicPr>
          <p:nvPr/>
        </p:nvPicPr>
        <p:blipFill>
          <a:blip r:embed="rId2">
            <a:duotone>
              <a:prstClr val="black"/>
              <a:schemeClr val="accent6">
                <a:lumMod val="40000"/>
                <a:lumOff val="60000"/>
                <a:tint val="45000"/>
                <a:satMod val="400000"/>
              </a:schemeClr>
            </a:duotone>
          </a:blip>
          <a:stretch>
            <a:fillRect/>
          </a:stretch>
        </p:blipFill>
        <p:spPr>
          <a:xfrm>
            <a:off x="5029676" y="1766411"/>
            <a:ext cx="4571048" cy="4571048"/>
          </a:xfrm>
          <a:prstGeom prst="rect">
            <a:avLst/>
          </a:prstGeom>
        </p:spPr>
      </p:pic>
      <p:pic>
        <p:nvPicPr>
          <p:cNvPr id="6" name="Image 1" descr="preencoded.png">
            <a:extLst>
              <a:ext uri="{FF2B5EF4-FFF2-40B4-BE49-F238E27FC236}">
                <a16:creationId xmlns:a16="http://schemas.microsoft.com/office/drawing/2014/main" id="{31128B36-C906-5389-C754-98E4111FBAD9}"/>
              </a:ext>
            </a:extLst>
          </p:cNvPr>
          <p:cNvPicPr>
            <a:picLocks noChangeAspect="1"/>
          </p:cNvPicPr>
          <p:nvPr/>
        </p:nvPicPr>
        <p:blipFill>
          <a:blip r:embed="rId3">
            <a:duotone>
              <a:prstClr val="black"/>
              <a:schemeClr val="accent6">
                <a:lumMod val="75000"/>
                <a:tint val="45000"/>
                <a:satMod val="400000"/>
              </a:schemeClr>
            </a:duotone>
          </a:blip>
          <a:stretch>
            <a:fillRect/>
          </a:stretch>
        </p:blipFill>
        <p:spPr>
          <a:xfrm>
            <a:off x="6227326" y="2533174"/>
            <a:ext cx="335637" cy="419576"/>
          </a:xfrm>
          <a:prstGeom prst="rect">
            <a:avLst/>
          </a:prstGeom>
        </p:spPr>
      </p:pic>
      <p:sp>
        <p:nvSpPr>
          <p:cNvPr id="7" name="Text 3">
            <a:extLst>
              <a:ext uri="{FF2B5EF4-FFF2-40B4-BE49-F238E27FC236}">
                <a16:creationId xmlns:a16="http://schemas.microsoft.com/office/drawing/2014/main" id="{8A5A1A0B-323F-0C77-21CD-04E2655C949C}"/>
              </a:ext>
            </a:extLst>
          </p:cNvPr>
          <p:cNvSpPr/>
          <p:nvPr/>
        </p:nvSpPr>
        <p:spPr>
          <a:xfrm>
            <a:off x="9937194" y="2313384"/>
            <a:ext cx="2804160" cy="350401"/>
          </a:xfrm>
          <a:prstGeom prst="rect">
            <a:avLst/>
          </a:prstGeom>
          <a:noFill/>
          <a:ln/>
        </p:spPr>
        <p:txBody>
          <a:bodyPr wrap="none" lIns="0" tIns="0" rIns="0" bIns="0" rtlCol="0" anchor="t"/>
          <a:lstStyle/>
          <a:p>
            <a:pPr marL="0" indent="0" algn="l">
              <a:lnSpc>
                <a:spcPts val="2750"/>
              </a:lnSpc>
              <a:buNone/>
            </a:pPr>
            <a:r>
              <a:rPr lang="en-US" sz="2200" dirty="0">
                <a:solidFill>
                  <a:srgbClr val="1D4F10"/>
                </a:solidFill>
                <a:latin typeface="Alice" pitchFamily="34" charset="0"/>
                <a:ea typeface="Alice" pitchFamily="34" charset="-122"/>
                <a:cs typeface="Alice" pitchFamily="34" charset="-120"/>
              </a:rPr>
              <a:t>Subscription</a:t>
            </a:r>
            <a:endParaRPr lang="en-US" sz="2200" dirty="0">
              <a:solidFill>
                <a:srgbClr val="1D4F10"/>
              </a:solidFill>
            </a:endParaRPr>
          </a:p>
        </p:txBody>
      </p:sp>
      <p:sp>
        <p:nvSpPr>
          <p:cNvPr id="8" name="Text 4">
            <a:extLst>
              <a:ext uri="{FF2B5EF4-FFF2-40B4-BE49-F238E27FC236}">
                <a16:creationId xmlns:a16="http://schemas.microsoft.com/office/drawing/2014/main" id="{DC79A160-3880-591C-3CD7-52E82118F93A}"/>
              </a:ext>
            </a:extLst>
          </p:cNvPr>
          <p:cNvSpPr/>
          <p:nvPr/>
        </p:nvSpPr>
        <p:spPr>
          <a:xfrm>
            <a:off x="9937194" y="2798326"/>
            <a:ext cx="3908107" cy="717709"/>
          </a:xfrm>
          <a:prstGeom prst="rect">
            <a:avLst/>
          </a:prstGeom>
          <a:noFill/>
          <a:ln/>
        </p:spPr>
        <p:txBody>
          <a:bodyPr wrap="square" lIns="0" tIns="0" rIns="0" bIns="0" rtlCol="0" anchor="t"/>
          <a:lstStyle/>
          <a:p>
            <a:pPr marL="0" indent="0" algn="l">
              <a:lnSpc>
                <a:spcPts val="2800"/>
              </a:lnSpc>
              <a:buNone/>
            </a:pPr>
            <a:r>
              <a:rPr lang="en-US" sz="1750" dirty="0">
                <a:solidFill>
                  <a:srgbClr val="2C2821"/>
                </a:solidFill>
                <a:latin typeface="Lora" pitchFamily="34" charset="0"/>
                <a:ea typeface="Lora" pitchFamily="34" charset="-122"/>
                <a:cs typeface="Lora" pitchFamily="34" charset="-120"/>
              </a:rPr>
              <a:t>Recurring revenue from nutrient refills and system upgrades.</a:t>
            </a:r>
            <a:endParaRPr lang="en-US" sz="1750" dirty="0"/>
          </a:p>
        </p:txBody>
      </p:sp>
      <p:pic>
        <p:nvPicPr>
          <p:cNvPr id="9" name="Image 2" descr="preencoded.png">
            <a:extLst>
              <a:ext uri="{FF2B5EF4-FFF2-40B4-BE49-F238E27FC236}">
                <a16:creationId xmlns:a16="http://schemas.microsoft.com/office/drawing/2014/main" id="{5551424C-0D39-02D6-299B-B827D1F78E54}"/>
              </a:ext>
            </a:extLst>
          </p:cNvPr>
          <p:cNvPicPr>
            <a:picLocks noChangeAspect="1"/>
          </p:cNvPicPr>
          <p:nvPr/>
        </p:nvPicPr>
        <p:blipFill>
          <a:blip r:embed="rId4">
            <a:duotone>
              <a:prstClr val="black"/>
              <a:schemeClr val="accent6">
                <a:lumMod val="40000"/>
                <a:lumOff val="60000"/>
                <a:tint val="45000"/>
                <a:satMod val="400000"/>
              </a:schemeClr>
            </a:duotone>
          </a:blip>
          <a:stretch>
            <a:fillRect/>
          </a:stretch>
        </p:blipFill>
        <p:spPr>
          <a:xfrm>
            <a:off x="5029676" y="1766411"/>
            <a:ext cx="4571048" cy="4571048"/>
          </a:xfrm>
          <a:prstGeom prst="rect">
            <a:avLst/>
          </a:prstGeom>
        </p:spPr>
      </p:pic>
      <p:pic>
        <p:nvPicPr>
          <p:cNvPr id="10" name="Image 3" descr="preencoded.png">
            <a:extLst>
              <a:ext uri="{FF2B5EF4-FFF2-40B4-BE49-F238E27FC236}">
                <a16:creationId xmlns:a16="http://schemas.microsoft.com/office/drawing/2014/main" id="{A8B61C9A-B389-97B3-D8B7-C0AF6BA68DBF}"/>
              </a:ext>
            </a:extLst>
          </p:cNvPr>
          <p:cNvPicPr>
            <a:picLocks noChangeAspect="1"/>
          </p:cNvPicPr>
          <p:nvPr/>
        </p:nvPicPr>
        <p:blipFill>
          <a:blip r:embed="rId5">
            <a:duotone>
              <a:prstClr val="black"/>
              <a:schemeClr val="accent6">
                <a:lumMod val="75000"/>
                <a:tint val="45000"/>
                <a:satMod val="400000"/>
              </a:schemeClr>
            </a:duotone>
          </a:blip>
          <a:stretch>
            <a:fillRect/>
          </a:stretch>
        </p:blipFill>
        <p:spPr>
          <a:xfrm>
            <a:off x="8456176" y="2922151"/>
            <a:ext cx="335637" cy="419576"/>
          </a:xfrm>
          <a:prstGeom prst="rect">
            <a:avLst/>
          </a:prstGeom>
        </p:spPr>
      </p:pic>
      <p:sp>
        <p:nvSpPr>
          <p:cNvPr id="11" name="Text 5">
            <a:extLst>
              <a:ext uri="{FF2B5EF4-FFF2-40B4-BE49-F238E27FC236}">
                <a16:creationId xmlns:a16="http://schemas.microsoft.com/office/drawing/2014/main" id="{70208AAA-4B51-1D37-A9EB-DB4A431BBBF9}"/>
              </a:ext>
            </a:extLst>
          </p:cNvPr>
          <p:cNvSpPr/>
          <p:nvPr/>
        </p:nvSpPr>
        <p:spPr>
          <a:xfrm>
            <a:off x="9937194" y="4767143"/>
            <a:ext cx="2804160" cy="350401"/>
          </a:xfrm>
          <a:prstGeom prst="rect">
            <a:avLst/>
          </a:prstGeom>
          <a:noFill/>
          <a:ln/>
        </p:spPr>
        <p:txBody>
          <a:bodyPr wrap="none" lIns="0" tIns="0" rIns="0" bIns="0" rtlCol="0" anchor="t"/>
          <a:lstStyle/>
          <a:p>
            <a:pPr marL="0" indent="0" algn="l">
              <a:lnSpc>
                <a:spcPts val="2750"/>
              </a:lnSpc>
              <a:buNone/>
            </a:pPr>
            <a:r>
              <a:rPr lang="en-US" sz="2200" dirty="0">
                <a:solidFill>
                  <a:srgbClr val="1D4F10"/>
                </a:solidFill>
                <a:latin typeface="Alice" pitchFamily="34" charset="0"/>
                <a:ea typeface="Alice" pitchFamily="34" charset="-122"/>
                <a:cs typeface="Alice" pitchFamily="34" charset="-120"/>
              </a:rPr>
              <a:t>Service</a:t>
            </a:r>
            <a:endParaRPr lang="en-US" sz="2200" dirty="0">
              <a:solidFill>
                <a:srgbClr val="1D4F10"/>
              </a:solidFill>
            </a:endParaRPr>
          </a:p>
        </p:txBody>
      </p:sp>
      <p:sp>
        <p:nvSpPr>
          <p:cNvPr id="12" name="Text 6">
            <a:extLst>
              <a:ext uri="{FF2B5EF4-FFF2-40B4-BE49-F238E27FC236}">
                <a16:creationId xmlns:a16="http://schemas.microsoft.com/office/drawing/2014/main" id="{59EB892C-C2E0-0830-78B2-3EFC0FAC6600}"/>
              </a:ext>
            </a:extLst>
          </p:cNvPr>
          <p:cNvSpPr/>
          <p:nvPr/>
        </p:nvSpPr>
        <p:spPr>
          <a:xfrm>
            <a:off x="9937194" y="5252085"/>
            <a:ext cx="3908107" cy="717709"/>
          </a:xfrm>
          <a:prstGeom prst="rect">
            <a:avLst/>
          </a:prstGeom>
          <a:noFill/>
          <a:ln/>
        </p:spPr>
        <p:txBody>
          <a:bodyPr wrap="square" lIns="0" tIns="0" rIns="0" bIns="0" rtlCol="0" anchor="t"/>
          <a:lstStyle/>
          <a:p>
            <a:pPr marL="0" indent="0" algn="l">
              <a:lnSpc>
                <a:spcPts val="2800"/>
              </a:lnSpc>
              <a:buNone/>
            </a:pPr>
            <a:r>
              <a:rPr lang="en-US" sz="1750" dirty="0">
                <a:solidFill>
                  <a:srgbClr val="2C2821"/>
                </a:solidFill>
                <a:latin typeface="Lora" pitchFamily="34" charset="0"/>
                <a:ea typeface="Lora" pitchFamily="34" charset="-122"/>
                <a:cs typeface="Lora" pitchFamily="34" charset="-120"/>
              </a:rPr>
              <a:t>Installation and maintenance packages for a premium experience.</a:t>
            </a:r>
            <a:endParaRPr lang="en-US" sz="1750" dirty="0"/>
          </a:p>
        </p:txBody>
      </p:sp>
      <p:pic>
        <p:nvPicPr>
          <p:cNvPr id="13" name="Image 4" descr="preencoded.png">
            <a:extLst>
              <a:ext uri="{FF2B5EF4-FFF2-40B4-BE49-F238E27FC236}">
                <a16:creationId xmlns:a16="http://schemas.microsoft.com/office/drawing/2014/main" id="{00828C27-316E-05FF-1B59-38FE34630DE9}"/>
              </a:ext>
            </a:extLst>
          </p:cNvPr>
          <p:cNvPicPr>
            <a:picLocks noChangeAspect="1"/>
          </p:cNvPicPr>
          <p:nvPr/>
        </p:nvPicPr>
        <p:blipFill>
          <a:blip r:embed="rId6">
            <a:duotone>
              <a:prstClr val="black"/>
              <a:schemeClr val="accent6">
                <a:lumMod val="40000"/>
                <a:lumOff val="60000"/>
                <a:tint val="45000"/>
                <a:satMod val="400000"/>
              </a:schemeClr>
            </a:duotone>
          </a:blip>
          <a:stretch>
            <a:fillRect/>
          </a:stretch>
        </p:blipFill>
        <p:spPr>
          <a:xfrm>
            <a:off x="5029676" y="1766411"/>
            <a:ext cx="4571048" cy="4571048"/>
          </a:xfrm>
          <a:prstGeom prst="rect">
            <a:avLst/>
          </a:prstGeom>
        </p:spPr>
      </p:pic>
      <p:pic>
        <p:nvPicPr>
          <p:cNvPr id="14" name="Image 5" descr="preencoded.png">
            <a:extLst>
              <a:ext uri="{FF2B5EF4-FFF2-40B4-BE49-F238E27FC236}">
                <a16:creationId xmlns:a16="http://schemas.microsoft.com/office/drawing/2014/main" id="{9A46D4EA-0849-B5EC-D320-BA5B3312BCF6}"/>
              </a:ext>
            </a:extLst>
          </p:cNvPr>
          <p:cNvPicPr>
            <a:picLocks noChangeAspect="1"/>
          </p:cNvPicPr>
          <p:nvPr/>
        </p:nvPicPr>
        <p:blipFill>
          <a:blip r:embed="rId7">
            <a:duotone>
              <a:prstClr val="black"/>
              <a:schemeClr val="accent6">
                <a:lumMod val="75000"/>
                <a:tint val="45000"/>
                <a:satMod val="400000"/>
              </a:schemeClr>
            </a:duotone>
          </a:blip>
          <a:stretch>
            <a:fillRect/>
          </a:stretch>
        </p:blipFill>
        <p:spPr>
          <a:xfrm>
            <a:off x="8067199" y="5151001"/>
            <a:ext cx="335637" cy="419576"/>
          </a:xfrm>
          <a:prstGeom prst="rect">
            <a:avLst/>
          </a:prstGeom>
        </p:spPr>
      </p:pic>
      <p:sp>
        <p:nvSpPr>
          <p:cNvPr id="15" name="Text 7">
            <a:extLst>
              <a:ext uri="{FF2B5EF4-FFF2-40B4-BE49-F238E27FC236}">
                <a16:creationId xmlns:a16="http://schemas.microsoft.com/office/drawing/2014/main" id="{A3442972-9F39-0E62-EEE9-F5C6D36CA4E9}"/>
              </a:ext>
            </a:extLst>
          </p:cNvPr>
          <p:cNvSpPr/>
          <p:nvPr/>
        </p:nvSpPr>
        <p:spPr>
          <a:xfrm>
            <a:off x="1889046" y="4767143"/>
            <a:ext cx="2804160" cy="350401"/>
          </a:xfrm>
          <a:prstGeom prst="rect">
            <a:avLst/>
          </a:prstGeom>
          <a:noFill/>
          <a:ln/>
        </p:spPr>
        <p:txBody>
          <a:bodyPr wrap="none" lIns="0" tIns="0" rIns="0" bIns="0" rtlCol="0" anchor="t"/>
          <a:lstStyle/>
          <a:p>
            <a:pPr marL="0" indent="0" algn="r">
              <a:lnSpc>
                <a:spcPts val="2750"/>
              </a:lnSpc>
              <a:buNone/>
            </a:pPr>
            <a:r>
              <a:rPr lang="en-US" sz="2200" dirty="0">
                <a:solidFill>
                  <a:srgbClr val="1D4F10"/>
                </a:solidFill>
                <a:latin typeface="Alice" pitchFamily="34" charset="0"/>
                <a:ea typeface="Alice" pitchFamily="34" charset="-122"/>
                <a:cs typeface="Alice" pitchFamily="34" charset="-120"/>
              </a:rPr>
              <a:t>App</a:t>
            </a:r>
            <a:endParaRPr lang="en-US" sz="2200" dirty="0">
              <a:solidFill>
                <a:srgbClr val="1D4F10"/>
              </a:solidFill>
            </a:endParaRPr>
          </a:p>
        </p:txBody>
      </p:sp>
      <p:sp>
        <p:nvSpPr>
          <p:cNvPr id="16" name="Text 8">
            <a:extLst>
              <a:ext uri="{FF2B5EF4-FFF2-40B4-BE49-F238E27FC236}">
                <a16:creationId xmlns:a16="http://schemas.microsoft.com/office/drawing/2014/main" id="{8D6EF3F1-3879-3896-1C67-8D31EB116CA0}"/>
              </a:ext>
            </a:extLst>
          </p:cNvPr>
          <p:cNvSpPr/>
          <p:nvPr/>
        </p:nvSpPr>
        <p:spPr>
          <a:xfrm>
            <a:off x="785098" y="5252085"/>
            <a:ext cx="3908107" cy="717709"/>
          </a:xfrm>
          <a:prstGeom prst="rect">
            <a:avLst/>
          </a:prstGeom>
          <a:noFill/>
          <a:ln/>
        </p:spPr>
        <p:txBody>
          <a:bodyPr wrap="square" lIns="0" tIns="0" rIns="0" bIns="0" rtlCol="0" anchor="t"/>
          <a:lstStyle/>
          <a:p>
            <a:pPr marL="0" indent="0" algn="r">
              <a:lnSpc>
                <a:spcPts val="2800"/>
              </a:lnSpc>
              <a:buNone/>
            </a:pPr>
            <a:r>
              <a:rPr lang="en-US" sz="1750" dirty="0">
                <a:solidFill>
                  <a:srgbClr val="2C2821"/>
                </a:solidFill>
                <a:latin typeface="Lora" pitchFamily="34" charset="0"/>
                <a:ea typeface="Lora" pitchFamily="34" charset="-122"/>
                <a:cs typeface="Lora" pitchFamily="34" charset="-120"/>
              </a:rPr>
              <a:t>Premium features via in-app purchases.</a:t>
            </a:r>
            <a:endParaRPr lang="en-US" sz="1750" dirty="0"/>
          </a:p>
        </p:txBody>
      </p:sp>
      <p:pic>
        <p:nvPicPr>
          <p:cNvPr id="17" name="Image 6" descr="preencoded.png">
            <a:extLst>
              <a:ext uri="{FF2B5EF4-FFF2-40B4-BE49-F238E27FC236}">
                <a16:creationId xmlns:a16="http://schemas.microsoft.com/office/drawing/2014/main" id="{9E0D1B03-22B3-DE75-4EF7-214B16A8FC5D}"/>
              </a:ext>
            </a:extLst>
          </p:cNvPr>
          <p:cNvPicPr>
            <a:picLocks noChangeAspect="1"/>
          </p:cNvPicPr>
          <p:nvPr/>
        </p:nvPicPr>
        <p:blipFill>
          <a:blip r:embed="rId8">
            <a:duotone>
              <a:prstClr val="black"/>
              <a:schemeClr val="accent6">
                <a:lumMod val="40000"/>
                <a:lumOff val="60000"/>
                <a:tint val="45000"/>
                <a:satMod val="400000"/>
              </a:schemeClr>
            </a:duotone>
          </a:blip>
          <a:stretch>
            <a:fillRect/>
          </a:stretch>
        </p:blipFill>
        <p:spPr>
          <a:xfrm>
            <a:off x="5029676" y="1766411"/>
            <a:ext cx="4571048" cy="4571048"/>
          </a:xfrm>
          <a:prstGeom prst="rect">
            <a:avLst/>
          </a:prstGeom>
        </p:spPr>
      </p:pic>
      <p:pic>
        <p:nvPicPr>
          <p:cNvPr id="18" name="Image 7" descr="preencoded.png">
            <a:extLst>
              <a:ext uri="{FF2B5EF4-FFF2-40B4-BE49-F238E27FC236}">
                <a16:creationId xmlns:a16="http://schemas.microsoft.com/office/drawing/2014/main" id="{2CDF971F-715F-52FC-BFB8-907482B74F10}"/>
              </a:ext>
            </a:extLst>
          </p:cNvPr>
          <p:cNvPicPr>
            <a:picLocks noChangeAspect="1"/>
          </p:cNvPicPr>
          <p:nvPr/>
        </p:nvPicPr>
        <p:blipFill>
          <a:blip r:embed="rId9">
            <a:duotone>
              <a:prstClr val="black"/>
              <a:schemeClr val="accent6">
                <a:lumMod val="75000"/>
                <a:tint val="45000"/>
                <a:satMod val="400000"/>
              </a:schemeClr>
            </a:duotone>
          </a:blip>
          <a:stretch>
            <a:fillRect/>
          </a:stretch>
        </p:blipFill>
        <p:spPr>
          <a:xfrm>
            <a:off x="5838349" y="4762024"/>
            <a:ext cx="335637" cy="419576"/>
          </a:xfrm>
          <a:prstGeom prst="rect">
            <a:avLst/>
          </a:prstGeom>
        </p:spPr>
      </p:pic>
      <p:sp>
        <p:nvSpPr>
          <p:cNvPr id="19" name="Text 9">
            <a:extLst>
              <a:ext uri="{FF2B5EF4-FFF2-40B4-BE49-F238E27FC236}">
                <a16:creationId xmlns:a16="http://schemas.microsoft.com/office/drawing/2014/main" id="{621FFA39-AB7B-ACAB-2C11-F6AF5056E208}"/>
              </a:ext>
            </a:extLst>
          </p:cNvPr>
          <p:cNvSpPr/>
          <p:nvPr/>
        </p:nvSpPr>
        <p:spPr>
          <a:xfrm>
            <a:off x="785098" y="6589752"/>
            <a:ext cx="13060204" cy="1076563"/>
          </a:xfrm>
          <a:prstGeom prst="rect">
            <a:avLst/>
          </a:prstGeom>
          <a:noFill/>
          <a:ln/>
        </p:spPr>
        <p:txBody>
          <a:bodyPr wrap="square" lIns="0" tIns="0" rIns="0" bIns="0" rtlCol="0" anchor="t"/>
          <a:lstStyle/>
          <a:p>
            <a:pPr marL="0" indent="0" algn="l">
              <a:lnSpc>
                <a:spcPts val="2800"/>
              </a:lnSpc>
              <a:buNone/>
            </a:pPr>
            <a:r>
              <a:rPr lang="en-US" sz="1750" dirty="0">
                <a:solidFill>
                  <a:srgbClr val="2C2821"/>
                </a:solidFill>
                <a:latin typeface="Lora" pitchFamily="34" charset="0"/>
                <a:ea typeface="Lora" pitchFamily="34" charset="-122"/>
                <a:cs typeface="Lora" pitchFamily="34" charset="-120"/>
              </a:rPr>
              <a:t>Our revenue model is based on a combination of direct sales, subscription services, and premium support offerings. Our pricing strategy is competitive, with tiered options to cater to a wide range of customers. Our scaling plans include expanding our product line, establishing strategic partnerships with retailers, and entering new geographic markets.</a:t>
            </a:r>
            <a:endParaRPr lang="en-US" sz="1750" dirty="0"/>
          </a:p>
        </p:txBody>
      </p:sp>
      <p:pic>
        <p:nvPicPr>
          <p:cNvPr id="21" name="Picture 20">
            <a:extLst>
              <a:ext uri="{FF2B5EF4-FFF2-40B4-BE49-F238E27FC236}">
                <a16:creationId xmlns:a16="http://schemas.microsoft.com/office/drawing/2014/main" id="{FD4FD503-6B7E-4D91-3A7F-E1CB0CE4F919}"/>
              </a:ext>
            </a:extLst>
          </p:cNvPr>
          <p:cNvPicPr>
            <a:picLocks noChangeAspect="1"/>
          </p:cNvPicPr>
          <p:nvPr/>
        </p:nvPicPr>
        <p:blipFill>
          <a:blip r:embed="rId10"/>
          <a:stretch>
            <a:fillRect/>
          </a:stretch>
        </p:blipFill>
        <p:spPr>
          <a:xfrm>
            <a:off x="10731500" y="-2384934"/>
            <a:ext cx="3898900" cy="4315235"/>
          </a:xfrm>
          <a:prstGeom prst="rect">
            <a:avLst/>
          </a:prstGeom>
        </p:spPr>
      </p:pic>
      <p:sp>
        <p:nvSpPr>
          <p:cNvPr id="22" name="Rectangle 21">
            <a:extLst>
              <a:ext uri="{FF2B5EF4-FFF2-40B4-BE49-F238E27FC236}">
                <a16:creationId xmlns:a16="http://schemas.microsoft.com/office/drawing/2014/main" id="{B0B5C887-55CA-2F44-9660-C8C421A6B3FA}"/>
              </a:ext>
            </a:extLst>
          </p:cNvPr>
          <p:cNvSpPr/>
          <p:nvPr/>
        </p:nvSpPr>
        <p:spPr>
          <a:xfrm>
            <a:off x="0" y="7936155"/>
            <a:ext cx="14630400" cy="2880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90810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2229</TotalTime>
  <Words>3863</Words>
  <Application>Microsoft Macintosh PowerPoint</Application>
  <PresentationFormat>Custom</PresentationFormat>
  <Paragraphs>837</Paragraphs>
  <Slides>39</Slides>
  <Notes>12</Notes>
  <HiddenSlides>11</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39</vt:i4>
      </vt:variant>
    </vt:vector>
  </HeadingPairs>
  <TitlesOfParts>
    <vt:vector size="54" baseType="lpstr">
      <vt:lpstr>Roboto</vt:lpstr>
      <vt:lpstr>Fira Sans Extra Condensed Medium</vt:lpstr>
      <vt:lpstr>DM Sans Semi Bold</vt:lpstr>
      <vt:lpstr>Lora</vt:lpstr>
      <vt:lpstr>Raleway</vt:lpstr>
      <vt:lpstr>Wingdings</vt:lpstr>
      <vt:lpstr>Calibri</vt:lpstr>
      <vt:lpstr>Inter Medium</vt:lpstr>
      <vt:lpstr>Fira Sans Extra Condensed</vt:lpstr>
      <vt:lpstr>Century Schoolbook</vt:lpstr>
      <vt:lpstr>Aptos</vt:lpstr>
      <vt:lpstr>Alice</vt:lpstr>
      <vt:lpstr>Times New Roman</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Kumar, Utkarsh</cp:lastModifiedBy>
  <cp:revision>5</cp:revision>
  <dcterms:created xsi:type="dcterms:W3CDTF">2025-03-20T08:15:44Z</dcterms:created>
  <dcterms:modified xsi:type="dcterms:W3CDTF">2025-03-21T21:25:01Z</dcterms:modified>
</cp:coreProperties>
</file>